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5" r:id="rId3"/>
    <p:sldId id="257" r:id="rId4"/>
    <p:sldId id="258" r:id="rId5"/>
    <p:sldId id="260" r:id="rId6"/>
    <p:sldId id="261" r:id="rId7"/>
    <p:sldId id="265" r:id="rId8"/>
    <p:sldId id="266" r:id="rId9"/>
    <p:sldId id="267" r:id="rId10"/>
    <p:sldId id="277" r:id="rId11"/>
    <p:sldId id="259" r:id="rId12"/>
    <p:sldId id="279" r:id="rId13"/>
    <p:sldId id="281" r:id="rId14"/>
    <p:sldId id="282" r:id="rId15"/>
    <p:sldId id="269" r:id="rId16"/>
    <p:sldId id="270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302" autoAdjust="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1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FE1AA-63E3-F34A-A20B-650BCF6D5D01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7C3E-5278-C44F-B7E2-F96BF48EF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7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7C3E-5278-C44F-B7E2-F96BF48EF1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09569" y="2376360"/>
            <a:ext cx="5724862" cy="1846961"/>
          </a:xfrm>
        </p:spPr>
        <p:txBody>
          <a:bodyPr/>
          <a:lstStyle/>
          <a:p>
            <a:r>
              <a:rPr lang="uk-UA" sz="2800" dirty="0"/>
              <a:t>Тема </a:t>
            </a:r>
            <a:r>
              <a:rPr lang="uk-UA" sz="2800" dirty="0" smtClean="0"/>
              <a:t>№ 1  </a:t>
            </a:r>
            <a:r>
              <a:rPr lang="uk-UA" sz="2800" dirty="0"/>
              <a:t>«ОСНОВЫ ОБЕСПЕЧЕНИЯ БЕЗОПАСНОСТИ ВОЕННОЙ СЛУЖБЫ. ОБЯЗАННОСТЬ ВОЕННОСЛУЖАЩЕГО ПО СОБЛЮДЕНИЮ ТРЕБОВАНИЙ БЕЗОПАСНОСТИ, МЕР ПРЕДУПРЕЖДЕНИЯ УВЕЧИЙ (РАНЕНИЙ, ТРАВМ, КОНТУЗИЙ) ЗАБОЛЕВАНИЙ, ОТРАВЛЕНИЙ И ПОРАЖЕНИЙ»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57216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Дисциплина: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Безопасность военной службы»</a:t>
            </a:r>
          </a:p>
        </p:txBody>
      </p:sp>
    </p:spTree>
    <p:extLst>
      <p:ext uri="{BB962C8B-B14F-4D97-AF65-F5344CB8AC3E}">
        <p14:creationId xmlns:p14="http://schemas.microsoft.com/office/powerpoint/2010/main" val="385334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507297"/>
            <a:ext cx="8968369" cy="17681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  </a:t>
            </a:r>
            <a:r>
              <a:rPr lang="ru-RU" sz="1800" dirty="0"/>
              <a:t>Ответственность военнослужащих за невыполнение установленных и доведенных до него требований безопасности. Условия безопасности военной службы и  их общая характеристика.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28071"/>
            <a:ext cx="887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64014" y="333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468" y="824971"/>
            <a:ext cx="88744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20. Военнослужащий обязан знать и соблюдать в повседневной деятельности требования безопасности военной службы. Он должен заботиться о сохранении своего здоровья, повседневно заниматься закаливанием, физической подготовкой и спортом, воздерживаться от вредных привычек (курения, употребления алкоголя), не допускать употребления наркотических средств и психотропных веществ.</a:t>
            </a:r>
          </a:p>
          <a:p>
            <a:r>
              <a:rPr lang="ru-RU" sz="2000" dirty="0"/>
              <a:t>160. Солдат (матрос) в мирное и военное время отвечает: за точное и своевременное исполнение возложенных на него обязанностей, поставленных ему задач и соблюдение при этом требований безопасности военной службы, а также за исправное состояние своего оружия, вверенной ему военной техники и сохранность выданного ему имущества. Он подчиняется командиру отделения.</a:t>
            </a:r>
          </a:p>
          <a:p>
            <a:r>
              <a:rPr lang="ru-RU" sz="2000" dirty="0"/>
              <a:t>161. Солдат (матрос) обязан: соблюдать требования безопасности военной службы на занятиях, стрельбах, учениях, при обращении с оружием и техникой, несении службы в суточном наряде и в других случаях</a:t>
            </a:r>
            <a:r>
              <a:rPr lang="ru-RU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7084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238343" y="-132705"/>
            <a:ext cx="7691719" cy="11430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2400" dirty="0" smtClean="0"/>
              <a:t>Безопасность военной службы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Обязанности военнослужащего  по обеспечению безопасности военной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468" y="918935"/>
            <a:ext cx="89795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Каждый военнослужащий должен строго соблюдать требования безопасности военной службы. В этих целях он обязан: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изучать </a:t>
            </a:r>
            <a:r>
              <a:rPr lang="ru-RU" sz="2000" dirty="0"/>
              <a:t>безопасные методы и приемы исполнения своих должностных и специальных обязанностей, инструктироваться по требованиям безопасности военной службы, стажироваться на месте исполнения указанных обязанностей, а также проходить проверки теоретических знаний и практических навыков по выполнению требований безопасности;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правильно </a:t>
            </a:r>
            <a:r>
              <a:rPr lang="ru-RU" sz="2000" dirty="0"/>
              <a:t>применять средства индивидуальной и коллективной защиты, а в необходимых случаях уметь использовать лечебно-профилактические средства и оказывать первую помощь; </a:t>
            </a:r>
            <a:endParaRPr lang="ru-RU" sz="2000" dirty="0" smtClean="0"/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немедленно </a:t>
            </a:r>
            <a:r>
              <a:rPr lang="ru-RU" sz="2000" dirty="0"/>
              <a:t>докладывать своему непосредственному командиру (начальнику) о любой сложившейся по вине военнослужащих ситуации, угрожающей жизни и здоровью </a:t>
            </a:r>
            <a:r>
              <a:rPr lang="ru-RU" sz="2000" dirty="0" smtClean="0"/>
              <a:t>военнослужащих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проходить </a:t>
            </a:r>
            <a:r>
              <a:rPr lang="ru-RU" sz="2000" dirty="0"/>
              <a:t>в установленные сроки медицинские осмотры (обследования).</a:t>
            </a:r>
          </a:p>
        </p:txBody>
      </p:sp>
    </p:spTree>
    <p:extLst>
      <p:ext uri="{BB962C8B-B14F-4D97-AF65-F5344CB8AC3E}">
        <p14:creationId xmlns:p14="http://schemas.microsoft.com/office/powerpoint/2010/main" val="296994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507297"/>
            <a:ext cx="8968369" cy="17681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  </a:t>
            </a:r>
            <a:r>
              <a:rPr lang="ru-RU" sz="1800" dirty="0"/>
              <a:t>Ответственность военнослужащих за невыполнение установленных и доведенных до него требований безопасности. Условия безопасности военной службы и  их общая характеристика.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28071"/>
            <a:ext cx="887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64014" y="333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62452" y="1982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468" y="824971"/>
            <a:ext cx="887448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/>
              <a:t>Военнослужащие независимо от воинского звания и воинской должности равны перед законом и могут привлекаться </a:t>
            </a:r>
            <a:r>
              <a:rPr lang="ru-RU" sz="1900" dirty="0" smtClean="0"/>
              <a:t>ответственности </a:t>
            </a:r>
            <a:r>
              <a:rPr lang="ru-RU" sz="1900" dirty="0"/>
              <a:t>в зависимости от характера и тяжести совершенного ими правонарушения в следствие нарушения установленных требований безопасности.</a:t>
            </a:r>
          </a:p>
          <a:p>
            <a:r>
              <a:rPr lang="ru-RU" sz="1900" dirty="0"/>
              <a:t>Наиболее часто уголовная ответственность наступает вследствие нарушения правил обращения с </a:t>
            </a:r>
            <a:r>
              <a:rPr lang="ru-RU" sz="1900" dirty="0" smtClean="0"/>
              <a:t>оружием и нарушения </a:t>
            </a:r>
            <a:r>
              <a:rPr lang="ru-RU" sz="1900" dirty="0"/>
              <a:t>правил вождения или эксплуатации машин </a:t>
            </a:r>
            <a:r>
              <a:rPr lang="ru-RU" sz="1900" dirty="0" smtClean="0"/>
              <a:t> </a:t>
            </a:r>
            <a:r>
              <a:rPr lang="ru-RU" sz="1900" dirty="0"/>
              <a:t>Нарушение правил обращения с оружием и предметами, представляющими повышенную опасность для окружающих.</a:t>
            </a:r>
          </a:p>
          <a:p>
            <a:r>
              <a:rPr lang="ru-RU" sz="1900" dirty="0"/>
              <a:t>1. Нарушение правил обращения с оружием, </a:t>
            </a:r>
            <a:r>
              <a:rPr lang="ru-RU" sz="1900" dirty="0" smtClean="0"/>
              <a:t>боеприпасами, </a:t>
            </a:r>
            <a:r>
              <a:rPr lang="ru-RU" sz="1900" dirty="0"/>
              <a:t>взрывчатыми или иными веществами и предметами, представляющими повышенную опасность для окружающих, если это повлекло по неосторожности причинение тяжкого или средней тяжести вреда здоровью человека, уничтожение военной техники либо иные тяжкие последствия, - наказывается ограничением по военной службе на срок до двух лет или со-держанием в дисциплинарной воинской части на срок до 2</a:t>
            </a:r>
            <a:r>
              <a:rPr lang="ru-RU" sz="1900" dirty="0" smtClean="0"/>
              <a:t> </a:t>
            </a:r>
            <a:r>
              <a:rPr lang="ru-RU" sz="1900" dirty="0"/>
              <a:t>лет.</a:t>
            </a:r>
          </a:p>
          <a:p>
            <a:r>
              <a:rPr lang="ru-RU" sz="1900" dirty="0"/>
              <a:t>2. То же деяние, повлекшее по неосторожности смерть человека, - наказывается лишением свободы на срок до пяти лет</a:t>
            </a:r>
            <a:r>
              <a:rPr lang="ru-RU" sz="1900" dirty="0" smtClean="0"/>
              <a:t>.</a:t>
            </a:r>
            <a:endParaRPr lang="en-US" sz="1900" dirty="0" smtClean="0"/>
          </a:p>
          <a:p>
            <a:r>
              <a:rPr lang="ru-RU" sz="1900" dirty="0"/>
              <a:t>3. Деяние, предусмотренное частью первой настоящей статьи, повлекшее по неосторожности смерть двух или более лиц, - наказывается лишением свободы на срок до </a:t>
            </a:r>
            <a:r>
              <a:rPr lang="ru-RU" sz="1900" dirty="0" smtClean="0"/>
              <a:t>десяти  </a:t>
            </a:r>
            <a:r>
              <a:rPr lang="ru-RU" sz="1900" dirty="0"/>
              <a:t>лет.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89476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507297"/>
            <a:ext cx="8968369" cy="17681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  </a:t>
            </a:r>
            <a:r>
              <a:rPr lang="ru-RU" sz="1800" dirty="0"/>
              <a:t>Ответственность военнослужащих за невыполнение установленных и доведенных до него требований безопасности. Условия безопасности военной службы и  их общая характеристика.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28071"/>
            <a:ext cx="887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64014" y="333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62452" y="1982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468" y="657125"/>
            <a:ext cx="887448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/>
              <a:t>Нарушение правил обращения с оружием, боеприпасами и другими предметами, представляющими повышенную опасность для окружающих, выражается в невыполнении или в ненадлежащем выполнении установленных приемов и способов их использования, хранения, транспортировки или применения.</a:t>
            </a:r>
          </a:p>
          <a:p>
            <a:r>
              <a:rPr lang="ru-RU" sz="1900" dirty="0"/>
              <a:t>Состав преступления образуется лишь тогда, когда нарушение правил обращения с перечисленными в статье предметами повлекло причинение тяжкого или средней тяжести вреда здоровью человека, уничтожение военной техники или иные тяжкие последствия.</a:t>
            </a:r>
          </a:p>
          <a:p>
            <a:r>
              <a:rPr lang="ru-RU" sz="1900" dirty="0" smtClean="0"/>
              <a:t>Части </a:t>
            </a:r>
            <a:r>
              <a:rPr lang="ru-RU" sz="1900" dirty="0"/>
              <a:t>2 и 3 в качестве преступных последствий предусматривают смерть одного или нескольких человек.</a:t>
            </a:r>
          </a:p>
          <a:p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5" y="3700316"/>
            <a:ext cx="4524141" cy="2923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609" y="3700316"/>
            <a:ext cx="4391284" cy="29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6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507297"/>
            <a:ext cx="8968369" cy="17681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  </a:t>
            </a:r>
            <a:r>
              <a:rPr lang="ru-RU" sz="1800" dirty="0"/>
              <a:t>Ответственность военнослужащих за невыполнение установленных и доведенных до него требований безопасности. Условия безопасности военной службы и  их общая характеристика.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28071"/>
            <a:ext cx="887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64014" y="333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62452" y="1982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9518" y="824971"/>
            <a:ext cx="887448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/>
              <a:t>Статья 350. Нарушение правил вождения или эксплуатации машин.</a:t>
            </a:r>
          </a:p>
          <a:p>
            <a:r>
              <a:rPr lang="ru-RU" sz="1900" dirty="0"/>
              <a:t>1. Нарушение правил вождения или эксплуатации боевой, специальной или транспортной машины, повлекшее по неосторожности причинение тяжкого или средней тяжести вреда здоровью человека, - наказывается арестом на срок от четырех до шести месяцев, либо содержанием в дисциплинарной воинской части на срок до двух лет, либо лишением свободы на срок до двух лет с лишением права занимать определенные должности или заниматься определенной деятельностью на срок до трех лет или без такового.</a:t>
            </a:r>
          </a:p>
          <a:p>
            <a:r>
              <a:rPr lang="ru-RU" sz="1900" dirty="0"/>
              <a:t>2. То же деяние, повлекшее по неосторожности смерть человека, - наказывается лишением свободы на срок от двух до пяти лет с лишением права занимать определенные должности или заниматься определенной деятельностью на срок до трех лет или без такового.</a:t>
            </a:r>
          </a:p>
          <a:p>
            <a:r>
              <a:rPr lang="ru-RU" sz="1900" dirty="0"/>
              <a:t>3. Деяние, предусмотренное частью первой настоящей статьи, повлекшее по неосторожности смерть двух или более лиц, - наказывается лишением свободы на срок от четырех до десяти лет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22279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507297"/>
            <a:ext cx="8968369" cy="17681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Обязанности </a:t>
            </a:r>
            <a:r>
              <a:rPr lang="ru-RU" sz="1800" dirty="0"/>
              <a:t>военнослужащего по соблюдению требований безопасности и мер предупреждения заболеваний травм, отравлений и поражений.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Общие требования безопасности при работе с вооружением и военной техникой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28071"/>
            <a:ext cx="887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64014" y="333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376" y="928071"/>
            <a:ext cx="89455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поддержания их в готовности к использованию необходимо проводить:</a:t>
            </a:r>
          </a:p>
          <a:p>
            <a:r>
              <a:rPr lang="ru-RU" sz="2000" dirty="0" smtClean="0"/>
              <a:t>подготовку к работе;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испытания и обслуживание;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своевременное устранение неисправностей;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своевременную проверку должностными лицами.</a:t>
            </a:r>
          </a:p>
          <a:p>
            <a:r>
              <a:rPr lang="ru-RU" sz="2000" dirty="0" smtClean="0"/>
              <a:t>ЗАПРЕЩАЕТСЯ: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проводить работы на ВВТ без руководства и постоянного наблюдения должностных лиц или руководителей работ;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изменять объем, технологию и последовательность операций, предусмотренных эксплуатационной документацией;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отключать технические средства блокировки и предупреждения об опасности;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применять при работах на ВВТ не табельное (непредусмотренные эксплуатационной документацией ) оборудование, аппаратуру и инструмент;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работать с помощью неисправного оборудования, аппаратуры, инструмента;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применять приборы, сосуды, работающие под давлением, и грузоподъемные средства, не прошедшие положенного переосвидетельствования;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пользоваться переносными электролампами с напряжением выше 36 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7364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507297"/>
            <a:ext cx="8968369" cy="17681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 </a:t>
            </a:r>
            <a:r>
              <a:rPr lang="ru-RU" sz="1800" dirty="0" smtClean="0"/>
              <a:t>Обязанности </a:t>
            </a:r>
            <a:r>
              <a:rPr lang="ru-RU" sz="1800" dirty="0"/>
              <a:t>военнослужащего по соблюдению требований безопасности и мер предупреждения заболеваний травм, отравлений и поражений.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Требования безопасности при обращении со стрелковым оружием, проведении стрельб и метании гранат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28071"/>
            <a:ext cx="887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64014" y="333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376" y="1138199"/>
            <a:ext cx="894557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Безопасность личного состава при обращении со стрелковым оружием, проведении стрельб и метании гранат обеспечивается четкой организацией занятий, строгим соблюдением </a:t>
            </a:r>
            <a:r>
              <a:rPr lang="ru-RU" sz="2400" dirty="0" smtClean="0"/>
              <a:t>требований</a:t>
            </a:r>
            <a:r>
              <a:rPr lang="en-US" sz="2400" dirty="0" smtClean="0"/>
              <a:t>.</a:t>
            </a:r>
            <a:endParaRPr lang="ru-RU" sz="2400" dirty="0"/>
          </a:p>
          <a:p>
            <a:r>
              <a:rPr lang="en-US" sz="2400" dirty="0" smtClean="0"/>
              <a:t>     </a:t>
            </a:r>
            <a:r>
              <a:rPr lang="ru-RU" sz="2400" u="sng" dirty="0" smtClean="0"/>
              <a:t>При </a:t>
            </a:r>
            <a:r>
              <a:rPr lang="ru-RU" sz="2400" u="sng" dirty="0"/>
              <a:t>проведении стрельб ЗАПРЕЩАЕТСЯ вести огонь: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за </a:t>
            </a:r>
            <a:r>
              <a:rPr lang="ru-RU" sz="2400" dirty="0"/>
              <a:t>пределы направлений стрельбы или по укрытию (блиндажу), над которым поднят красный флаг (фонарь);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противотанковыми </a:t>
            </a:r>
            <a:r>
              <a:rPr lang="ru-RU" sz="2400" dirty="0"/>
              <a:t>управляемыми ракетами (реактивными гранатами) поверх подразделений и в непосредственной близости от них, а также из всех видов оружия по фонарям красного света; до выхода на рубеж открытия огня;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после </a:t>
            </a:r>
            <a:r>
              <a:rPr lang="ru-RU" sz="2400" dirty="0"/>
              <a:t>сигнала «Отбой» (команды «Прекратить огонь») и после поднятия белого флага (фонаря) на укрытии (блиндаже), командном пункте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r>
              <a:rPr lang="ru-RU" sz="2400" dirty="0"/>
              <a:t>из неисправного оружия или неисправными боеприпасами.</a:t>
            </a:r>
          </a:p>
          <a:p>
            <a:pPr marL="342900" indent="-342900">
              <a:buFont typeface="Arial"/>
              <a:buChar char="•"/>
            </a:pP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945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8" y="4014751"/>
            <a:ext cx="3543300" cy="229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507297"/>
            <a:ext cx="8968369" cy="17681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2.2. </a:t>
            </a:r>
            <a:r>
              <a:rPr lang="ru-RU" sz="1800" dirty="0" smtClean="0"/>
              <a:t>Обязанности </a:t>
            </a:r>
            <a:r>
              <a:rPr lang="ru-RU" sz="1800" dirty="0"/>
              <a:t>военнослужащего по соблюдению требований безопасности и мер предупреждения заболеваний травм, отравлений и поражений.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Требования безопасности при обращении со стрелковым оружием, проведении стрельб и метании гранат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28071"/>
            <a:ext cx="887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64014" y="333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376" y="1219503"/>
            <a:ext cx="8945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ru-RU" sz="2400" dirty="0"/>
              <a:t>стрелять из РПГ-7 с левого плеча, а из СПГ-9 без шлема;</a:t>
            </a:r>
          </a:p>
          <a:p>
            <a:pPr marL="342900" lvl="0" indent="-342900">
              <a:buFont typeface="Arial"/>
              <a:buChar char="•"/>
            </a:pPr>
            <a:r>
              <a:rPr lang="ru-RU" sz="2400" dirty="0"/>
              <a:t>при стрельбе из окопа казенный срез ствола РПГ-7 располагать ближе 2 м, а СПГ-9 ближе 9 м от задней стенки окопа;</a:t>
            </a:r>
          </a:p>
          <a:p>
            <a:pPr marL="342900" lvl="0" indent="-342900">
              <a:buFont typeface="Arial"/>
              <a:buChar char="•"/>
            </a:pPr>
            <a:r>
              <a:rPr lang="ru-RU" sz="2400" dirty="0"/>
              <a:t>стрелять из автомата с приборами бесшумной и беспламенной стрельбы (ПБС), не предназначенными для этих целей боеприпасами.</a:t>
            </a:r>
          </a:p>
          <a:p>
            <a:pPr marL="342900" indent="-342900">
              <a:buFont typeface="Arial"/>
              <a:buChar char="•"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115" y="3165066"/>
            <a:ext cx="6081254" cy="32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6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507297"/>
            <a:ext cx="8968369" cy="17681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2.2. </a:t>
            </a:r>
            <a:r>
              <a:rPr lang="ru-RU" sz="1800" dirty="0" smtClean="0"/>
              <a:t>Обязанности </a:t>
            </a:r>
            <a:r>
              <a:rPr lang="ru-RU" sz="1800" dirty="0"/>
              <a:t>военнослужащего по соблюдению требований безопасности и мер предупреждения заболеваний травм, отравлений и поражений.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Требования безопасности при обращении со стрелковым оружием, проведении стрельб и метании гранат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28071"/>
            <a:ext cx="887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64014" y="333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3378" y="1195934"/>
            <a:ext cx="89455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Ведение огня стреляющим прекращается самостоятельно немедленно при: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появлении </a:t>
            </a:r>
            <a:r>
              <a:rPr lang="ru-RU" sz="2400" dirty="0"/>
              <a:t>людей, машин и животных в районах целей;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появлении </a:t>
            </a:r>
            <a:r>
              <a:rPr lang="ru-RU" sz="2400" dirty="0"/>
              <a:t>самолетов, вертолетов в плоскости стрельбы;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поднятии </a:t>
            </a:r>
            <a:r>
              <a:rPr lang="ru-RU" sz="2400" dirty="0"/>
              <a:t>белого флага (фонаря) на командном пункте (блиндаже);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возникновении </a:t>
            </a:r>
            <a:r>
              <a:rPr lang="ru-RU" sz="2400" dirty="0"/>
              <a:t>пожара на мишенном поле;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потере </a:t>
            </a:r>
            <a:r>
              <a:rPr lang="ru-RU" sz="2400" dirty="0"/>
              <a:t>ориентиров стреляющим;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отставании </a:t>
            </a:r>
            <a:r>
              <a:rPr lang="ru-RU" sz="2400" dirty="0"/>
              <a:t>от соседних БМП (БТР) более чем на 100 м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ru-RU" sz="2400" dirty="0"/>
          </a:p>
          <a:p>
            <a:r>
              <a:rPr lang="ru-RU" sz="2400" dirty="0"/>
              <a:t>К метанию боевых гранат допускается личный состав, успешно выполнивший упражнения по метанию учебных и учебно-имитационных гранат и усвоивший требования безопасности при обращении с боевыми гранатами.</a:t>
            </a:r>
          </a:p>
        </p:txBody>
      </p:sp>
    </p:spTree>
    <p:extLst>
      <p:ext uri="{BB962C8B-B14F-4D97-AF65-F5344CB8AC3E}">
        <p14:creationId xmlns:p14="http://schemas.microsoft.com/office/powerpoint/2010/main" val="9177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507297"/>
            <a:ext cx="8968369" cy="17681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2.2. </a:t>
            </a:r>
            <a:r>
              <a:rPr lang="ru-RU" sz="1800" dirty="0" smtClean="0"/>
              <a:t>Обязанности </a:t>
            </a:r>
            <a:r>
              <a:rPr lang="ru-RU" sz="1800" dirty="0"/>
              <a:t>военнослужащего по соблюдению требований безопасности и мер предупреждения заболеваний травм, отравлений и поражений.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Требования безопасности при обращении со стрелковым оружием, проведении стрельб и метании гранат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28071"/>
            <a:ext cx="887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64014" y="333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3378" y="1195934"/>
            <a:ext cx="89455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 </a:t>
            </a:r>
            <a:r>
              <a:rPr lang="ru-RU" sz="2400" u="sng" dirty="0"/>
              <a:t>метании боевых гранат должны соблюдаться следующие требования: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весь </a:t>
            </a:r>
            <a:r>
              <a:rPr lang="ru-RU" sz="2400" dirty="0"/>
              <a:t>личный состав должен быть в стальных шлемах;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перед </a:t>
            </a:r>
            <a:r>
              <a:rPr lang="ru-RU" sz="2400" dirty="0"/>
              <a:t>заряжанием производится осмотр гранат и запалов, в случае обнаружения неисправностей следует немедленный доклад руководителю занятий;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вставлять </a:t>
            </a:r>
            <a:r>
              <a:rPr lang="ru-RU" sz="2400" dirty="0"/>
              <a:t>запал разрешается только перед метанием гранаты по команде руководителя</a:t>
            </a:r>
            <a:r>
              <a:rPr lang="ru-RU" sz="2400" dirty="0" smtClean="0"/>
              <a:t>;</a:t>
            </a:r>
            <a:endParaRPr lang="ru-RU" sz="2400" dirty="0"/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метание </a:t>
            </a:r>
            <a:r>
              <a:rPr lang="ru-RU" sz="2400" dirty="0"/>
              <a:t>осколочных, оборонительных и противотанковых гранат осуществляется только из окопа или из-за укрытия, непробиваемого осколками, под руководством офицера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625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/>
              <a:t>Учебные </a:t>
            </a:r>
            <a:r>
              <a:rPr lang="ru-RU" b="1" dirty="0" smtClean="0"/>
              <a:t>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dirty="0" smtClean="0"/>
              <a:t>Безопасность </a:t>
            </a:r>
            <a:r>
              <a:rPr lang="ru-RU" dirty="0"/>
              <a:t>военной службы и ее содержание. Требования Устава внутренней службы ВС РФ по обеспечению безопасности военной </a:t>
            </a:r>
            <a:r>
              <a:rPr lang="ru-RU" dirty="0" smtClean="0"/>
              <a:t>службы.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Обязанности </a:t>
            </a:r>
            <a:r>
              <a:rPr lang="ru-RU" dirty="0"/>
              <a:t>военнослужащего по соблюдению требований безопасности и мер предупреждения заболеваний травм, отравлений и </a:t>
            </a:r>
            <a:r>
              <a:rPr lang="ru-RU" dirty="0" smtClean="0"/>
              <a:t>поражений.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Ответственность </a:t>
            </a:r>
            <a:r>
              <a:rPr lang="ru-RU" dirty="0"/>
              <a:t>военнослужащих за невыполнение установленных и доведенных до него требований безопасности. Условия безопасности военной службы и  их общая характеристика </a:t>
            </a:r>
          </a:p>
        </p:txBody>
      </p:sp>
    </p:spTree>
    <p:extLst>
      <p:ext uri="{BB962C8B-B14F-4D97-AF65-F5344CB8AC3E}">
        <p14:creationId xmlns:p14="http://schemas.microsoft.com/office/powerpoint/2010/main" val="1018828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507297"/>
            <a:ext cx="8968369" cy="17681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2.2. </a:t>
            </a:r>
            <a:r>
              <a:rPr lang="ru-RU" sz="1800" dirty="0" smtClean="0"/>
              <a:t>Обязанности </a:t>
            </a:r>
            <a:r>
              <a:rPr lang="ru-RU" sz="1800" dirty="0"/>
              <a:t>военнослужащего по соблюдению требований безопасности и мер предупреждения заболеваний травм, отравлений и поражений.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Требования безопасности при обращении со стрелковым оружием, проведении стрельб и метании гранат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28071"/>
            <a:ext cx="887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64014" y="333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3378" y="1195934"/>
            <a:ext cx="8945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400" dirty="0" smtClean="0"/>
              <a:t>личный </a:t>
            </a:r>
            <a:r>
              <a:rPr lang="ru-RU" sz="2400" dirty="0"/>
              <a:t>состав, не занятый метанием гранат, отводится в укрытие или на безопасное удаление от огневого рубежа (не ближе 350 м);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исходное </a:t>
            </a:r>
            <a:r>
              <a:rPr lang="ru-RU" sz="2400" dirty="0"/>
              <a:t>положение для метания гранат обозначается белыми флажками, огневой рубеж - красными;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пункт </a:t>
            </a:r>
            <a:r>
              <a:rPr lang="ru-RU" sz="2400" dirty="0"/>
              <a:t>выдачи гранат и запалов оборудуется в укрытии (блиндаже) не ближе 25 м от исходного положения.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54" y="3992363"/>
            <a:ext cx="3503325" cy="263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270" y="4177233"/>
            <a:ext cx="3556000" cy="22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0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132705"/>
            <a:ext cx="9144000" cy="11430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2400" dirty="0"/>
              <a:t>2.1 Безопасность военной </a:t>
            </a:r>
            <a:r>
              <a:rPr lang="ru-RU" sz="2400" dirty="0" smtClean="0"/>
              <a:t>службы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/>
              <a:t>Общие положения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468" y="918935"/>
            <a:ext cx="89087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Безопасность военной службы заключается в поддержании в </a:t>
            </a:r>
            <a:r>
              <a:rPr lang="ru-RU" sz="2000" dirty="0" smtClean="0"/>
              <a:t>части (подразделении</a:t>
            </a:r>
            <a:r>
              <a:rPr lang="ru-RU" sz="2000" dirty="0"/>
              <a:t>) условий военной службы и порядка ее несения, обеспечивающих защищенность личного состава и каждого военнослужащего в отдельности, а также местного населения, его имущества и окружающей среды от воздействия опасных факторов военной службы, возникающих в ходе повседневной деятельности полка (подразделения).</a:t>
            </a:r>
          </a:p>
          <a:p>
            <a:r>
              <a:rPr lang="en-US" sz="2000" dirty="0" smtClean="0"/>
              <a:t>    </a:t>
            </a:r>
            <a:r>
              <a:rPr lang="ru-RU" sz="2000" dirty="0" smtClean="0"/>
              <a:t>Общими </a:t>
            </a:r>
            <a:r>
              <a:rPr lang="ru-RU" sz="2000" dirty="0"/>
              <a:t>условиями обеспечения безопасности военной службы в </a:t>
            </a:r>
            <a:r>
              <a:rPr lang="ru-RU" sz="2000" dirty="0" smtClean="0"/>
              <a:t>части (подразделении</a:t>
            </a:r>
            <a:r>
              <a:rPr lang="ru-RU" sz="2000" dirty="0"/>
              <a:t>) являются: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smtClean="0"/>
              <a:t>поддержание </a:t>
            </a:r>
            <a:r>
              <a:rPr lang="ru-RU" sz="2000" dirty="0"/>
              <a:t>воинской дисциплины;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smtClean="0"/>
              <a:t>обеспечение </a:t>
            </a:r>
            <a:r>
              <a:rPr lang="ru-RU" sz="2000" dirty="0"/>
              <a:t>удовлетворительного морально-психологического состояния и состояния здоровья военнослужащих;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smtClean="0"/>
              <a:t>обеспечение </a:t>
            </a:r>
            <a:r>
              <a:rPr lang="ru-RU" sz="2000" dirty="0"/>
              <a:t>пожарной безопасности;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smtClean="0"/>
              <a:t>соблюдение определенных настоящим Уставом правил внутреннего порядка;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smtClean="0"/>
              <a:t>обеспечение социальной защиты военнослужащих в соответствии с требованиями федеральных законов и иных нормативных правовых актов Российской Федерации;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smtClean="0"/>
              <a:t>обеспечение </a:t>
            </a:r>
            <a:r>
              <a:rPr lang="ru-RU" sz="2000" dirty="0"/>
              <a:t>удовлетворительного санитарно-эпидемического состояния </a:t>
            </a:r>
            <a:r>
              <a:rPr lang="ru-RU" sz="2000" dirty="0" smtClean="0"/>
              <a:t>части.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218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238343" y="-132705"/>
            <a:ext cx="7691719" cy="11430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2400" dirty="0" smtClean="0"/>
              <a:t>Безопасность </a:t>
            </a:r>
            <a:r>
              <a:rPr lang="ru-RU" sz="2400" dirty="0"/>
              <a:t>военной </a:t>
            </a:r>
            <a:r>
              <a:rPr lang="ru-RU" sz="2400" dirty="0" smtClean="0"/>
              <a:t>службы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/>
              <a:t>Общие положения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469" y="918935"/>
            <a:ext cx="39841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целях обеспечения безопасности военной службы приказом командира </a:t>
            </a:r>
            <a:r>
              <a:rPr lang="ru-RU" sz="2400" dirty="0" smtClean="0"/>
              <a:t>части  </a:t>
            </a:r>
            <a:r>
              <a:rPr lang="ru-RU" sz="2400" dirty="0"/>
              <a:t>создается постоянно действующая комиссия по безопасности военной службы под председательством одного из его заместителей, которая организует выполнение мероприятий по обеспечению безопасности военной службы</a:t>
            </a:r>
            <a:r>
              <a:rPr lang="ru-RU" sz="2200" dirty="0"/>
              <a:t>.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004" y="1074250"/>
            <a:ext cx="4609487" cy="370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08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238343" y="-132705"/>
            <a:ext cx="7691719" cy="11430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2400" dirty="0" smtClean="0"/>
              <a:t>Безопасность </a:t>
            </a:r>
            <a:r>
              <a:rPr lang="ru-RU" sz="2400" dirty="0"/>
              <a:t>военной </a:t>
            </a:r>
            <a:r>
              <a:rPr lang="ru-RU" sz="2400" dirty="0" smtClean="0"/>
              <a:t>службы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мероприятия по обеспечению безопасности военной службы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18935"/>
            <a:ext cx="88744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Основными проводимыми в </a:t>
            </a:r>
            <a:r>
              <a:rPr lang="ru-RU" sz="2000" dirty="0" smtClean="0"/>
              <a:t>части (подразделении</a:t>
            </a:r>
            <a:r>
              <a:rPr lang="ru-RU" sz="2000" dirty="0"/>
              <a:t>) мероприятиями по предупреждению гибели (смерти), увечий (ранений, травм, контузий) и снижению заболеваемости военнослужащих являются: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/>
              <a:t>обеспечение психологической устойчивости личного состава на основе анализа его морально-психологического состояния, поддержания удовлетворительной </a:t>
            </a:r>
            <a:r>
              <a:rPr lang="ru-RU" sz="2000" dirty="0" smtClean="0"/>
              <a:t>морально-психологической </a:t>
            </a:r>
            <a:r>
              <a:rPr lang="ru-RU" sz="2000" dirty="0"/>
              <a:t>обстановки в воинских коллективах, создания условий для психологической совместимости и предупреждения нарушений уставных правил взаимоотношений между военнослужащими, профилактики правонарушений;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/>
              <a:t>регулярная подготовка личного состава к выполнению мероприятий повседневной деятельности с изучением перед их проведением необходимых требований безопасности военной службы;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/>
              <a:t>контроль за выполнением личным составом требований безопасности военной службы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840" y="5040230"/>
            <a:ext cx="1716602" cy="165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095" y="5040230"/>
            <a:ext cx="2210195" cy="165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40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238343" y="-132705"/>
            <a:ext cx="7691719" cy="11430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2400" dirty="0" smtClean="0"/>
              <a:t>Безопасность </a:t>
            </a:r>
            <a:r>
              <a:rPr lang="ru-RU" sz="2400" dirty="0"/>
              <a:t>военной </a:t>
            </a:r>
            <a:r>
              <a:rPr lang="ru-RU" sz="2400" dirty="0" smtClean="0"/>
              <a:t>службы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мероприятия по обеспечению безопасности военной службы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18935"/>
            <a:ext cx="88744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200" dirty="0"/>
              <a:t>предупреждение гибели (смерти) и увечий (ранений, травм, контузий), в первую очередь среди военнослужащих, проходящих военную службу на воинских должностях, связанных с повышенной опасностью для жизни и здоровья </a:t>
            </a:r>
            <a:r>
              <a:rPr lang="ru-RU" sz="2200" dirty="0" smtClean="0"/>
              <a:t>,проведение </a:t>
            </a:r>
            <a:r>
              <a:rPr lang="ru-RU" sz="2200" dirty="0"/>
              <a:t>санитарно-противоэпидемических </a:t>
            </a:r>
            <a:r>
              <a:rPr lang="ru-RU" sz="2200" dirty="0" smtClean="0"/>
              <a:t>и </a:t>
            </a:r>
            <a:r>
              <a:rPr lang="ru-RU" sz="2200" dirty="0"/>
              <a:t>иных мероприятий по охране здоровья </a:t>
            </a:r>
            <a:r>
              <a:rPr lang="ru-RU" sz="2200" dirty="0" smtClean="0"/>
              <a:t>военнослужащих;</a:t>
            </a:r>
            <a:endParaRPr lang="ru-RU" sz="2200" dirty="0"/>
          </a:p>
          <a:p>
            <a:pPr marL="342900" indent="-342900">
              <a:buFont typeface="Arial"/>
              <a:buChar char="•"/>
            </a:pPr>
            <a:r>
              <a:rPr lang="ru-RU" sz="2200" dirty="0"/>
              <a:t>поддержание у личного состава высокой бдительности, обеспечение точного выполнения правил несения службы суточным нарядом, другие меры, направленные на противодействие терроризму;</a:t>
            </a:r>
          </a:p>
          <a:p>
            <a:pPr marL="342900" indent="-342900">
              <a:buFont typeface="Arial"/>
              <a:buChar char="•"/>
            </a:pPr>
            <a:r>
              <a:rPr lang="ru-RU" sz="2200" dirty="0"/>
              <a:t>обеспечение пожарной безопасности и спасательных </a:t>
            </a:r>
            <a:r>
              <a:rPr lang="ru-RU" sz="2200" dirty="0" smtClean="0"/>
              <a:t>работ.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ru-RU" sz="2200" dirty="0"/>
              <a:t>своевременное и в полном объеме обеспечение части продовольствием, вещевым имуществом, горючим и смазочными материалами, комплектующими изделиями и материалами для вооружения и военной техники, другим военным имуществом, ресурсами и оказываемыми услугами;</a:t>
            </a:r>
          </a:p>
          <a:p>
            <a:pPr marL="342900" indent="-342900">
              <a:buFont typeface="Arial"/>
              <a:buChar char="•"/>
            </a:pPr>
            <a:r>
              <a:rPr lang="ru-RU" sz="2200" dirty="0"/>
              <a:t>бытовое обеспечение личного состава  и другие мероприятия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6879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238343" y="-132705"/>
            <a:ext cx="7691719" cy="11430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2400" dirty="0" smtClean="0"/>
              <a:t>Безопасность </a:t>
            </a:r>
            <a:r>
              <a:rPr lang="ru-RU" sz="2400" dirty="0"/>
              <a:t>военной </a:t>
            </a:r>
            <a:r>
              <a:rPr lang="ru-RU" sz="2400" dirty="0" smtClean="0"/>
              <a:t>службы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мероприятия по обеспечению безопасности военной службы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18935"/>
            <a:ext cx="8874482" cy="29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При разработке и выполнении указанных мероприятий учитываются требования законодательства Российской Федерации об охране окружающей среды, которые необходимо соблюдать при размещении, строительстве и эксплуатации гражданских объектов, в полной мере распространяются на военные объекты, вооружение и военную технику, за исключением чрезвычайных </a:t>
            </a:r>
            <a:endParaRPr lang="ru-RU" sz="2300" dirty="0" smtClean="0"/>
          </a:p>
          <a:p>
            <a:r>
              <a:rPr lang="ru-RU" sz="2300" dirty="0" smtClean="0"/>
              <a:t>ситуаций</a:t>
            </a:r>
            <a:r>
              <a:rPr lang="ru-RU" sz="2300" dirty="0"/>
              <a:t>, препятствующих соблюдению таких </a:t>
            </a:r>
            <a:endParaRPr lang="ru-RU" sz="2300" dirty="0" smtClean="0"/>
          </a:p>
          <a:p>
            <a:r>
              <a:rPr lang="ru-RU" sz="2300" dirty="0" smtClean="0"/>
              <a:t>требований</a:t>
            </a:r>
            <a:r>
              <a:rPr lang="ru-RU" sz="2300" dirty="0"/>
              <a:t>.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753" y="2819104"/>
            <a:ext cx="2487197" cy="375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244" y="3641811"/>
            <a:ext cx="4371337" cy="283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35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238343" y="-132705"/>
            <a:ext cx="7691719" cy="11430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2400" dirty="0" smtClean="0"/>
              <a:t>Безопасность </a:t>
            </a:r>
            <a:r>
              <a:rPr lang="ru-RU" sz="2400" dirty="0"/>
              <a:t>военной </a:t>
            </a:r>
            <a:r>
              <a:rPr lang="ru-RU" sz="2400" dirty="0" smtClean="0"/>
              <a:t>службы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мероприятия по обеспечению безопасности военной службы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809303"/>
            <a:ext cx="887448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В части </a:t>
            </a:r>
            <a:r>
              <a:rPr lang="ru-RU" sz="2300" dirty="0" smtClean="0"/>
              <a:t>может </a:t>
            </a:r>
            <a:r>
              <a:rPr lang="ru-RU" sz="2300" dirty="0"/>
              <a:t>разрабатываться и осуществляться комплекс организационных и технических мероприятий по обеспечению безопасности военной </a:t>
            </a:r>
            <a:r>
              <a:rPr lang="ru-RU" sz="2300" dirty="0" smtClean="0"/>
              <a:t>службы :</a:t>
            </a:r>
            <a:endParaRPr lang="ru-RU" sz="2300" dirty="0"/>
          </a:p>
          <a:p>
            <a:pPr marL="342900" indent="-342900">
              <a:buFont typeface="Arial"/>
              <a:buChar char="•"/>
            </a:pPr>
            <a:r>
              <a:rPr lang="ru-RU" sz="2300" dirty="0" smtClean="0"/>
              <a:t>подготовка </a:t>
            </a:r>
            <a:r>
              <a:rPr lang="ru-RU" sz="2300" dirty="0"/>
              <a:t>военнослужащих к обеспечению безопасности военной службы;</a:t>
            </a:r>
          </a:p>
          <a:p>
            <a:pPr marL="342900" indent="-342900">
              <a:buFont typeface="Arial"/>
              <a:buChar char="•"/>
            </a:pPr>
            <a:r>
              <a:rPr lang="ru-RU" sz="2300" dirty="0" smtClean="0"/>
              <a:t>предупреждение </a:t>
            </a:r>
            <a:r>
              <a:rPr lang="ru-RU" sz="2300" dirty="0"/>
              <a:t>летных, дорожно-транспортных и иных происшествий с вооружением и военной техникой, обеспечение их безопасной эксплуатации;</a:t>
            </a:r>
          </a:p>
          <a:p>
            <a:pPr marL="342900" indent="-342900">
              <a:buFont typeface="Arial"/>
              <a:buChar char="•"/>
            </a:pPr>
            <a:r>
              <a:rPr lang="ru-RU" sz="2300" dirty="0" smtClean="0"/>
              <a:t>обеспечение </a:t>
            </a:r>
            <a:r>
              <a:rPr lang="ru-RU" sz="2300" dirty="0"/>
              <a:t>ядерной и радиационной безопасности ядерных и </a:t>
            </a:r>
            <a:r>
              <a:rPr lang="ru-RU" sz="2300" dirty="0" err="1"/>
              <a:t>радиационно</a:t>
            </a:r>
            <a:r>
              <a:rPr lang="ru-RU" sz="2300" dirty="0"/>
              <a:t> опасных объектов;</a:t>
            </a:r>
          </a:p>
          <a:p>
            <a:pPr marL="342900" indent="-342900">
              <a:buFont typeface="Arial"/>
              <a:buChar char="•"/>
            </a:pPr>
            <a:r>
              <a:rPr lang="ru-RU" sz="2300" dirty="0" smtClean="0"/>
              <a:t>обеспечение </a:t>
            </a:r>
            <a:r>
              <a:rPr lang="ru-RU" sz="2300" dirty="0"/>
              <a:t>химической безопасности;</a:t>
            </a:r>
          </a:p>
          <a:p>
            <a:pPr marL="342900" indent="-342900">
              <a:buFont typeface="Arial"/>
              <a:buChar char="•"/>
            </a:pPr>
            <a:r>
              <a:rPr lang="ru-RU" sz="2300" dirty="0" smtClean="0"/>
              <a:t>обеспечение биологической безопасности;</a:t>
            </a:r>
          </a:p>
          <a:p>
            <a:pPr marL="342900" indent="-342900">
              <a:buFont typeface="Arial"/>
              <a:buChar char="•"/>
            </a:pPr>
            <a:r>
              <a:rPr lang="ru-RU" sz="2300" dirty="0" smtClean="0"/>
              <a:t>обеспечение пожарной безопасности вооружения и военной техники, боеприпасов и взрывчатых веществ, другого военного имущества в местах их хранения, иных потенциально опасных объектов части;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07283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238343" y="-132705"/>
            <a:ext cx="7691719" cy="11430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2400" dirty="0" smtClean="0"/>
              <a:t>Безопасность </a:t>
            </a:r>
            <a:r>
              <a:rPr lang="ru-RU" sz="2400" dirty="0"/>
              <a:t>военной </a:t>
            </a:r>
            <a:r>
              <a:rPr lang="ru-RU" sz="2400" dirty="0" smtClean="0"/>
              <a:t>службы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960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мероприятия по обеспечению безопасности военной службы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68" y="928071"/>
            <a:ext cx="88744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400" dirty="0" smtClean="0"/>
              <a:t>обеспечение </a:t>
            </a:r>
            <a:r>
              <a:rPr lang="ru-RU" sz="2400" dirty="0"/>
              <a:t>сохранности оружия, боеприпасов и взрывчатых веществ;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обеспечение </a:t>
            </a:r>
            <a:r>
              <a:rPr lang="ru-RU" sz="2400" dirty="0"/>
              <a:t>электробезопасности;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другие </a:t>
            </a:r>
            <a:r>
              <a:rPr lang="ru-RU" sz="2400" dirty="0"/>
              <a:t>организационные и технические мероприятия по обеспечению безопасности различных видов деятельности военнослужащих, эксплуатации различных образцов (комплексов, систем) вооружения и военной техники и иные дополнительные меры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09" y="3984195"/>
            <a:ext cx="4114800" cy="2524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207" y="3984195"/>
            <a:ext cx="3421812" cy="254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0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Бизнес.thmx</Template>
  <TotalTime>473</TotalTime>
  <Words>2197</Words>
  <Application>Microsoft Office PowerPoint</Application>
  <PresentationFormat>Экран (4:3)</PresentationFormat>
  <Paragraphs>145</Paragraphs>
  <Slides>20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Venture</vt:lpstr>
      <vt:lpstr>Тема № 1  «ОСНОВЫ ОБЕСПЕЧЕНИЯ БЕЗОПАСНОСТИ ВОЕННОЙ СЛУЖБЫ. ОБЯЗАННОСТЬ ВОЕННОСЛУЖАЩЕГО ПО СОБЛЮДЕНИЮ ТРЕБОВАНИЙ БЕЗОПАСНОСТИ, МЕР ПРЕДУПРЕЖДЕНИЯ УВЕЧИЙ (РАНЕНИЙ, ТРАВМ, КОНТУЗИЙ) ЗАБОЛЕВАНИЙ, ОТРАВЛЕНИЙ И ПОРАЖЕНИЙ»</vt:lpstr>
      <vt:lpstr>Учебные вопросы:</vt:lpstr>
      <vt:lpstr>2.1 Безопасность военной службы. </vt:lpstr>
      <vt:lpstr>Безопасность военной службы. </vt:lpstr>
      <vt:lpstr>Безопасность военной службы. </vt:lpstr>
      <vt:lpstr>Безопасность военной службы. </vt:lpstr>
      <vt:lpstr>Безопасность военной службы. </vt:lpstr>
      <vt:lpstr>Безопасность военной службы. </vt:lpstr>
      <vt:lpstr>Безопасность военной службы. </vt:lpstr>
      <vt:lpstr>  Ответственность военнослужащих за невыполнение установленных и доведенных до него требований безопасности. Условия безопасности военной службы и  их общая характеристика.</vt:lpstr>
      <vt:lpstr>Безопасность военной службы. </vt:lpstr>
      <vt:lpstr>  Ответственность военнослужащих за невыполнение установленных и доведенных до него требований безопасности. Условия безопасности военной службы и  их общая характеристика.</vt:lpstr>
      <vt:lpstr>  Ответственность военнослужащих за невыполнение установленных и доведенных до него требований безопасности. Условия безопасности военной службы и  их общая характеристика.</vt:lpstr>
      <vt:lpstr>  Ответственность военнослужащих за невыполнение установленных и доведенных до него требований безопасности. Условия безопасности военной службы и  их общая характеристика.</vt:lpstr>
      <vt:lpstr>Обязанности военнослужащего по соблюдению требований безопасности и мер предупреждения заболеваний травм, отравлений и поражений.</vt:lpstr>
      <vt:lpstr> Обязанности военнослужащего по соблюдению требований безопасности и мер предупреждения заболеваний травм, отравлений и поражений.</vt:lpstr>
      <vt:lpstr>2.2. Обязанности военнослужащего по соблюдению требований безопасности и мер предупреждения заболеваний травм, отравлений и поражений.</vt:lpstr>
      <vt:lpstr>2.2. Обязанности военнослужащего по соблюдению требований безопасности и мер предупреждения заболеваний травм, отравлений и поражений.</vt:lpstr>
      <vt:lpstr>2.2. Обязанности военнослужащего по соблюдению требований безопасности и мер предупреждения заболеваний травм, отравлений и поражений.</vt:lpstr>
      <vt:lpstr>2.2. Обязанности военнослужащего по соблюдению требований безопасности и мер предупреждения заболеваний травм, отравлений и поражений.</vt:lpstr>
    </vt:vector>
  </TitlesOfParts>
  <Company>alexjl@ya.ru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 6.1 «ОСНОВЫ ОБЕСПЕЧЕНИЯ БЕЗОПАСНОСТИ ВОЕННОЙ СЛУЖБЫ. ОБЯЗАННОСТЬ ВОЕННОСЛУЖАЩЕГО ПО СОБЛЮДЕНИЮ ТРЕБОВАНИЙ БЕЗОПАСНОСТИ, МЕР ПРЕДУПРЕЖДЕНИЯ УВЕЧИЙ (РАНЕНИЙ, ТРАВМ, КОНТУЗИЙ) ЗАБОЛЕВАНИЙ, ОТРАВЛЕНИЙ И ПОРАЖЕНИЙ»</dc:title>
  <dc:creator>Apple ID</dc:creator>
  <cp:lastModifiedBy>Admin</cp:lastModifiedBy>
  <cp:revision>31</cp:revision>
  <dcterms:created xsi:type="dcterms:W3CDTF">2014-10-06T13:46:26Z</dcterms:created>
  <dcterms:modified xsi:type="dcterms:W3CDTF">2014-11-25T12:12:55Z</dcterms:modified>
</cp:coreProperties>
</file>