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0AA98-762E-4380-A638-ABB4D9ABE59C}" type="datetimeFigureOut">
              <a:rPr lang="ru-RU" smtClean="0"/>
              <a:pPr/>
              <a:t>28.10.2015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353B8-716A-488F-A450-55D727766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Тема №2 </a:t>
            </a:r>
            <a:r>
              <a:rPr lang="ru-RU" b="1" cap="all" dirty="0"/>
              <a:t>«Боевая готовность подразделений</a:t>
            </a:r>
            <a:r>
              <a:rPr lang="ru-RU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0722" name="AutoShape 2" descr="Картинки по запросу Боевая готовнос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23" name="Picture 3" descr="C:\Documents and Settings\26\Рабочий стол\МЕТОДИЧКИ ОФИЦЕРЫ\Управление\скачанные файлы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3929066"/>
            <a:ext cx="3047137" cy="1643064"/>
          </a:xfrm>
          <a:prstGeom prst="rect">
            <a:avLst/>
          </a:prstGeom>
          <a:noFill/>
        </p:spPr>
      </p:pic>
      <p:pic>
        <p:nvPicPr>
          <p:cNvPr id="30724" name="Picture 4" descr="C:\Documents and Settings\26\Рабочий стол\МЕТОДИЧКИ ОФИЦЕРЫ\Управление\скачанные файлы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3929066"/>
            <a:ext cx="26670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286908" cy="6858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u="sng" dirty="0"/>
              <a:t>Постоянная боевая готовность взвода достигается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правильным пониманием своей задачи, высокой боевой выучкой всего личного состава и его готовности к действиям в условиях применения противником оружия всех видов;</a:t>
            </a:r>
          </a:p>
          <a:p>
            <a:pPr lvl="0"/>
            <a:r>
              <a:rPr lang="ru-RU" dirty="0"/>
              <a:t>высоким моральным состоянием, дисциплиной и бдительностью личного состава;</a:t>
            </a:r>
          </a:p>
          <a:p>
            <a:pPr lvl="0"/>
            <a:r>
              <a:rPr lang="ru-RU" dirty="0"/>
              <a:t>укомплектованностью и обеспеченностью взвода всем необходимым для ведения боя;</a:t>
            </a:r>
          </a:p>
          <a:p>
            <a:pPr lvl="0"/>
            <a:r>
              <a:rPr lang="ru-RU" dirty="0"/>
              <a:t>постоянной готовностью вооружения и техники к немедленному применению, а личного состава – к выполнению поставленных перед ним задач;</a:t>
            </a:r>
          </a:p>
          <a:p>
            <a:pPr lvl="0"/>
            <a:r>
              <a:rPr lang="ru-RU" dirty="0"/>
              <a:t>умелым управлением и осуществлением мероприятий по обеспечению боя.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ru-RU" u="sng" dirty="0"/>
              <a:t>Степень боевой готовности</a:t>
            </a:r>
            <a:r>
              <a:rPr lang="ru-RU" b="1" u="sng" dirty="0"/>
              <a:t> «Повышенная»</a:t>
            </a:r>
            <a:r>
              <a:rPr lang="ru-RU" b="1" dirty="0"/>
              <a:t> </a:t>
            </a:r>
            <a:r>
              <a:rPr lang="ru-RU" dirty="0"/>
              <a:t>– промежуточное состояние между боеготовностью «постоянная» и боеготовностью «военная опасность», при котором проводится ряд мероприятий сокращающих сроки перевода в другие степени боевой готовности  без вывода подразделений в указанный район.</a:t>
            </a:r>
          </a:p>
          <a:p>
            <a:endParaRPr lang="ru-RU" dirty="0"/>
          </a:p>
        </p:txBody>
      </p:sp>
      <p:pic>
        <p:nvPicPr>
          <p:cNvPr id="20481" name="Picture 1" descr="C:\Documents and Settings\26\Рабочий стол\МЕТОДИЧКИ ОФИЦЕРЫ\Управление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986205"/>
            <a:ext cx="3857652" cy="23145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u="sng" dirty="0" smtClean="0"/>
              <a:t>Степень </a:t>
            </a:r>
            <a:r>
              <a:rPr lang="ru-RU" u="sng" dirty="0"/>
              <a:t>боевой готовности</a:t>
            </a:r>
            <a:r>
              <a:rPr lang="ru-RU" b="1" u="sng" dirty="0"/>
              <a:t> «Военная опасность»</a:t>
            </a:r>
            <a:r>
              <a:rPr lang="ru-RU" dirty="0"/>
              <a:t> – это состояние войск, при котором они выводятся в указанный район (районы), приводят себя в  готовность к выполнению боевой задачи и готовятся к </a:t>
            </a:r>
            <a:r>
              <a:rPr lang="ru-RU" dirty="0" err="1"/>
              <a:t>отмобилизованию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0241" name="Picture 1" descr="C:\Documents and Settings\26\Рабочий стол\МЕТОДИЧКИ ОФИЦЕРЫ\Управление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429000"/>
            <a:ext cx="4500594" cy="29570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9600" cy="4525963"/>
          </a:xfrm>
        </p:spPr>
        <p:txBody>
          <a:bodyPr/>
          <a:lstStyle/>
          <a:p>
            <a:r>
              <a:rPr lang="ru-RU" u="sng" dirty="0"/>
              <a:t>Степень боевой готовности </a:t>
            </a:r>
            <a:r>
              <a:rPr lang="ru-RU" b="1" u="sng" dirty="0"/>
              <a:t>«Полная»</a:t>
            </a:r>
            <a:r>
              <a:rPr lang="ru-RU" dirty="0"/>
              <a:t> – при наивысшем состоянии войск, выполнивших весь комплекс мероприятий по переводу с мирного на военное положение и непосредственную подготовку к бою.</a:t>
            </a:r>
          </a:p>
          <a:p>
            <a:endParaRPr lang="ru-RU" dirty="0"/>
          </a:p>
        </p:txBody>
      </p:sp>
      <p:pic>
        <p:nvPicPr>
          <p:cNvPr id="9217" name="Picture 1" descr="C:\Documents and Settings\26\Рабочий стол\МЕТОДИЧКИ ОФИЦЕРЫ\Управление\скачанные файлы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3143248"/>
            <a:ext cx="4214842" cy="3157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cap="all" dirty="0"/>
              <a:t>III</a:t>
            </a:r>
            <a:r>
              <a:rPr lang="ru-RU" b="1" cap="all" dirty="0"/>
              <a:t>. Действия военнослужащего и подразделения по степеням боевой готовности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8193" name="Picture 1" descr="C:\Documents and Settings\26\Рабочий стол\МЕТОДИЧКИ ОФИЦЕРЫ\Управление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000504"/>
            <a:ext cx="2619375" cy="1743075"/>
          </a:xfrm>
          <a:prstGeom prst="rect">
            <a:avLst/>
          </a:prstGeom>
          <a:noFill/>
        </p:spPr>
      </p:pic>
      <p:pic>
        <p:nvPicPr>
          <p:cNvPr id="8194" name="Picture 2" descr="C:\Documents and Settings\26\Рабочий стол\МЕТОДИЧКИ ОФИЦЕРЫ\Управление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3857628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Постоянная» боевая готовность 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Мероприятия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а) Управление выполняет плановые задачи;</a:t>
            </a:r>
          </a:p>
          <a:p>
            <a:r>
              <a:rPr lang="ru-RU" dirty="0"/>
              <a:t>б) Личный состав занимается повседневной деятельностью по планам боевой подготовки;</a:t>
            </a:r>
          </a:p>
          <a:p>
            <a:r>
              <a:rPr lang="ru-RU" dirty="0"/>
              <a:t>в) Боевая техника группы боевых строевых машин содержится на кратковременном хранении, укомплектована запчастями, принадлежностями, шанцевым инструментом, средствами повышения проходимости, и дополнительными ёмкостями для горючего;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г) Танки, БМП (БТР) содержатся полностью заправленный горючим с боеприпасами (кроме гранат) и установленными вооружением и прицельными приспособлениями;</a:t>
            </a:r>
          </a:p>
          <a:p>
            <a:r>
              <a:rPr lang="ru-RU" dirty="0" err="1"/>
              <a:t>д</a:t>
            </a:r>
            <a:r>
              <a:rPr lang="ru-RU" dirty="0"/>
              <a:t>) Материальные средства хранятся на складах или транспорте в готовности к подаче войскам и вывозу в районы;</a:t>
            </a:r>
          </a:p>
          <a:p>
            <a:r>
              <a:rPr lang="ru-RU" dirty="0"/>
              <a:t>е) Войсковые запасы боеприпасов, ГСМ хранятся загруженными на транспорте, в цистернах и таре на эстакадах в готовности к погрузке, остальные запасы материальных средств – на складах в готовности к выдаче или вывозу в район.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Повышенная» боевая готовность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Мероприятия: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35785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а) Управление переводится на усиленный режим работы;</a:t>
            </a:r>
          </a:p>
          <a:p>
            <a:r>
              <a:rPr lang="ru-RU" dirty="0"/>
              <a:t>б) Подразделения остаются в пунктах постоянной дислокации, районах учений, учебных центрах; отдельные части могут возвращаться или приводится в боевую готовность «повышенная» в занимаемых районах;</a:t>
            </a:r>
          </a:p>
          <a:p>
            <a:r>
              <a:rPr lang="ru-RU" dirty="0"/>
              <a:t>в) Офицеры  получают оружие, индивидуальные средства защиты, индивидуальные дозиметры и при необходимости переводятся на казарменное положение;</a:t>
            </a:r>
          </a:p>
          <a:p>
            <a:r>
              <a:rPr lang="ru-RU" dirty="0"/>
              <a:t>г) По решению начальника Генерального штаба ВС личный состав вызывается с отпусков и командировок;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543956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д</a:t>
            </a:r>
            <a:r>
              <a:rPr lang="ru-RU" dirty="0"/>
              <a:t>) Усиливается охрана штабов, складов, парков, военных городков;</a:t>
            </a:r>
          </a:p>
          <a:p>
            <a:r>
              <a:rPr lang="ru-RU" dirty="0"/>
              <a:t>е) Приостанавливается увольнение личного состава в запас, отправка пополнения в войска; задерживаются военнообязанные, проходящие военный сбор и техника из народного хозяйства – до особого распоряжения;</a:t>
            </a:r>
          </a:p>
          <a:p>
            <a:r>
              <a:rPr lang="ru-RU" dirty="0"/>
              <a:t>ж) Вооружение и боевая техника снимается с хранения на кадровый состав, а при наличии времени снимается с хранения остальная техника и вооружение ;</a:t>
            </a:r>
          </a:p>
          <a:p>
            <a:r>
              <a:rPr lang="ru-RU" dirty="0" err="1"/>
              <a:t>з</a:t>
            </a:r>
            <a:r>
              <a:rPr lang="ru-RU" dirty="0"/>
              <a:t>) Материальные средства, находящиеся на складах, готовятся к вывозу;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и) Боеприпасы, гранаты, стальные шлемы, индивидуальные средства защиты передаются в подразделения на кадровый состав в штатной укупорке;</a:t>
            </a:r>
          </a:p>
          <a:p>
            <a:r>
              <a:rPr lang="ru-RU" dirty="0"/>
              <a:t>к) Принимаются меры по ускорению ввода в строй техники и вооружения после ремонта, проводятся мероприятия по восстановлению ресурса техники учебно-боевой группы.</a:t>
            </a:r>
          </a:p>
          <a:p>
            <a:endParaRPr lang="ru-RU" dirty="0"/>
          </a:p>
        </p:txBody>
      </p:sp>
      <p:pic>
        <p:nvPicPr>
          <p:cNvPr id="3073" name="Picture 1" descr="C:\Documents and Settings\26\Рабочий стол\МЕТОДИЧКИ ОФИЦЕРЫ\Управление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714752"/>
            <a:ext cx="4134419" cy="2633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Основные положения военной доктрины.</a:t>
            </a:r>
          </a:p>
          <a:p>
            <a:r>
              <a:rPr lang="ru-RU" dirty="0" smtClean="0"/>
              <a:t>2</a:t>
            </a:r>
            <a:r>
              <a:rPr lang="ru-RU" dirty="0"/>
              <a:t>. Понятия о боевой и мобилизационной </a:t>
            </a:r>
            <a:r>
              <a:rPr lang="ru-RU" dirty="0" smtClean="0"/>
              <a:t>готовности. Обязанности </a:t>
            </a:r>
            <a:r>
              <a:rPr lang="ru-RU" dirty="0"/>
              <a:t>командира (начальника) по поддержанию постоянной и </a:t>
            </a:r>
            <a:r>
              <a:rPr lang="ru-RU" dirty="0" smtClean="0"/>
              <a:t> </a:t>
            </a:r>
            <a:r>
              <a:rPr lang="ru-RU" dirty="0"/>
              <a:t>мобилизационной готовности вверенного ему подразделения (части). </a:t>
            </a:r>
          </a:p>
          <a:p>
            <a:r>
              <a:rPr lang="ru-RU" dirty="0" smtClean="0"/>
              <a:t>3</a:t>
            </a:r>
            <a:r>
              <a:rPr lang="ru-RU" dirty="0"/>
              <a:t>. Действия военнослужащего и подразделения по степеням боевой готовности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3282"/>
          </a:xfrm>
        </p:spPr>
        <p:txBody>
          <a:bodyPr>
            <a:normAutofit fontScale="90000"/>
          </a:bodyPr>
          <a:lstStyle/>
          <a:p>
            <a:r>
              <a:rPr lang="ru-RU" b="1" u="sng" dirty="0"/>
              <a:t>Военная опасность» боевая готовность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Мероприятия: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а) После объявления тревоги личный состав выводится в указанный район;</a:t>
            </a:r>
          </a:p>
          <a:p>
            <a:r>
              <a:rPr lang="ru-RU" dirty="0"/>
              <a:t>б) Органы управления переводятся на боевой режим работы;</a:t>
            </a:r>
          </a:p>
          <a:p>
            <a:r>
              <a:rPr lang="ru-RU" dirty="0"/>
              <a:t>в) Боеприпасы переводятся в окончательно снаряженный вид;</a:t>
            </a:r>
          </a:p>
          <a:p>
            <a:endParaRPr lang="ru-RU" dirty="0"/>
          </a:p>
        </p:txBody>
      </p:sp>
      <p:pic>
        <p:nvPicPr>
          <p:cNvPr id="2049" name="Picture 1" descr="C:\Documents and Settings\26\Рабочий стол\МЕТОДИЧКИ ОФИЦЕРЫ\Управление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360380"/>
            <a:ext cx="2928958" cy="2116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г) Личному составу выдаются патроны, гранаты, секретные противогазы,   дозиметры, ИИП, АИ;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Получаются бактериальные препараты и проводятся прививки;</a:t>
            </a:r>
          </a:p>
          <a:p>
            <a:r>
              <a:rPr lang="ru-RU" dirty="0" smtClean="0"/>
              <a:t>  е) Части постоянной боевой готовности доукомплектовываются до штатов  военного времени а части сокращённого состава и вновь формируемые   образовывают организационное ядро, разворачивают пункты приёма и готовятся к мобилизации.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1.ОСНОВНЫЕ </a:t>
            </a:r>
            <a:r>
              <a:rPr lang="ru-RU" b="1" dirty="0"/>
              <a:t>ПОЛОЖЕНИЯ ВОЕННОЙ ДОКТРИНЫ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00948" cy="36861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Военная доктрина </a:t>
            </a:r>
            <a:r>
              <a:rPr lang="ru-RU" dirty="0"/>
              <a:t>– это система официально принятых в государстве в данный период времени основополагающих взглядов, положений по вопросам обороны страны, являющихся обязательными для выполнения всеми государственными органами, в том числе и собственно военными </a:t>
            </a:r>
          </a:p>
        </p:txBody>
      </p:sp>
      <p:pic>
        <p:nvPicPr>
          <p:cNvPr id="27649" name="Picture 1" descr="C:\Documents and Settings\26\Рабочий стол\МЕТОДИЧКИ ОФИЦЕРЫ\Управление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4572008"/>
            <a:ext cx="3086840" cy="20097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/>
              <a:t>В военной доктрине выражаются:</a:t>
            </a:r>
            <a:endParaRPr lang="ru-RU" dirty="0"/>
          </a:p>
          <a:p>
            <a:r>
              <a:rPr lang="ru-RU" dirty="0"/>
              <a:t>а) отношение государства к войне;</a:t>
            </a:r>
          </a:p>
          <a:p>
            <a:r>
              <a:rPr lang="ru-RU" dirty="0"/>
              <a:t>б) определяется характер возможных военных задач, которые могут встать перед ним;</a:t>
            </a:r>
          </a:p>
          <a:p>
            <a:r>
              <a:rPr lang="ru-RU" dirty="0"/>
              <a:t>в) способы достижения этих военных задач;</a:t>
            </a:r>
          </a:p>
          <a:p>
            <a:r>
              <a:rPr lang="ru-RU" dirty="0"/>
              <a:t>г) главные направления военного строительства:</a:t>
            </a:r>
          </a:p>
          <a:p>
            <a:pPr>
              <a:buNone/>
            </a:pPr>
            <a:r>
              <a:rPr lang="ru-RU" dirty="0" smtClean="0"/>
              <a:t>             Военная </a:t>
            </a:r>
            <a:r>
              <a:rPr lang="ru-RU" dirty="0"/>
              <a:t>доктрина состоит из двух сторон, или основ: политической и военно-технической.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i="1" dirty="0"/>
              <a:t>При формировании политической основы определяются:</a:t>
            </a:r>
            <a:endParaRPr lang="ru-RU" dirty="0"/>
          </a:p>
          <a:p>
            <a:pPr lvl="0"/>
            <a:r>
              <a:rPr lang="ru-RU" dirty="0"/>
              <a:t>отношение государства к войне, применению военной силы;</a:t>
            </a:r>
          </a:p>
          <a:p>
            <a:pPr lvl="0"/>
            <a:r>
              <a:rPr lang="ru-RU" dirty="0"/>
              <a:t>национальные интересы России и факторы противодействующие им;</a:t>
            </a:r>
          </a:p>
          <a:p>
            <a:pPr lvl="0"/>
            <a:r>
              <a:rPr lang="ru-RU" dirty="0"/>
              <a:t>характер военной опасности, её размеры, источники. А также возможность военной угрозы;</a:t>
            </a:r>
          </a:p>
          <a:p>
            <a:pPr lvl="0"/>
            <a:r>
              <a:rPr lang="ru-RU" dirty="0"/>
              <a:t>вероятность и способы предотвращения войны, силы и средства необходимые для этого;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ru-RU" i="1" u="sng" dirty="0"/>
              <a:t>Военно-техническая сторона военной доктрины</a:t>
            </a:r>
            <a:r>
              <a:rPr lang="ru-RU" i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самой общей постановке вопроса она должна дать ответы на следующие основные вопросы:</a:t>
            </a:r>
          </a:p>
          <a:p>
            <a:pPr lvl="0"/>
            <a:r>
              <a:rPr lang="ru-RU" dirty="0"/>
              <a:t>каков стратегический характер возможной войны, к которой надо готовить-      </a:t>
            </a:r>
            <a:r>
              <a:rPr lang="ru-RU" dirty="0" err="1"/>
              <a:t>ся</a:t>
            </a:r>
            <a:r>
              <a:rPr lang="ru-RU" dirty="0"/>
              <a:t>;</a:t>
            </a:r>
          </a:p>
          <a:p>
            <a:pPr lvl="0"/>
            <a:r>
              <a:rPr lang="ru-RU" dirty="0"/>
              <a:t>каковы способы её ведения, и какие вооружённые силы для этого надо иметь.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cap="all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b="1" cap="all" dirty="0"/>
              <a:t>II</a:t>
            </a:r>
            <a:r>
              <a:rPr lang="ru-RU" b="1" cap="all" dirty="0"/>
              <a:t>. Понятие о боевой и мобилизационной готовности. Обязанности командира (начальника) по поддержанию постоянной боевой и мобилизационной готовности вверенного ему подразделения (части)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Боевая готовность</a:t>
            </a:r>
            <a:r>
              <a:rPr lang="ru-RU" dirty="0"/>
              <a:t> – это состояние, обеспечивающее способность войск в любых условиях обстановки начать военные действия в установленные сроки и успешно выполнять поставленные задачи.</a:t>
            </a:r>
          </a:p>
          <a:p>
            <a:endParaRPr lang="ru-RU" dirty="0"/>
          </a:p>
        </p:txBody>
      </p:sp>
      <p:pic>
        <p:nvPicPr>
          <p:cNvPr id="22529" name="Picture 1" descr="C:\Documents and Settings\26\Рабочий стол\МЕТОДИЧКИ ОФИЦЕРЫ\Управление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286256"/>
            <a:ext cx="3714776" cy="208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902</Words>
  <Application>Microsoft Office PowerPoint</Application>
  <PresentationFormat>Экран (4:3)</PresentationFormat>
  <Paragraphs>59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Тема №2 «Боевая готовность подразделений»</vt:lpstr>
      <vt:lpstr>Основные вопросы</vt:lpstr>
      <vt:lpstr>1.ОСНОВНЫЕ ПОЛОЖЕНИЯ ВОЕННОЙ ДОКТРИНЫ</vt:lpstr>
      <vt:lpstr>Слайд 4</vt:lpstr>
      <vt:lpstr>Слайд 5</vt:lpstr>
      <vt:lpstr>Слайд 6</vt:lpstr>
      <vt:lpstr>  II. Понятие о боевой и мобилизационной готовности. Обязанности командира (начальника) по поддержанию постоянной боевой и мобилизационной готовности вверенного ему подразделения (части) </vt:lpstr>
      <vt:lpstr>Слайд 8</vt:lpstr>
      <vt:lpstr>Слайд 9</vt:lpstr>
      <vt:lpstr>Слайд 10</vt:lpstr>
      <vt:lpstr>Слайд 11</vt:lpstr>
      <vt:lpstr>Слайд 12</vt:lpstr>
      <vt:lpstr>Слайд 13</vt:lpstr>
      <vt:lpstr>III. Действия военнослужащего и подразделения по степеням боевой готовности </vt:lpstr>
      <vt:lpstr>Постоянная» боевая готовность  Мероприятия </vt:lpstr>
      <vt:lpstr>Слайд 16</vt:lpstr>
      <vt:lpstr>Повышенная» боевая готовность Мероприятия: </vt:lpstr>
      <vt:lpstr>Слайд 18</vt:lpstr>
      <vt:lpstr>Слайд 19</vt:lpstr>
      <vt:lpstr>Военная опасность» боевая готовность Мероприятия: </vt:lpstr>
      <vt:lpstr>Слайд 21</vt:lpstr>
    </vt:vector>
  </TitlesOfParts>
  <Company>CIT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№2 «Боевая готовность подразделений»</dc:title>
  <dc:creator>ws-26</dc:creator>
  <cp:lastModifiedBy>ws-26</cp:lastModifiedBy>
  <cp:revision>6</cp:revision>
  <dcterms:created xsi:type="dcterms:W3CDTF">2015-10-28T11:36:37Z</dcterms:created>
  <dcterms:modified xsi:type="dcterms:W3CDTF">2015-10-28T13:15:47Z</dcterms:modified>
</cp:coreProperties>
</file>