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6" r:id="rId3"/>
    <p:sldId id="268" r:id="rId4"/>
    <p:sldId id="269" r:id="rId5"/>
    <p:sldId id="294" r:id="rId6"/>
    <p:sldId id="295" r:id="rId7"/>
    <p:sldId id="296" r:id="rId8"/>
    <p:sldId id="257" r:id="rId9"/>
    <p:sldId id="258" r:id="rId10"/>
    <p:sldId id="259" r:id="rId11"/>
    <p:sldId id="260" r:id="rId12"/>
    <p:sldId id="266" r:id="rId13"/>
    <p:sldId id="264" r:id="rId14"/>
    <p:sldId id="265" r:id="rId15"/>
    <p:sldId id="284" r:id="rId16"/>
    <p:sldId id="285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6" r:id="rId26"/>
    <p:sldId id="278" r:id="rId27"/>
    <p:sldId id="279" r:id="rId28"/>
    <p:sldId id="287" r:id="rId29"/>
    <p:sldId id="288" r:id="rId30"/>
    <p:sldId id="289" r:id="rId31"/>
    <p:sldId id="290" r:id="rId32"/>
    <p:sldId id="281" r:id="rId33"/>
    <p:sldId id="283" r:id="rId34"/>
    <p:sldId id="291" r:id="rId35"/>
    <p:sldId id="280" r:id="rId36"/>
    <p:sldId id="29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FC77-C10D-4871-8EFC-73A833AC8A43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3C12-C2FF-4099-A775-D5B01FE2A7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FB58-B741-4ED4-85DD-E57B5161CF34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BF0F-3DEA-4F9F-9068-FF9B133263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922F-D133-4E86-8EF7-8E8A88172719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F82C-F121-40C4-A6D5-0CCC4CC74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98F3-F95D-4EA6-B144-074424A38F62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C2B2-4A7E-470A-8E56-3A98A16B56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9C3E5-F386-4FB1-9031-5AF6139575BF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03E8-0E5B-40FB-8420-9B2166222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244DB-CB85-4CC5-9C28-7AA5D032D1B1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5965-4933-4FB6-AFE8-69DB1F4FF3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F4DA-5EF6-49DC-8FB5-962562C70158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F031-FFC4-4A00-BD88-AD5C89A26C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32DA-DC5D-4BE3-BF7B-5A645CAFFCEA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024D-CF8E-4F17-B844-4D1107C69C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F08D-E41D-4F34-996E-21ED47376DCC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35E7-C6D4-4EEE-BB59-1123645360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3600-342B-448B-B23F-EBD60188D1AE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15282-6398-4071-A3F7-5D54FBED71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BDB6-DFE5-4A2A-8E24-CA6067CDE0B8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0062-B69C-4113-BEE5-430681B5F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98D10B-6E12-4F33-BDD1-0AB86131BBF7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D988EC-47EE-4DB3-88B2-7F347A686E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irspot.ru/news/raznoje/eurocopter-pokazala-na-aviasalone-v-indii-vertolet-as550-c3-fennec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5575" y="-195263"/>
            <a:ext cx="9375775" cy="72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7450" y="55563"/>
            <a:ext cx="7848600" cy="26654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РОССИЙСКИЙ ГОСУДАРСТВЕННЫЙ АГРАРНЫЙ УНИВЕРСИТЕТ -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МОСКОВСКАЯ СЕЛЬСКОХОЗЯЙСТВЕННАЯ АКАДЕМИЯ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имени К.А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. ТИМИРЯЗЕВА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339975" y="1612900"/>
            <a:ext cx="5903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ВОЕННЫЙ УЧЕБНЫЙ ЦЕНТР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1042988" y="2205038"/>
            <a:ext cx="74168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>
                <a:solidFill>
                  <a:srgbClr val="003300"/>
                </a:solidFill>
                <a:latin typeface="Times New Roman" pitchFamily="18" charset="0"/>
              </a:rPr>
              <a:t>Тактическая  </a:t>
            </a:r>
          </a:p>
          <a:p>
            <a:pPr algn="ctr"/>
            <a:r>
              <a:rPr lang="ru-RU" sz="9600" b="1">
                <a:solidFill>
                  <a:srgbClr val="003300"/>
                </a:solidFill>
                <a:latin typeface="Times New Roman" pitchFamily="18" charset="0"/>
              </a:rPr>
              <a:t>подготовка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44450"/>
            <a:ext cx="14493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8459788" y="6403975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487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286250" y="6215063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«Тигр» 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286250" y="628650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«Кобра» 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http://on-infantry.narod.ru/tehnol/imgsov/a1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8715375" cy="5072063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857625" y="60007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Мангуста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26\Рабочий стол\ВЕРТОЛЕТЫ\BO-105P (РАН - 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43000"/>
            <a:ext cx="3500437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857250" y="4572000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        ВО-105Р</a:t>
            </a:r>
          </a:p>
        </p:txBody>
      </p:sp>
      <p:pic>
        <p:nvPicPr>
          <p:cNvPr id="25603" name="Picture 3" descr="C:\Documents and Settings\26\Рабочий стол\ВЕРТОЛЕТЫ\SA-342M ГАЗ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143000"/>
            <a:ext cx="47196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5357813" y="4572000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   </a:t>
            </a:r>
            <a:r>
              <a:rPr lang="en-US" b="1">
                <a:latin typeface="Book Antiqua" pitchFamily="18" charset="0"/>
              </a:rPr>
              <a:t>SA-105M </a:t>
            </a:r>
            <a:r>
              <a:rPr lang="ru-RU" b="1">
                <a:latin typeface="Times New Roman" pitchFamily="18" charset="0"/>
              </a:rPr>
              <a:t> Газель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C:\Documents and Settings\26\Рабочий стол\ВЕРТОЛЕТЫ\WG 13 ЛИНК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8" y="857250"/>
            <a:ext cx="40830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285750" y="4357688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         </a:t>
            </a:r>
          </a:p>
          <a:p>
            <a:endParaRPr lang="ru-RU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>
                <a:solidFill>
                  <a:srgbClr val="000000"/>
                </a:solidFill>
                <a:latin typeface="Book Antiqua" pitchFamily="18" charset="0"/>
              </a:rPr>
              <a:t>WG13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Линкс</a:t>
            </a:r>
          </a:p>
        </p:txBody>
      </p:sp>
      <p:pic>
        <p:nvPicPr>
          <p:cNvPr id="26627" name="Рисунок 1" descr="Eurocopter показала на авиасалоне в Индии вертолет AS550 C3 Fenne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928688"/>
            <a:ext cx="4572000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5072063" y="4929188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AS</a:t>
            </a:r>
            <a:r>
              <a:rPr lang="ru-RU">
                <a:latin typeface="Times New Roman" pitchFamily="18" charset="0"/>
              </a:rPr>
              <a:t>-550</a:t>
            </a:r>
            <a:r>
              <a:rPr lang="en-US">
                <a:latin typeface="Book Antiqua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 Феникс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 descr="http://arsenal-info.ru/img/3926861921/pic_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57188"/>
            <a:ext cx="6929437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857500" y="6000750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НАР  Жерфо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http://www.airwiki.org/image/i/ah/a129int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4871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214563" y="535781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А</a:t>
            </a:r>
            <a:r>
              <a:rPr lang="ru-RU" b="1">
                <a:latin typeface="Times New Roman" pitchFamily="18" charset="0"/>
              </a:rPr>
              <a:t>.</a:t>
            </a:r>
            <a:r>
              <a:rPr lang="ru-RU">
                <a:latin typeface="Times New Roman" pitchFamily="18" charset="0"/>
              </a:rPr>
              <a:t>129 INT (International)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88" y="285750"/>
          <a:ext cx="8429625" cy="5929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21"/>
                <a:gridCol w="2107421"/>
                <a:gridCol w="2107421"/>
                <a:gridCol w="2107421"/>
              </a:tblGrid>
              <a:tr h="19764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США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Франция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6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Великобритания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Италия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6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Германия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Канада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720" name="Рисунок 6" descr="http://www.airwar.ru/image/c/us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642938"/>
            <a:ext cx="18367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Рисунок 7" descr="http://www.airwar.ru/image/c/uk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357438"/>
            <a:ext cx="19288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Рисунок 8" descr="http://www.airwar.ru/image/c/german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286250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Рисунок 9" descr="http://www.airwar.ru/image/c/franc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188"/>
            <a:ext cx="1857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4" name="Рисунок 10" descr="http://www.airwar.ru/image/c/italy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2357438"/>
            <a:ext cx="19288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5" name="Рисунок 11" descr="http://www.airwar.ru/image/c/canad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214813"/>
            <a:ext cx="2143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357188"/>
            <a:ext cx="8715375" cy="5768975"/>
          </a:xfrm>
        </p:spPr>
        <p:txBody>
          <a:bodyPr rtlCol="0">
            <a:normAutofit/>
          </a:bodyPr>
          <a:lstStyle/>
          <a:p>
            <a:pPr marL="3175" indent="11113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       </a:t>
            </a:r>
            <a:r>
              <a:rPr lang="ru-RU" sz="2200" dirty="0" smtClean="0"/>
              <a:t>Для подготовки вертолетов к нанесению ударов по бронетанковым группировкам противника и организованного выхода в район цели </a:t>
            </a:r>
            <a:r>
              <a:rPr lang="ru-RU" sz="2200" b="1" dirty="0" smtClean="0"/>
              <a:t>назначаются в большинстве случаев районы сосредоточения, выжидательные районы и боевые позиции.</a:t>
            </a:r>
          </a:p>
          <a:p>
            <a:pPr marL="3175" indent="11113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         В </a:t>
            </a:r>
            <a:r>
              <a:rPr lang="ru-RU" sz="2200" b="1" i="1" dirty="0" smtClean="0"/>
              <a:t>районах сосредоточения</a:t>
            </a:r>
            <a:r>
              <a:rPr lang="ru-RU" sz="2200" dirty="0" smtClean="0"/>
              <a:t> ставятся боевые задачи, осуществляется обслуживание и частичный ремонт техники, пополняются боеприпасы, горючее и другие материальные средства.</a:t>
            </a:r>
          </a:p>
          <a:p>
            <a:pPr marL="3175" indent="11113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i="1" dirty="0" smtClean="0"/>
              <a:t>      </a:t>
            </a:r>
            <a:r>
              <a:rPr lang="ru-RU" sz="2200" b="1" i="1" dirty="0" smtClean="0"/>
              <a:t>Выжидательные районы</a:t>
            </a:r>
            <a:r>
              <a:rPr lang="ru-RU" sz="2200" dirty="0" smtClean="0"/>
              <a:t> выбираются между районами сосредоточения и боевыми позициями. В них подразделения находятся короткое время, необходимое для доразведки целей, уточнения маршрутов полета и боевых задач.</a:t>
            </a:r>
          </a:p>
          <a:p>
            <a:pPr marL="3175" indent="11113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i="1" dirty="0" smtClean="0"/>
              <a:t>      </a:t>
            </a:r>
            <a:r>
              <a:rPr lang="ru-RU" sz="2200" b="1" i="1" dirty="0" smtClean="0"/>
              <a:t>Боевые позиции</a:t>
            </a:r>
            <a:r>
              <a:rPr lang="ru-RU" sz="2200" b="1" dirty="0" smtClean="0"/>
              <a:t> </a:t>
            </a:r>
            <a:r>
              <a:rPr lang="ru-RU" sz="2200" dirty="0" smtClean="0"/>
              <a:t>выбираются за укрытиями и масками местности с расчетом нанесения быстрых и внезапных ударов по целям, открытия огня с максимальных дальностей и скрытого перелета на новые позиции.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71537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Для вертолетов, ведущих борьбу с танками и другими объектами на поле боя, считается целесообразным сближаться с объектом атаки на предельно малой высоте, последовательно продвигаясь от одной закрытой позиции к другой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Надежное обнаружение и опознавание вертолетом танка противника возможно на дальностях до 3000 м. После пуска ПТУР с такой дальности вертолет в процессе наведения ракеты (в зависимости от способа атаки) может приблизиться к объекту удара на расстояние 800–1000 м.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Поиски эффективных методов атаки наземных целей привели зарубежных специалистов к выводу, что на высоте 50–100 м вертолеты достаточно уязвимы от огня автоматического стрелкового оружия и танковых пулеметов. Поэтому рекомендуется больше внимания уделять тактике бреющего полета с огибанием рельефа и местных предметов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08962" cy="6143625"/>
          </a:xfrm>
        </p:spPr>
        <p:txBody>
          <a:bodyPr rtlCol="0">
            <a:normAutofit fontScale="90000"/>
          </a:bodyPr>
          <a:lstStyle/>
          <a:p>
            <a:pPr marL="265113" defTabSz="265113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 7: Борьба с воздушными средствами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нападения противника.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Учебные вопросы: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Боевые возможности и тактика действий боевых вертолетов противника, их силуэты и опознавательные знаки.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Способы борьбы с боевыми вертолетами и десантом противника.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Использование защитных свойств местности, местных предметов и фортификационных защитных сооружений для защиты от налетов самолетов и боевых вертолетов противника.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Применение оружия для уничтожения боевых вертолетов и десантов противника.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214313" y="285750"/>
            <a:ext cx="85725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90500" algn="just"/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Подразделения (группы) боевых вертолетов могут уничтожать танки и другие объекты противника, действуя </a:t>
            </a: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заранее намеченному плану, из засад, по вызову, 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уничтожать цели в заданном районе в результате </a:t>
            </a: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самостоятельного свободного поиска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  <a:p>
            <a:pPr indent="190500" algn="just"/>
            <a:r>
              <a:rPr lang="en-US" sz="2200" b="1">
                <a:latin typeface="Times New Roman" pitchFamily="18" charset="0"/>
                <a:cs typeface="Times New Roman" pitchFamily="18" charset="0"/>
              </a:rPr>
              <a:t>Огневые удары по заранее намеченному плану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 могут наноситься при наличии относительно полных данных о расположении противника и достаточного времени на подготовку. При таком способе огневых ударов каждой группе боевых вертолетов заблаговременно выделяется сектор действия с указанием конкретных объектов и целей и заранее отрабатываются вопросы взаимодействия вертолетов с наземными войсками и авиацией. 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indent="190500" algn="just"/>
            <a:r>
              <a:rPr lang="en-US" sz="2200" b="1">
                <a:latin typeface="Times New Roman" pitchFamily="18" charset="0"/>
                <a:cs typeface="Times New Roman" pitchFamily="18" charset="0"/>
              </a:rPr>
              <a:t>Огневые удары из засад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 широко практиковались в войне в 1973 году на Ближнем Востоке. Этот способ позволяет достичь наибольшей внезапности и эффективности, так как боевые вертолеты заблаговременно занимают выбранные площадки вблизи объектов удара, но на безопасном удалении от них (обычно от 5 до 15 км). Затем на предельно малой высоте (15–20 м) выходят из-за укрытий и наносят удар по избранным целям. 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357188" y="357188"/>
            <a:ext cx="842962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</a:rPr>
              <a:t>     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Удары по вызову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 могут наноситься несколькими группами боевых вертолетов. Боевая задача предварительно ставится им в общем виде, но, как правило, с указанием района и очередности действия групп.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Свободный поиск.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Командир группы, находясь на разведывательном вертолете, оценивал обстановку по полученным данным о противнике, определял наиболее выгодный способ действий, направления атаки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>
                <a:latin typeface="Times New Roman" pitchFamily="18" charset="0"/>
                <a:cs typeface="Times New Roman" pitchFamily="18" charset="0"/>
              </a:rPr>
              <a:t>    Группа делилась на две подгруппы и скрытно выдвигалась на боевые позиции с таким расчетом, чтобы нанести удар по танковой колонне с двух сторон по заранее распределенным целям. В первую очередь поражались самоходные зенитные установки, а затем и другие цели в установленной последовательности. Повторные удары по колонне наносились, как правило, с новых направлений.</a:t>
            </a:r>
          </a:p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Примерн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схем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удара вертолетами по танковой колене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3" descr="АТАКА НА ТА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14500"/>
            <a:ext cx="82153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При нанесении удара по колоннам, состоящим из бронетранспортеров и автомобилей, предусматривается несколько иной порядок действий вертолетов  В этом случае может быть нанесен отвлекающий удар частью вертолетов по второстепенным объектам с одновременной постановкой дымовой завесы для маскировки выхода основной группы вертолетов на боевые позиции для массированного удара по главному объекту, с применением преимущественно НАР и пулеметно-пушечного вооружения.</a:t>
            </a:r>
            <a:endParaRPr lang="ru-RU" sz="2200" dirty="0" smtClean="0"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cs typeface="Times New Roman" pitchFamily="18" charset="0"/>
              </a:rPr>
              <a:t> С дистанции 2500 м и менее по колонне противника производится залповый пуск сотнями ракет. Прицеливание и пуск НАР занимает мало времени, поэтому вертолеты основной группы сравнительно небольшое время находятся в зоне огня средств ПВО противника.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F:\ВЕРТОЛЕТЫ\СОМЕСТНО АТА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214438"/>
            <a:ext cx="7500938" cy="4532312"/>
          </a:xfrm>
        </p:spPr>
      </p:pic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1857375" y="500063"/>
            <a:ext cx="5357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Совместная атака вертолетов на колонну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428625" y="214313"/>
            <a:ext cx="8429625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90500" algn="just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Успешная борьба с вертолетами возможна на основе тщательно организованной разведки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целях своевременного обнаружения этих летательных аппаратов и оповещение об их приближении, а также в результате комплексного использования разнообразных активных и пассивных средств борьбы, различных приемов и способов действий, организации стройной системы противовертолетной борьбы как составной части всей системы ПВО.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90500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Наиболее эффективными в борьбе с вертолетами считаются средства разведки и уничтожения маловысотных целей,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обладающие наименьшим работным временем реакции на появление цели, а также способностью к быстрому опознаванию и прицельному открытию огня.</a:t>
            </a:r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0" algn="just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algn="just"/>
            <a:r>
              <a:rPr lang="ru-RU" sz="2200" b="1" smtClean="0"/>
              <a:t>Своевременность и точность опознавания вертолетов противника — необходимое условие успешной борьбы с ними, снижения потерь от их ударов, предотвращения случайного уничтожения своих вертолетов.</a:t>
            </a:r>
            <a:r>
              <a:rPr lang="en-US" sz="2200" smtClean="0"/>
              <a:t> </a:t>
            </a:r>
            <a:endParaRPr lang="ru-RU" sz="2200" smtClean="0"/>
          </a:p>
          <a:p>
            <a:pPr algn="just"/>
            <a:r>
              <a:rPr lang="en-US" sz="2200" smtClean="0"/>
              <a:t>Общим средством, специально предназначенным для обнаружения вертолетов и других воздушных целей в полете, являются радиолокационные станции разведки. Правда, их возможности по обнаружению целей резко снижаются с уменьшением высоты полета вертолетов, особенно в условиях сильнопересеченной местности. Практика показывает, что при полете вертолетов на высоте 100 м имеющееся средства радиолокационной разведки в условиях прямой видимости целей могут обнаружить их на дальности до 10–25 км, на высоте 25 м — на дальности до 5–15 км, а на высоте 15 м — лишь на дальности 5–7 км.</a:t>
            </a:r>
            <a:endParaRPr lang="ru-RU" sz="2200" smtClean="0"/>
          </a:p>
          <a:p>
            <a:endParaRPr lang="ru-RU" sz="22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b="1" dirty="0" smtClean="0">
                <a:cs typeface="Times New Roman" pitchFamily="18" charset="0"/>
              </a:rPr>
              <a:t>Весьма важным для повышения эффективности разведки вертолетов в воздухе является широкое использование в комплексе с РЛС средств визуальной разведки, </a:t>
            </a:r>
            <a:r>
              <a:rPr lang="ru-RU" sz="2600" dirty="0" smtClean="0">
                <a:cs typeface="Times New Roman" pitchFamily="18" charset="0"/>
              </a:rPr>
              <a:t>выделение специальных наблюдательных постов, оснащенных различными оптическими приборами (телевизионно-оптическими визирами, оптическими прицелами, биноклями и др.), позволяющими обнаруживать вертолеты, летящие на высоте 25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cs typeface="Times New Roman" pitchFamily="18" charset="0"/>
              </a:rPr>
              <a:t>м на дальности до 8–10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cs typeface="Times New Roman" pitchFamily="18" charset="0"/>
              </a:rPr>
              <a:t>км.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b="1" dirty="0" smtClean="0">
                <a:cs typeface="Times New Roman" pitchFamily="18" charset="0"/>
              </a:rPr>
              <a:t>Для уничтожения вертолетов противника</a:t>
            </a:r>
            <a:r>
              <a:rPr lang="ru-RU" sz="2600" dirty="0" smtClean="0">
                <a:cs typeface="Times New Roman" pitchFamily="18" charset="0"/>
              </a:rPr>
              <a:t> могут быть использованы ракеты, авиация, артиллерия, стрелковое вооружение, минно-взрывные заграждения, огнеметно-зажигательные средства, зенитное вооружение (зенитные ракеты, орудия, пулеметы), а также воздушные десанты, рейдовые отряды и специально выделенные подразделения различных родов войск. Вопрос о применении того или иного средства для уничтожения вертолетов противника в каждом конкретном случае решается, как правило, общевойсковым командиром.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600075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Важным условием эффективности противовертолетной борьбы является размещение боевых порядков и огневых средств с учетом вероятных зон наблюдения противником с воздуха, рельефа местности и его маскирующих свойств</a:t>
            </a:r>
            <a:r>
              <a:rPr lang="ru-RU" dirty="0" smtClean="0"/>
              <a:t>. При расположении войск на месте следует широко применять маскировочные средства. В ходе маневренных действий, на марше для скрытия объектов от вертолетов противника могут применяться дымы, а для ослепления этих летательных аппаратов</a:t>
            </a:r>
            <a:r>
              <a:rPr lang="en-US" dirty="0" smtClean="0"/>
              <a:t> </a:t>
            </a:r>
            <a:r>
              <a:rPr lang="ru-RU" dirty="0" smtClean="0"/>
              <a:t>— различные аэрозоли.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algn="just"/>
            <a:r>
              <a:rPr lang="ru-RU" sz="2000" b="1" smtClean="0"/>
              <a:t>Под способами борьбы с вертолетами как с разновидностью способов действий подразделений и частей </a:t>
            </a:r>
            <a:r>
              <a:rPr lang="ru-RU" sz="2000" smtClean="0"/>
              <a:t>в бою следует понимать целесообразный порядок использования сил и средств для выполнения поставленной боевой задачи в конкретных условиях обстановки.</a:t>
            </a:r>
          </a:p>
          <a:p>
            <a:pPr algn="just"/>
            <a:r>
              <a:rPr lang="ru-RU" sz="2000" smtClean="0"/>
              <a:t>В настоящее время могут быть выделены три основных способа борьбы с вертолетами: </a:t>
            </a:r>
            <a:r>
              <a:rPr lang="ru-RU" sz="2000" b="1" smtClean="0"/>
              <a:t>групповое поражение; одиночное уничтожение; снижение эффективности применения вертолетов. </a:t>
            </a:r>
            <a:r>
              <a:rPr lang="ru-RU" sz="2000" smtClean="0"/>
              <a:t>Эти способы можно применять в сочетании друг с другом и раздельно. </a:t>
            </a:r>
          </a:p>
          <a:p>
            <a:pPr algn="just"/>
            <a:r>
              <a:rPr lang="ru-RU" sz="2000" b="1" smtClean="0"/>
              <a:t>Групповое поражение</a:t>
            </a:r>
            <a:r>
              <a:rPr lang="en-US" sz="2000" smtClean="0"/>
              <a:t> </a:t>
            </a:r>
            <a:r>
              <a:rPr lang="ru-RU" sz="2000" smtClean="0"/>
              <a:t>обеспечивает достижение наиболее решительных целей в борьбе с вертолетами противника как до начала, так и в ходе боя. Этот способ может применяться всеми инстанциями тактического звена, которые имеют соответствующие средства поражения.</a:t>
            </a:r>
          </a:p>
          <a:p>
            <a:pPr algn="just"/>
            <a:endParaRPr lang="ru-RU" sz="2000" smtClean="0"/>
          </a:p>
          <a:p>
            <a:pPr algn="just"/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214313" y="357188"/>
            <a:ext cx="87153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Основными огневыми задачами, для выполнения которых предусматривается использовать вертолеты, являются: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ничтожение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различных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ронеобъектов, средств ПВО, а также других объектов на поле боя;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ичтожение живой силы, вооружения и боевой техники противника во время огневой подготовки и поддержки наступающих подразделений сухопутных войск;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algn="just"/>
            <a:r>
              <a:rPr lang="ru-RU" sz="2000" b="1" smtClean="0"/>
              <a:t>Групповое поражение вертолетов</a:t>
            </a:r>
            <a:r>
              <a:rPr lang="ru-RU" sz="2000" smtClean="0"/>
              <a:t> на посадочных площадках, полевых аэродромах и при взлете с них может достигаться ударами ракет и авиации с применением обычных и ядерных боеприпасов, огнем артиллерии с закрытых огневых позиций, а также огнем танков, боевых машин пехоты, бронетранспортеров, противотанковых средств.</a:t>
            </a:r>
          </a:p>
          <a:p>
            <a:pPr algn="just"/>
            <a:r>
              <a:rPr lang="ru-RU" sz="2000" b="1" smtClean="0"/>
              <a:t>Одиночное уничтожение</a:t>
            </a:r>
            <a:r>
              <a:rPr lang="en-US" sz="2000" smtClean="0"/>
              <a:t> </a:t>
            </a:r>
            <a:r>
              <a:rPr lang="ru-RU" sz="2000" smtClean="0"/>
              <a:t>вертолетов противника осуществляется преимущественно в ходе боевых действий, как правило, при нахождении их в воздухе во время выхода на боевой курс, в момент атаки или при заходе на посадку. Огонь обычно ведется прямой наводкой по визуально наблюдаемой цели средствами ПВО, из танков, БМП и БТР, при необходимости также артиллерией и ПТУР</a:t>
            </a:r>
          </a:p>
          <a:p>
            <a:pPr algn="just"/>
            <a:r>
              <a:rPr lang="ru-RU" sz="2000" b="1" smtClean="0"/>
              <a:t>Снижение эффективности</a:t>
            </a:r>
            <a:r>
              <a:rPr lang="en-US" sz="2000" smtClean="0"/>
              <a:t> </a:t>
            </a:r>
            <a:r>
              <a:rPr lang="ru-RU" sz="2000" smtClean="0"/>
              <a:t>применения вертолетов противника как один из способов борьбы с ними найдет применение во всех тактических звеньях, в различных видах боевых действий и условиях обстановки. Применение этого способа обеспечивается: постановкой активных помех пунктам управления вертолетами и системам наведения оружия;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algn="just"/>
            <a:r>
              <a:rPr lang="ru-RU" sz="2400" smtClean="0"/>
              <a:t>Опыт локальных войн, особенно войны в Индокитае, а также практика войсковых учений показывают, что достаточно высокой эффективностью могут обладать различные средства и способы  так называемой </a:t>
            </a:r>
            <a:r>
              <a:rPr lang="ru-RU" sz="2400" b="1" smtClean="0"/>
              <a:t>пассивной противовертолетной борьбы.</a:t>
            </a:r>
            <a:r>
              <a:rPr lang="ru-RU" sz="2400" smtClean="0"/>
              <a:t> Так, для уничтожения низко летящих и совершающих посадку вертолетов могут натягиваться между деревьями или специально установленными столбами капроновые канаты, металлические тросы и стальная проволока. На площадках вероятной высадки могут сооружаться скрытые рвы, широкие ямы, устанавливаться малозаметные препятствия и другие заграждения в сочетании с минно-взрывными, а также огнеметно-зажигательными средствами.</a:t>
            </a:r>
            <a:endParaRPr lang="ru-RU" sz="2400" b="1" i="1" smtClean="0"/>
          </a:p>
          <a:p>
            <a:endParaRPr lang="ru-RU" sz="22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algn="just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Зенитные средства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 (ракеты, орудия, пулеметы) обладают неоспоримыми преимуществами при уничтожении вертолетов на этапе их подлета к цели и во время атаки. </a:t>
            </a:r>
            <a:endParaRPr lang="ru-RU" sz="2400" smtClean="0">
              <a:cs typeface="Times New Roman" pitchFamily="18" charset="0"/>
            </a:endParaRP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Из всех современных зенитных систем ведущая роль принадлежит 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управляемым зенитным ракетам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обладающим рядом неоспоримых преимуществ перед другими средствами</a:t>
            </a:r>
            <a:endParaRPr lang="ru-RU" sz="2400" b="1" smtClean="0">
              <a:cs typeface="Times New Roman" pitchFamily="18" charset="0"/>
            </a:endParaRPr>
          </a:p>
          <a:p>
            <a:pPr algn="just"/>
            <a:endParaRPr lang="ru-RU" sz="2400" smtClean="0">
              <a:cs typeface="Times New Roman" pitchFamily="18" charset="0"/>
            </a:endParaRPr>
          </a:p>
          <a:p>
            <a:pPr algn="just"/>
            <a:r>
              <a:rPr lang="ru-RU" sz="2400" smtClean="0">
                <a:cs typeface="Times New Roman" pitchFamily="18" charset="0"/>
              </a:rPr>
              <a:t>В зависимости от размеров зоны поражения </a:t>
            </a:r>
            <a:r>
              <a:rPr lang="ru-RU" sz="2400" b="1" smtClean="0">
                <a:cs typeface="Times New Roman" pitchFamily="18" charset="0"/>
              </a:rPr>
              <a:t>ЗРК подразделяются на комплексы дальнего действия, средней и малой дальности, а также ближнего действия.</a:t>
            </a:r>
            <a:endParaRPr lang="ru-RU" sz="2400" smtClean="0">
              <a:cs typeface="Times New Roman" pitchFamily="18" charset="0"/>
            </a:endParaRPr>
          </a:p>
          <a:p>
            <a:pPr algn="just"/>
            <a:endParaRPr lang="ru-RU" sz="2400" b="1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215063"/>
          </a:xfrm>
        </p:spPr>
        <p:txBody>
          <a:bodyPr/>
          <a:lstStyle/>
          <a:p>
            <a:pPr algn="just"/>
            <a:r>
              <a:rPr lang="ru-RU" sz="2000" smtClean="0">
                <a:cs typeface="Times New Roman" pitchFamily="18" charset="0"/>
              </a:rPr>
              <a:t>В любом бою, необходимо максимально использовать защитные и маскирующие свойства местности и местных предметов, как от обычных, так и от воздушных средств поражений.</a:t>
            </a:r>
          </a:p>
          <a:p>
            <a:pPr algn="just"/>
            <a:r>
              <a:rPr lang="ru-RU" sz="2000" smtClean="0">
                <a:cs typeface="Times New Roman" pitchFamily="18" charset="0"/>
              </a:rPr>
              <a:t>При использовании имеющихся на местности воронок от снарядов, выемок, канав, насыпей, обратных скатов, оврагов ослабляется поражающее действие вооружения самолетов и вертолетов противника.</a:t>
            </a:r>
          </a:p>
          <a:p>
            <a:pPr algn="just"/>
            <a:r>
              <a:rPr lang="ru-RU" sz="2000" smtClean="0">
                <a:cs typeface="Times New Roman" pitchFamily="18" charset="0"/>
              </a:rPr>
              <a:t>Более надежно от авиации противника защищают узкие, глубокие и извилистые овраги, лощины, карьеры. Однако, располагаясь в оврагах, котлованах, за обратными скатами высот, необходимо иметь в виду, что откосы в слабых грунтах могут обрушиться от бомбовых ударов, поэтому их следует заблаговременно закрепить.</a:t>
            </a:r>
          </a:p>
          <a:p>
            <a:pPr algn="just"/>
            <a:r>
              <a:rPr lang="ru-RU" sz="2000" smtClean="0">
                <a:cs typeface="Times New Roman" pitchFamily="18" charset="0"/>
              </a:rPr>
              <a:t>Защитные свойства местности могут быть увеличены за счет углубления естественных выемок, устройства специальных врезок в скаты высот и т.п.</a:t>
            </a:r>
          </a:p>
          <a:p>
            <a:pPr algn="just"/>
            <a:r>
              <a:rPr lang="ru-RU" sz="2000" smtClean="0">
                <a:cs typeface="Times New Roman" pitchFamily="18" charset="0"/>
              </a:rPr>
              <a:t>Лесной массив ослабляет видимость действия войск.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противника солдаты, если они не назначены наблюдателями, по команде (сигналу) командира укрывается в щели или блиндаже в готовности быстро занять огневую позицию (место для стрельбы</a:t>
            </a:r>
            <a:endParaRPr lang="ru-RU" sz="200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Для уничтожения вертолетов противника</a:t>
            </a:r>
            <a:r>
              <a:rPr lang="ru-RU" dirty="0" smtClean="0"/>
              <a:t> могут быть использованы ракеты, авиация, артиллерия, стрелковое вооружение, минно-взрывные заграждения, огнеметно-зажигательные средства, зенитное вооружение (зенитные ракеты, орудия, пулеметы), а также воздушные десанты, рейдовые отряды и специально выделенные подразделения различных родов войск. Вопрос о применении того или иного средства для уничтожения вертолетов противника в каждом конкретном случае решается, как правило, общевойсковым командиром.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r>
              <a:rPr lang="ru-RU" sz="2200" smtClean="0">
                <a:cs typeface="Times New Roman" pitchFamily="18" charset="0"/>
              </a:rPr>
              <a:t>Стрельбу по вертолетам из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smtClean="0">
                <a:cs typeface="Times New Roman" pitchFamily="18" charset="0"/>
              </a:rPr>
              <a:t>стрелкового оружия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smtClean="0">
                <a:cs typeface="Times New Roman" pitchFamily="18" charset="0"/>
              </a:rPr>
              <a:t>целесообразно вести сопроводительным способом,  длинными очередями с расходом до магазина патронов на автомат (пулемет). Такая плотность огня обеспечивает надежное поражение вертолетов противника при стрельбе из автоматов и ручных пулеметов на дальностях до 500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smtClean="0">
                <a:cs typeface="Times New Roman" pitchFamily="18" charset="0"/>
              </a:rPr>
              <a:t>м, а из танковых пулеметах (ПКТ)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smtClean="0">
                <a:cs typeface="Times New Roman" pitchFamily="18" charset="0"/>
              </a:rPr>
              <a:t>— до 1000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smtClean="0">
                <a:cs typeface="Times New Roman" pitchFamily="18" charset="0"/>
              </a:rPr>
              <a:t>м.</a:t>
            </a:r>
            <a:r>
              <a:rPr lang="ru-RU" sz="2400" smtClean="0"/>
              <a:t> </a:t>
            </a:r>
          </a:p>
          <a:p>
            <a:pPr algn="just"/>
            <a:r>
              <a:rPr lang="ru-RU" sz="2200" smtClean="0"/>
              <a:t>Величина упреждения (вынос точки прицеливания) при скорости полета цели 50 м/с и дальности стрельбы 300 м — 3, 500 м — 5, 700 м — 9, 900 м — 12 фигур.</a:t>
            </a:r>
          </a:p>
          <a:p>
            <a:pPr algn="just"/>
            <a:r>
              <a:rPr lang="ru-RU" sz="2200" i="1" smtClean="0"/>
              <a:t>Самая высокая результативность огня достигается при его сосредоточении взводом или ротой по одной цели в короткое время (4–5 с). </a:t>
            </a:r>
            <a:endParaRPr lang="ru-RU" sz="2200" smtClean="0"/>
          </a:p>
          <a:p>
            <a:endParaRPr lang="ru-RU" sz="220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Если вертолет переходит из положения зависания к горизонтальному полету, огонь по нему продолжается способом сопровождения с упреждением на движение цели по общим правилам. При возможности наблюдения за трассами своих пуль корректирование огня осуществляется подведением трасс к цели без изменения установки прицела.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Если вертолет переходит из положения зависания к снижению, огонь по нему следует продолжать длинными очередями, а из пулеметов</a:t>
            </a:r>
            <a:r>
              <a:rPr lang="en-US" dirty="0" smtClean="0"/>
              <a:t> </a:t>
            </a:r>
            <a:r>
              <a:rPr lang="ru-RU" dirty="0" smtClean="0"/>
              <a:t>— непрерывным огнем, вынося точку прицеливания вниз по линии снижения на 1–2 фигуры. Это упреждение соответствует средней скорости вертикального снижения вертолета (2–3</a:t>
            </a:r>
            <a:r>
              <a:rPr lang="en-US" dirty="0" smtClean="0"/>
              <a:t> </a:t>
            </a:r>
            <a:r>
              <a:rPr lang="ru-RU" dirty="0" smtClean="0"/>
              <a:t>м/с).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сопровождение и огневое прикрытие многоцелевых и транспортных вертолетов при переброске ими войск и грузов на поле боя и в тыл противника;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подавление огневых средств в районе высадки подразделений в тылу противника и на его флангах, оказание им огневой поддержки с воздуха;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борьба с воздушными десантами при расположении их в исходных районах, в полете и после высадки;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уничтожение вклинившихся в оборону, прорвавшихся в глубину и на фланги группировок войск, прежде всего бронетанковых.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6899275"/>
        </p:xfrm>
        <a:graphic>
          <a:graphicData uri="http://schemas.openxmlformats.org/drawingml/2006/table">
            <a:tbl>
              <a:tblPr/>
              <a:tblGrid>
                <a:gridCol w="1154113"/>
                <a:gridCol w="746125"/>
                <a:gridCol w="774700"/>
                <a:gridCol w="730250"/>
                <a:gridCol w="760412"/>
                <a:gridCol w="787400"/>
                <a:gridCol w="982663"/>
                <a:gridCol w="755650"/>
                <a:gridCol w="657225"/>
                <a:gridCol w="1152525"/>
                <a:gridCol w="642937"/>
              </a:tblGrid>
              <a:tr h="3794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Наименование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(принадлежность, год принятия на вооружение)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Экипаж, чел.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Взлетный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вес, кг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норм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макс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V, км/ч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высота, м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Практич.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потолок,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Дальность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(радиус),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Вооружение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Боевые возможности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Боевая нагрузка,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Кг.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стрелковопушечное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ПТУР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(гранатом)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НАР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AH-1G «Хью-Кобра»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(США, 1967)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3900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4300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230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2400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3500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350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285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2х7,62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8000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1х20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950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(2х40)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76х70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38х70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сопровождение транспортно-десантных вертолетов, подавление наземных средств противника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AH-1S «Кобра-Тоу»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(США, 1977)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4500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4540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245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3700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250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1х7,62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4000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1х20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750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 «Тоу»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 «Тоу»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1х40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265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76х70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за один вылет 1-2 танка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AH-64А «Апач»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(США, 1984)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AH-64D «Апач-Лонгбоу»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7700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8000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6400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690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345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1х30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1200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1х30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1200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16«Хелфайр»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 «Стингер»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38х70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за один вылет способен поразить до 6 танков на дальностях 5-8 км в любых метеоусловиях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914400"/>
        </p:xfrm>
        <a:graphic>
          <a:graphicData uri="http://schemas.openxmlformats.org/drawingml/2006/table">
            <a:tbl>
              <a:tblPr/>
              <a:tblGrid>
                <a:gridCol w="1154113"/>
                <a:gridCol w="746125"/>
                <a:gridCol w="774700"/>
                <a:gridCol w="730250"/>
                <a:gridCol w="760412"/>
                <a:gridCol w="787400"/>
                <a:gridCol w="762000"/>
                <a:gridCol w="714375"/>
                <a:gridCol w="642938"/>
                <a:gridCol w="1571625"/>
                <a:gridCol w="500062"/>
              </a:tblGrid>
              <a:tr h="2524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Наименование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(принадлежность, год принятия на вооружение)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Экипаж, чел.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Взлетный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вес, кг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норм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макс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V, км/ч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высота, м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Практич.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потолок,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Дальность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(радиус),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Вооружение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Боевые возможности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Боевая нагрузка,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Кг.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стрелковопушечное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ПТУР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(гранатом)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НАР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28688"/>
          <a:ext cx="9144000" cy="5857875"/>
        </p:xfrm>
        <a:graphic>
          <a:graphicData uri="http://schemas.openxmlformats.org/drawingml/2006/table">
            <a:tbl>
              <a:tblPr/>
              <a:tblGrid>
                <a:gridCol w="1154113"/>
                <a:gridCol w="746125"/>
                <a:gridCol w="774700"/>
                <a:gridCol w="730250"/>
                <a:gridCol w="760412"/>
                <a:gridCol w="787400"/>
                <a:gridCol w="762000"/>
                <a:gridCol w="714375"/>
                <a:gridCol w="642938"/>
                <a:gridCol w="1571625"/>
                <a:gridCol w="500062"/>
              </a:tblGrid>
              <a:tr h="1228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ВО-105Р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(ФРГ, 1979)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2400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270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4200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580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290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2х7,62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8000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1х20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750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 «Хот»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72х68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за один вылет способен поразить до 4 танков на дальностях от 300 до 3500 м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560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«Линкс-3» АН.9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(Великобритания,1991)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5110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5000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390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1х20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750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 «Тоу»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(4УР«в-в»)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38х70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ИК лазерная прицельная система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900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SA-342M «Газель»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(Франция, 1980)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1700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1900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4300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730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2х7,62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8000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 «Хот»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38х70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540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А.129 «Мангуста»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(Италия, 1988)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3350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4100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270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4500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350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1х20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750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 «Тоу»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 «Хелфайр»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14х70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38х70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52х70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1000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А.129 «Интернейшнл»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(Италия, 1995)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4700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280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4500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350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1х20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750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12«Хелфайр»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 «Стингер»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52х70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1000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RAH-66А «Команч»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(США, 2003)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4600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7800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330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6500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2330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1х20(3ств)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14«Хелфайр»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28«Стингер»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56х70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оснащен системой «Лонгбоу» - всепогодная система управления оружием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1000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1279525"/>
        </p:xfrm>
        <a:graphic>
          <a:graphicData uri="http://schemas.openxmlformats.org/drawingml/2006/table">
            <a:tbl>
              <a:tblPr/>
              <a:tblGrid>
                <a:gridCol w="1154113"/>
                <a:gridCol w="746125"/>
                <a:gridCol w="774700"/>
                <a:gridCol w="730250"/>
                <a:gridCol w="760412"/>
                <a:gridCol w="787400"/>
                <a:gridCol w="982663"/>
                <a:gridCol w="755650"/>
                <a:gridCol w="657225"/>
                <a:gridCol w="922337"/>
                <a:gridCol w="873125"/>
              </a:tblGrid>
              <a:tr h="2524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Наименование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(принадлежность, год принятия на вооружение)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Экипаж, чел.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Взлетный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вес, кг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норм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макс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V, км/ч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высота, м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Практич.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потолок,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Дальность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(радиус),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Вооружение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Боевые возможности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Боевая нагрузка,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Кг.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стрелковопушечное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ПТУР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(гранатом)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НАР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285875"/>
          <a:ext cx="9144000" cy="4906963"/>
        </p:xfrm>
        <a:graphic>
          <a:graphicData uri="http://schemas.openxmlformats.org/drawingml/2006/table">
            <a:tbl>
              <a:tblPr/>
              <a:tblGrid>
                <a:gridCol w="1154113"/>
                <a:gridCol w="746125"/>
                <a:gridCol w="774700"/>
                <a:gridCol w="730250"/>
                <a:gridCol w="760412"/>
                <a:gridCol w="787400"/>
                <a:gridCol w="982663"/>
                <a:gridCol w="755650"/>
                <a:gridCol w="657225"/>
                <a:gridCol w="922337"/>
                <a:gridCol w="873125"/>
              </a:tblGrid>
              <a:tr h="149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RАН-2 «Тигр»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(ФРГ, Франция,2002)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5600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6000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260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3200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650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2х12,7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 «Хот»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(«Тригат»)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 «Стингер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за один вылет способен поразить 5-6 танков на дальности до 4,5 км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НАР “Жерфо”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(Франция, ФРГ, 2002)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5200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5300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285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3500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1х30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450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4«Мистраль»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44х68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за один вылет способен поразить 5-6 танков на дальности до 4,5 км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AS-550 C3 «Феннек»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(Франция, 1997)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2200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2250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250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4800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670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4х7,62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(1х20)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 «Тоу»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14х70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24х68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переброска 4-х солдат или носилочных раненных 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650</a:t>
                      </a:r>
                    </a:p>
                  </a:txBody>
                  <a:tcPr marL="40478" marR="40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4214813" y="6215063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«Апач» 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4143375" y="5929313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«Команч» 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2253</Words>
  <Application>Microsoft Office PowerPoint</Application>
  <PresentationFormat>Экран (4:3)</PresentationFormat>
  <Paragraphs>383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Times New Roman</vt:lpstr>
      <vt:lpstr>Arial</vt:lpstr>
      <vt:lpstr>Calibri</vt:lpstr>
      <vt:lpstr>Book Antiqua</vt:lpstr>
      <vt:lpstr>Тема Office</vt:lpstr>
      <vt:lpstr>Слайд 1</vt:lpstr>
      <vt:lpstr>ТЕМА  7: БОРЬБА С ВОЗДУШНЫМИ СРЕДСТВАМИ                   НАПАДЕНИЯ ПРОТИВНИКА.  УЧЕБНЫЕ ВОПРОСЫ: 1. БОЕВЫЕ ВОЗМОЖНОСТИ И ТАКТИКА ДЕЙСТВИЙ БОЕВЫХ ВЕРТОЛЕТОВ ПРОТИВНИКА, ИХ СИЛУЭТЫ И ОПОЗНАВАТЕЛЬНЫЕ ЗНАКИ.   2. СПОСОБЫ БОРЬБЫ С БОЕВЫМИ ВЕРТОЛЕТАМИ И ДЕСАНТОМ ПРОТИВНИКА.   3. ИСПОЛЬЗОВАНИЕ ЗАЩИТНЫХ СВОЙСТВ МЕСТНОСТИ, МЕСТНЫХ ПРЕДМЕТОВ И ФОРТИФИКАЦИОННЫХ ЗАЩИТНЫХ СООРУЖЕНИЙ ДЛЯ ЗАЩИТЫ ОТ НАЛЕТОВ САМОЛЕТОВ И БОЕВЫХ ВЕРТОЛЕТОВ ПРОТИВНИКА.   4. ПРИМЕНЕНИЕ ОРУЖИЯ ДЛЯ УНИЧТОЖЕНИЯ БОЕВЫХ ВЕРТОЛЕТОВ И ДЕСАНТОВ ПРОТИВНИКА.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Примерная схема удара вертолетами по танковой колене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CIT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ws-26</dc:creator>
  <cp:lastModifiedBy>Admin</cp:lastModifiedBy>
  <cp:revision>53</cp:revision>
  <dcterms:created xsi:type="dcterms:W3CDTF">2002-01-01T02:27:45Z</dcterms:created>
  <dcterms:modified xsi:type="dcterms:W3CDTF">2019-09-19T11:42:25Z</dcterms:modified>
</cp:coreProperties>
</file>