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7" r:id="rId3"/>
    <p:sldId id="279" r:id="rId4"/>
    <p:sldId id="258" r:id="rId5"/>
    <p:sldId id="261" r:id="rId6"/>
    <p:sldId id="259" r:id="rId7"/>
    <p:sldId id="260" r:id="rId8"/>
    <p:sldId id="265" r:id="rId9"/>
    <p:sldId id="266" r:id="rId10"/>
    <p:sldId id="267" r:id="rId11"/>
    <p:sldId id="268" r:id="rId12"/>
    <p:sldId id="272" r:id="rId13"/>
    <p:sldId id="271" r:id="rId14"/>
    <p:sldId id="270" r:id="rId15"/>
    <p:sldId id="269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56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642910" y="3143248"/>
            <a:ext cx="785818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/>
              <a:t>1. Общие положения по техническому обслуживанию </a:t>
            </a:r>
            <a:r>
              <a:rPr lang="ru-RU" sz="2400" b="1" dirty="0" err="1" smtClean="0"/>
              <a:t>АТ</a:t>
            </a:r>
            <a:r>
              <a:rPr lang="ru-RU" sz="2400" b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/>
              <a:t>2.Виды, периодичность, трудоемкость технического 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/>
              <a:t>Обслуживания.</a:t>
            </a:r>
            <a:endParaRPr lang="ru-RU" sz="2400" b="1" dirty="0">
              <a:latin typeface="Verdana" pitchFamily="34" charset="0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571480"/>
            <a:ext cx="86868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TEMA</a:t>
            </a: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№14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 «Техническое обслуживание автомобильной техники»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2054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5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357158" y="2081561"/>
            <a:ext cx="83582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Занятие № 1. «Общие положения по техническому обслуживанию </a:t>
            </a:r>
            <a:r>
              <a:rPr lang="ru-RU" sz="2800" b="1" dirty="0" err="1" smtClean="0">
                <a:solidFill>
                  <a:srgbClr val="0070C0"/>
                </a:solidFill>
              </a:rPr>
              <a:t>АТ</a:t>
            </a:r>
            <a:r>
              <a:rPr lang="ru-RU" sz="2800" b="1" dirty="0" smtClean="0">
                <a:solidFill>
                  <a:srgbClr val="0070C0"/>
                </a:solidFill>
              </a:rPr>
              <a:t>»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Виды, периодичность, трудоемкость ТО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4500" b="1" dirty="0" smtClean="0">
                <a:solidFill>
                  <a:srgbClr val="0070C0"/>
                </a:solidFill>
              </a:rPr>
              <a:t>Сезонное техническое обслуживание (СО)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i="1" dirty="0" smtClean="0"/>
              <a:t>Цель обслуживания</a:t>
            </a:r>
            <a:r>
              <a:rPr lang="ru-RU" dirty="0" smtClean="0"/>
              <a:t> – подготовка образца </a:t>
            </a:r>
            <a:r>
              <a:rPr lang="ru-RU" dirty="0" err="1" smtClean="0"/>
              <a:t>АТ</a:t>
            </a:r>
            <a:r>
              <a:rPr lang="ru-RU" dirty="0" smtClean="0"/>
              <a:t> к использованию в зимних или летних условиях эксплуатации.</a:t>
            </a:r>
          </a:p>
          <a:p>
            <a:pPr>
              <a:buNone/>
            </a:pPr>
            <a:r>
              <a:rPr lang="ru-RU" b="1" i="1" dirty="0" smtClean="0"/>
              <a:t>Обслуживание включает</a:t>
            </a:r>
            <a:r>
              <a:rPr lang="ru-RU" dirty="0" smtClean="0"/>
              <a:t> проведение очередного номерного технического обслуживания и ряд дополнительных работ, обусловленных особенностями климатических условий эксплуатации и определенных для данного образца его нормативно-технической (эксплуатационной) документацией. Для </a:t>
            </a:r>
            <a:r>
              <a:rPr lang="ru-RU" dirty="0" err="1" smtClean="0"/>
              <a:t>АТ</a:t>
            </a:r>
            <a:r>
              <a:rPr lang="ru-RU" dirty="0" smtClean="0"/>
              <a:t> транспортной и учебной групп эксплуатации проводится техническое диагностирование.</a:t>
            </a:r>
          </a:p>
          <a:p>
            <a:pPr>
              <a:buNone/>
            </a:pPr>
            <a:r>
              <a:rPr lang="ru-RU" b="1" i="1" dirty="0" smtClean="0"/>
              <a:t>Периодичность проведения</a:t>
            </a:r>
            <a:r>
              <a:rPr lang="ru-RU" dirty="0" smtClean="0"/>
              <a:t> – при переходе на зимний и летний режимы эксплуатации в соответствии с планом перевода </a:t>
            </a:r>
            <a:r>
              <a:rPr lang="ru-RU" dirty="0" err="1" smtClean="0"/>
              <a:t>ВВТ</a:t>
            </a:r>
            <a:r>
              <a:rPr lang="ru-RU" dirty="0" smtClean="0"/>
              <a:t> соединения (части) на сезонный режим эксплуатации.</a:t>
            </a:r>
          </a:p>
          <a:p>
            <a:pPr>
              <a:buNone/>
            </a:pPr>
            <a:r>
              <a:rPr lang="ru-RU" b="1" i="1" dirty="0" smtClean="0"/>
              <a:t>Силы и средства обслуживания</a:t>
            </a:r>
            <a:r>
              <a:rPr lang="ru-RU" dirty="0" smtClean="0"/>
              <a:t>. Обслуживание проводится водителями (механиками-водителями, экипажами, расчетами) с участием специалистов ремонтного подразделения части (подразделения технического обслуживания), с использованием встроенных средств контроля и диагностического оборудования ремонтного органа. </a:t>
            </a:r>
            <a:endParaRPr lang="ru-RU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5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Виды, периодичность, трудоемкость ТО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92933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>Техническое обслуживание в особых условиях</a:t>
            </a: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sz="6000" b="1" i="1" dirty="0" smtClean="0"/>
              <a:t>Цель обслуживания</a:t>
            </a:r>
            <a:r>
              <a:rPr lang="ru-RU" sz="6000" dirty="0" smtClean="0"/>
              <a:t> – подготовка образца </a:t>
            </a:r>
            <a:r>
              <a:rPr lang="ru-RU" sz="6000" dirty="0" err="1" smtClean="0"/>
              <a:t>АТ</a:t>
            </a:r>
            <a:r>
              <a:rPr lang="ru-RU" sz="6000" dirty="0" smtClean="0"/>
              <a:t> к использованию в сложных дорожно-климатических условиях.</a:t>
            </a:r>
          </a:p>
          <a:p>
            <a:pPr>
              <a:buNone/>
            </a:pPr>
            <a:r>
              <a:rPr lang="ru-RU" sz="6000" b="1" i="1" dirty="0" smtClean="0"/>
              <a:t>Обслуживание дополнительно включает</a:t>
            </a:r>
            <a:r>
              <a:rPr lang="ru-RU" sz="6000" dirty="0" smtClean="0"/>
              <a:t> выполнение следующих работ:</a:t>
            </a:r>
          </a:p>
          <a:p>
            <a:pPr>
              <a:buNone/>
            </a:pPr>
            <a:r>
              <a:rPr lang="ru-RU" sz="6000" b="1" i="1" dirty="0" smtClean="0"/>
              <a:t>- при использовании машин в северных районах </a:t>
            </a:r>
            <a:r>
              <a:rPr lang="ru-RU" sz="6000" dirty="0" smtClean="0"/>
              <a:t>– при </a:t>
            </a:r>
            <a:r>
              <a:rPr lang="ru-RU" sz="6000" dirty="0" err="1" smtClean="0"/>
              <a:t>ЕТО</a:t>
            </a:r>
            <a:r>
              <a:rPr lang="ru-RU" sz="6000" dirty="0" smtClean="0"/>
              <a:t> сливаются отстой топлива и конденсат, проверяется наличие и доливается спирт в предохранитель против замерзания (при его наличии); при ТО-1 и ТО-2 проверяется плотность низкозамерзающей охлаждающей жидкости, состояние аккумуляторных батарей, средств разогрева и утепления двигателей. Работы с резинотехническими и пластмассовыми изделиями проводятся после их отогрева;</a:t>
            </a:r>
          </a:p>
          <a:p>
            <a:pPr>
              <a:buNone/>
            </a:pPr>
            <a:r>
              <a:rPr lang="ru-RU" sz="6000" dirty="0" smtClean="0"/>
              <a:t>- </a:t>
            </a:r>
            <a:r>
              <a:rPr lang="ru-RU" sz="6000" b="1" i="1" dirty="0" smtClean="0"/>
              <a:t>при использовании машин в горных районах </a:t>
            </a:r>
            <a:r>
              <a:rPr lang="ru-RU" sz="6000" dirty="0" smtClean="0"/>
              <a:t>– при всех видах  технического  обслуживания   осуществляется   тщательная проверка     сборочных   единиц,  обеспечивающих    безопасность движения (тормозная система, рулевое управление, подвеска, шины),  легкости  пуска  двигателя,  устойчивости его  работы   на        всех режимах;</a:t>
            </a:r>
          </a:p>
          <a:p>
            <a:pPr>
              <a:buNone/>
            </a:pPr>
            <a:r>
              <a:rPr lang="ru-RU" sz="6000" dirty="0" smtClean="0"/>
              <a:t>- </a:t>
            </a:r>
            <a:r>
              <a:rPr lang="ru-RU" sz="6000" b="1" i="1" dirty="0" smtClean="0"/>
              <a:t>при использовании машин в пустынных районах </a:t>
            </a:r>
            <a:r>
              <a:rPr lang="ru-RU" sz="6000" dirty="0" smtClean="0"/>
              <a:t>– при </a:t>
            </a:r>
            <a:r>
              <a:rPr lang="ru-RU" sz="6000" dirty="0" err="1" smtClean="0"/>
              <a:t>ЕТО</a:t>
            </a:r>
            <a:r>
              <a:rPr lang="ru-RU" sz="6000" dirty="0" smtClean="0"/>
              <a:t> пополняется возимый запас воды, очищаются от пыли и песка радиатор, двигатель, воздушные фильтры, крышки заливных горловин, проверяется натяжение ремня вентилятора, состояние защитных чехлов; при ТО-1 и ТО-2 проверяется герметичность </a:t>
            </a:r>
            <a:r>
              <a:rPr lang="ru-RU" sz="6000" dirty="0" err="1" smtClean="0"/>
              <a:t>гидро</a:t>
            </a:r>
            <a:r>
              <a:rPr lang="ru-RU" sz="6000" dirty="0" smtClean="0"/>
              <a:t>- и </a:t>
            </a:r>
            <a:r>
              <a:rPr lang="ru-RU" sz="6000" dirty="0" err="1" smtClean="0"/>
              <a:t>пневмосистем</a:t>
            </a:r>
            <a:r>
              <a:rPr lang="ru-RU" sz="6000" dirty="0" smtClean="0"/>
              <a:t>, состояние сальниковых уплотнений, заряженность аккумуляторных батарей;</a:t>
            </a:r>
          </a:p>
          <a:p>
            <a:pPr>
              <a:buNone/>
            </a:pPr>
            <a:r>
              <a:rPr lang="ru-RU" sz="6000" dirty="0" smtClean="0"/>
              <a:t>- </a:t>
            </a:r>
            <a:r>
              <a:rPr lang="ru-RU" sz="6000" b="1" i="1" dirty="0" smtClean="0"/>
              <a:t>при использовании машин в приморских районах </a:t>
            </a:r>
            <a:r>
              <a:rPr lang="ru-RU" sz="6000" dirty="0" smtClean="0"/>
              <a:t>– при </a:t>
            </a:r>
            <a:r>
              <a:rPr lang="ru-RU" sz="6000" dirty="0" err="1" smtClean="0"/>
              <a:t>ЕТО</a:t>
            </a:r>
            <a:r>
              <a:rPr lang="ru-RU" sz="6000" dirty="0" smtClean="0"/>
              <a:t> проверяется наличие в картере двигателя воды, удаляется влага с аккумуляторных батарей, сливается конденсат из воздушных баллонов и </a:t>
            </a:r>
            <a:r>
              <a:rPr lang="ru-RU" sz="6000" dirty="0" err="1" smtClean="0"/>
              <a:t>влагомаслоотделителя</a:t>
            </a:r>
            <a:r>
              <a:rPr lang="ru-RU" sz="6000" dirty="0" smtClean="0"/>
              <a:t> </a:t>
            </a:r>
            <a:r>
              <a:rPr lang="ru-RU" sz="6000" dirty="0" err="1" smtClean="0"/>
              <a:t>пневмосистемы</a:t>
            </a:r>
            <a:r>
              <a:rPr lang="ru-RU" sz="6000" dirty="0" smtClean="0"/>
              <a:t> тормозов и отстой из фильтров-отстойников и топливных баков; при ТО-1 и ТО-2 проверяется состояние изоляции проводов и приборов электрооборудования, отсутствие воды в картерах агрегатов, состояние наружных резьбовых соединений.</a:t>
            </a:r>
          </a:p>
          <a:p>
            <a:pPr>
              <a:buNone/>
            </a:pPr>
            <a:r>
              <a:rPr lang="ru-RU" sz="6000" b="1" i="1" dirty="0" smtClean="0"/>
              <a:t>Периодичность проведения</a:t>
            </a:r>
            <a:r>
              <a:rPr lang="ru-RU" sz="6000" dirty="0" smtClean="0"/>
              <a:t> ТО-1 и ТО-2 в особых условиях сокращается и устанавливается руководствами (инструкциями) по эксплуатации, а время на выполнение работ увеличивается и устанавливается приказом командира части.</a:t>
            </a:r>
            <a:endParaRPr lang="ru-RU" sz="6000" dirty="0"/>
          </a:p>
        </p:txBody>
      </p: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9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Виды, периодичность, трудоемкость ТО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490063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Техническое обслуживание при транспортировании</a:t>
            </a: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b="1" i="1" dirty="0" smtClean="0"/>
              <a:t>Цель обслуживания</a:t>
            </a:r>
            <a:r>
              <a:rPr lang="ru-RU" dirty="0" smtClean="0"/>
              <a:t> – подготовка образца </a:t>
            </a:r>
            <a:r>
              <a:rPr lang="ru-RU" dirty="0" err="1" smtClean="0"/>
              <a:t>АТ</a:t>
            </a:r>
            <a:r>
              <a:rPr lang="ru-RU" dirty="0" smtClean="0"/>
              <a:t> к транспортированию, поддержание его в исправном состоянии в ходе транспортирования и приведение в готовность к использованию по окончании транспортирования.</a:t>
            </a:r>
          </a:p>
          <a:p>
            <a:pPr>
              <a:buNone/>
            </a:pPr>
            <a:r>
              <a:rPr lang="ru-RU" b="1" i="1" dirty="0" smtClean="0"/>
              <a:t>Объем выполняемых работ зависит</a:t>
            </a:r>
            <a:r>
              <a:rPr lang="ru-RU" dirty="0" smtClean="0"/>
              <a:t> от вида используемого транспорта (железнодорожного, воздушного, водного, автомобильного), продолжительности и других условий перевозки. Обслуживание осуществляется в соответствии с требованиями нормативно-технической (эксплуатационной) документации. </a:t>
            </a:r>
            <a:endParaRPr lang="ru-RU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5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Виды, периодичность, трудоемкость ТО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64357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3800" b="1" dirty="0" smtClean="0">
                <a:solidFill>
                  <a:srgbClr val="0070C0"/>
                </a:solidFill>
              </a:rPr>
              <a:t>Техническое обслуживание №1 при хранении (ТО-1х) и </a:t>
            </a:r>
          </a:p>
          <a:p>
            <a:pPr algn="ctr">
              <a:buNone/>
            </a:pPr>
            <a:r>
              <a:rPr lang="ru-RU" sz="3800" b="1" dirty="0" smtClean="0">
                <a:solidFill>
                  <a:srgbClr val="0070C0"/>
                </a:solidFill>
              </a:rPr>
              <a:t>техническое обслуживание №2 при хранении (ТО-2х)</a:t>
            </a: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b="1" i="1" dirty="0" smtClean="0"/>
              <a:t>Цель обслуживания</a:t>
            </a:r>
            <a:r>
              <a:rPr lang="ru-RU" dirty="0" smtClean="0"/>
              <a:t> – проверка технического состояния образца </a:t>
            </a:r>
            <a:r>
              <a:rPr lang="ru-RU" dirty="0" err="1" smtClean="0"/>
              <a:t>АТ</a:t>
            </a:r>
            <a:r>
              <a:rPr lang="ru-RU" dirty="0" smtClean="0"/>
              <a:t>, устранение выявленных недостатков в его техническом состоянии и содержании, определение объема работ по техническому обслуживанию и ремонту.</a:t>
            </a:r>
          </a:p>
          <a:p>
            <a:pPr>
              <a:buNone/>
            </a:pPr>
            <a:r>
              <a:rPr lang="ru-RU" b="1" i="1" dirty="0" smtClean="0"/>
              <a:t>Обслуживание ТО-1х включает</a:t>
            </a:r>
            <a:r>
              <a:rPr lang="ru-RU" dirty="0" smtClean="0"/>
              <a:t> проверку технического состояния образца </a:t>
            </a:r>
            <a:r>
              <a:rPr lang="ru-RU" dirty="0" err="1" smtClean="0"/>
              <a:t>АТ</a:t>
            </a:r>
            <a:r>
              <a:rPr lang="ru-RU" dirty="0" smtClean="0"/>
              <a:t> и его агрегатов без пуска двигателя, устранение выявленных недостатков и определение объема работ.</a:t>
            </a:r>
          </a:p>
          <a:p>
            <a:pPr>
              <a:buNone/>
            </a:pPr>
            <a:r>
              <a:rPr lang="ru-RU" b="1" i="1" dirty="0" smtClean="0"/>
              <a:t>Обслуживание ТО-2х дополнительно включает</a:t>
            </a:r>
            <a:r>
              <a:rPr lang="ru-RU" dirty="0" smtClean="0"/>
              <a:t> </a:t>
            </a:r>
            <a:r>
              <a:rPr lang="ru-RU" dirty="0" err="1" smtClean="0"/>
              <a:t>переконсервацию</a:t>
            </a:r>
            <a:r>
              <a:rPr lang="ru-RU" dirty="0" smtClean="0"/>
              <a:t> двигателя (за исключением корпусных машин).</a:t>
            </a:r>
          </a:p>
          <a:p>
            <a:pPr>
              <a:buNone/>
            </a:pPr>
            <a:r>
              <a:rPr lang="ru-RU" b="1" i="1" dirty="0" smtClean="0"/>
              <a:t>Периодичность проведения:</a:t>
            </a:r>
            <a:endParaRPr lang="ru-RU" dirty="0" smtClean="0"/>
          </a:p>
          <a:p>
            <a:pPr indent="17463">
              <a:buNone/>
            </a:pPr>
            <a:r>
              <a:rPr lang="ru-RU" dirty="0" smtClean="0"/>
              <a:t>- ТО-1х – один раз в год;</a:t>
            </a:r>
          </a:p>
          <a:p>
            <a:pPr indent="17463">
              <a:buNone/>
            </a:pPr>
            <a:r>
              <a:rPr lang="ru-RU" dirty="0" smtClean="0"/>
              <a:t>- ТО-2х – один раз в два года.</a:t>
            </a:r>
          </a:p>
          <a:p>
            <a:pPr>
              <a:buNone/>
            </a:pPr>
            <a:r>
              <a:rPr lang="ru-RU" b="1" i="1" dirty="0" smtClean="0"/>
              <a:t>Силы и средства обслуживания.</a:t>
            </a:r>
            <a:r>
              <a:rPr lang="ru-RU" dirty="0" smtClean="0"/>
              <a:t> Обслуживание проводится специалистами ремонтного подразделения части (подразделения технического обслуживания) с участием водителей (механиков-водителей, экипажей, расчетов), с использованием встроенных средств контроля и диагностического оборудования ремонтного органа.</a:t>
            </a:r>
            <a:endParaRPr lang="ru-RU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5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Виды, периодичность, трудоемкость ТО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429684" cy="542928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Техническое обслуживание обслуживание№2 при хранении с </a:t>
            </a:r>
            <a:r>
              <a:rPr lang="ru-RU" sz="3600" b="1" dirty="0" err="1" smtClean="0">
                <a:solidFill>
                  <a:srgbClr val="0070C0"/>
                </a:solidFill>
              </a:rPr>
              <a:t>переконсервацией</a:t>
            </a:r>
            <a:r>
              <a:rPr lang="ru-RU" sz="3600" b="1" dirty="0" smtClean="0">
                <a:solidFill>
                  <a:srgbClr val="0070C0"/>
                </a:solidFill>
              </a:rPr>
              <a:t> и контрольным пробегом (ТО-2х </a:t>
            </a:r>
            <a:r>
              <a:rPr lang="ru-RU" sz="3600" b="1" dirty="0" err="1" smtClean="0">
                <a:solidFill>
                  <a:srgbClr val="0070C0"/>
                </a:solidFill>
              </a:rPr>
              <a:t>ПКП</a:t>
            </a:r>
            <a:r>
              <a:rPr lang="ru-RU" sz="3600" b="1" dirty="0" smtClean="0">
                <a:solidFill>
                  <a:srgbClr val="0070C0"/>
                </a:solidFill>
              </a:rPr>
              <a:t>)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i="1" dirty="0" smtClean="0"/>
              <a:t>Цель обслуживания</a:t>
            </a:r>
            <a:r>
              <a:rPr lang="ru-RU" dirty="0" smtClean="0"/>
              <a:t> – проверка технического состояния образца </a:t>
            </a:r>
            <a:r>
              <a:rPr lang="ru-RU" dirty="0" err="1" smtClean="0"/>
              <a:t>АТ</a:t>
            </a:r>
            <a:r>
              <a:rPr lang="ru-RU" dirty="0" smtClean="0"/>
              <a:t> с контрольным пробегом, устранение выявленных отказов, повреждений и </a:t>
            </a:r>
            <a:r>
              <a:rPr lang="ru-RU" dirty="0" err="1" smtClean="0"/>
              <a:t>переконсервация</a:t>
            </a:r>
            <a:r>
              <a:rPr lang="ru-RU" dirty="0" smtClean="0"/>
              <a:t> образца.</a:t>
            </a:r>
          </a:p>
          <a:p>
            <a:pPr>
              <a:buNone/>
            </a:pPr>
            <a:r>
              <a:rPr lang="ru-RU" b="1" i="1" dirty="0" smtClean="0"/>
              <a:t>Обслуживание включает</a:t>
            </a:r>
            <a:r>
              <a:rPr lang="ru-RU" dirty="0" smtClean="0"/>
              <a:t> снятие образца с хранения, контроль параметров технического состояния образца и его сборочных единиц перед контрольным пробегом, в ходе пробега и после него, замену отказавших агрегатов, узлов и сборочных единиц на новые или капитально отремонтированные, постановку образца на хранение.</a:t>
            </a:r>
          </a:p>
          <a:p>
            <a:pPr>
              <a:buNone/>
            </a:pPr>
            <a:r>
              <a:rPr lang="ru-RU" b="1" i="1" dirty="0" smtClean="0"/>
              <a:t>Периодичность проведения</a:t>
            </a:r>
            <a:r>
              <a:rPr lang="ru-RU" dirty="0" smtClean="0"/>
              <a:t> – через каждые пять лет хранения, кроме тех лет, когда проводится </a:t>
            </a:r>
            <a:r>
              <a:rPr lang="ru-RU" dirty="0" err="1" smtClean="0"/>
              <a:t>РТО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i="1" dirty="0" smtClean="0"/>
              <a:t>Силы и средства обслуживания</a:t>
            </a:r>
            <a:r>
              <a:rPr lang="ru-RU" dirty="0" smtClean="0"/>
              <a:t>. Обслуживание проводится специалистами ремонтного подразделения части (подразделения технического обслуживания) с участием водителей (механиков-водителей, экипажей, расчетов), с использованием встроенных средств контроля и диагностического оборудования ремонтного органа.</a:t>
            </a:r>
            <a:endParaRPr lang="ru-RU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5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Виды, периодичность, трудоемкость ТО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572560" cy="5429288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5100" b="1" dirty="0" smtClean="0">
                <a:solidFill>
                  <a:srgbClr val="0070C0"/>
                </a:solidFill>
              </a:rPr>
              <a:t>Регламентированное техническое обслуживание (</a:t>
            </a:r>
            <a:r>
              <a:rPr lang="ru-RU" sz="5100" b="1" dirty="0" err="1" smtClean="0">
                <a:solidFill>
                  <a:srgbClr val="0070C0"/>
                </a:solidFill>
              </a:rPr>
              <a:t>РТО</a:t>
            </a:r>
            <a:r>
              <a:rPr lang="ru-RU" sz="5100" b="1" dirty="0" smtClean="0">
                <a:solidFill>
                  <a:srgbClr val="0070C0"/>
                </a:solidFill>
              </a:rPr>
              <a:t>)</a:t>
            </a: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sz="4000" b="1" i="1" dirty="0" smtClean="0"/>
              <a:t>Цель обслуживания</a:t>
            </a:r>
            <a:r>
              <a:rPr lang="ru-RU" sz="4000" dirty="0" smtClean="0"/>
              <a:t> – обеспечение работоспособности (исправности) образца </a:t>
            </a:r>
            <a:r>
              <a:rPr lang="ru-RU" sz="4000" dirty="0" err="1" smtClean="0"/>
              <a:t>АТ</a:t>
            </a:r>
            <a:r>
              <a:rPr lang="ru-RU" sz="4000" dirty="0" smtClean="0"/>
              <a:t>, частичное восстановление ресурса образца и его сборочных единиц.</a:t>
            </a:r>
          </a:p>
          <a:p>
            <a:pPr>
              <a:buNone/>
            </a:pPr>
            <a:r>
              <a:rPr lang="ru-RU" sz="4000" b="1" i="1" dirty="0" smtClean="0"/>
              <a:t>Обслуживание включает</a:t>
            </a:r>
            <a:r>
              <a:rPr lang="ru-RU" sz="4000" dirty="0" smtClean="0"/>
              <a:t> снятие образца </a:t>
            </a:r>
            <a:r>
              <a:rPr lang="ru-RU" sz="4000" dirty="0" err="1" smtClean="0"/>
              <a:t>АТ</a:t>
            </a:r>
            <a:r>
              <a:rPr lang="ru-RU" sz="4000" dirty="0" smtClean="0"/>
              <a:t> с хранения; контрольный пробег; техническое диагностирование до пробега, в ходе и после него; замену узлов и деталей с ограниченным сроком службы; замену масел, смазок и специальных жидкостей; выполнение регулировочных, крепежных, </a:t>
            </a:r>
            <a:r>
              <a:rPr lang="ru-RU" sz="4000" dirty="0" err="1" smtClean="0"/>
              <a:t>рихтовочных</a:t>
            </a:r>
            <a:r>
              <a:rPr lang="ru-RU" sz="4000" dirty="0" smtClean="0"/>
              <a:t>, сварочных, столярных, малярных и других работ; испытание образца и его агрегатов; устранение обнаруженных отказов и повреждений; </a:t>
            </a:r>
            <a:r>
              <a:rPr lang="ru-RU" sz="4000" dirty="0" err="1" smtClean="0"/>
              <a:t>переконсервацию</a:t>
            </a:r>
            <a:r>
              <a:rPr lang="ru-RU" sz="4000" dirty="0" smtClean="0"/>
              <a:t> образца.</a:t>
            </a:r>
          </a:p>
          <a:p>
            <a:pPr>
              <a:buNone/>
            </a:pPr>
            <a:r>
              <a:rPr lang="ru-RU" sz="4000" b="1" i="1" dirty="0" smtClean="0"/>
              <a:t>Периодичность проведения</a:t>
            </a:r>
            <a:r>
              <a:rPr lang="ru-RU" sz="4000" dirty="0" smtClean="0"/>
              <a:t> – через 10 лет с начала эксплуатации (хранения).</a:t>
            </a:r>
          </a:p>
          <a:p>
            <a:pPr>
              <a:buNone/>
            </a:pPr>
            <a:r>
              <a:rPr lang="ru-RU" sz="4000" b="1" i="1" dirty="0" smtClean="0"/>
              <a:t>Силы и средства обслуживания</a:t>
            </a:r>
            <a:r>
              <a:rPr lang="ru-RU" sz="4000" dirty="0" smtClean="0"/>
              <a:t>. Обслуживание проводится специалистами ремонтного подразделения части (ремонтной части, предприятий Минобороны и промышленности) с участием водителей (механиков-водителей, экипажей, расчетов), с использованием разработанных для каждой марки машин и изготовленных предприятиями промышленности комплектов, </a:t>
            </a:r>
            <a:r>
              <a:rPr lang="ru-RU" sz="4000" dirty="0" err="1" smtClean="0"/>
              <a:t>ЗИП</a:t>
            </a:r>
            <a:r>
              <a:rPr lang="ru-RU" sz="4000" dirty="0" smtClean="0"/>
              <a:t> машины, группового комплекта </a:t>
            </a:r>
            <a:r>
              <a:rPr lang="ru-RU" sz="4000" dirty="0" err="1" smtClean="0"/>
              <a:t>ЗИП</a:t>
            </a:r>
            <a:r>
              <a:rPr lang="ru-RU" sz="4000" dirty="0" smtClean="0"/>
              <a:t>, паркового (диагностического) оборудования, запасных частей для выполнения ремонтных работ и герметизирующих материалов.</a:t>
            </a:r>
            <a:endParaRPr lang="ru-RU" sz="4000" dirty="0"/>
          </a:p>
        </p:txBody>
      </p: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9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71" name="Rectangle 127"/>
          <p:cNvSpPr>
            <a:spLocks noChangeArrowheads="1"/>
          </p:cNvSpPr>
          <p:nvPr/>
        </p:nvSpPr>
        <p:spPr bwMode="auto">
          <a:xfrm>
            <a:off x="0" y="428625"/>
            <a:ext cx="8929718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Периодичность обслуживания </a:t>
            </a:r>
            <a:r>
              <a:rPr lang="ru-RU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АТ</a:t>
            </a:r>
            <a:endParaRPr lang="ru-RU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endParaRPr lang="ru-RU" sz="1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marL="360363" indent="358775"/>
            <a:endParaRPr lang="ru-RU" b="1" i="1" dirty="0" smtClean="0"/>
          </a:p>
          <a:p>
            <a:pPr marL="360363" indent="358775"/>
            <a:r>
              <a:rPr lang="ru-RU" sz="2000" b="1" i="1" dirty="0" smtClean="0"/>
              <a:t>Периодичность технического обслуживания</a:t>
            </a:r>
            <a:r>
              <a:rPr lang="ru-RU" sz="2000" dirty="0" smtClean="0"/>
              <a:t> – это интервал времени или наработка между данным видом ТО или другим большей сложности.</a:t>
            </a:r>
          </a:p>
          <a:p>
            <a:pPr algn="ctr">
              <a:defRPr/>
            </a:pP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4165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6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7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4423" name="Group 327"/>
          <p:cNvGraphicFramePr>
            <a:graphicFrameLocks noGrp="1"/>
          </p:cNvGraphicFramePr>
          <p:nvPr/>
        </p:nvGraphicFramePr>
        <p:xfrm>
          <a:off x="357158" y="2143116"/>
          <a:ext cx="8501123" cy="4473410"/>
        </p:xfrm>
        <a:graphic>
          <a:graphicData uri="http://schemas.openxmlformats.org/drawingml/2006/table">
            <a:tbl>
              <a:tblPr/>
              <a:tblGrid>
                <a:gridCol w="2452848"/>
                <a:gridCol w="1196832"/>
                <a:gridCol w="1015992"/>
                <a:gridCol w="2066522"/>
                <a:gridCol w="1768929"/>
              </a:tblGrid>
              <a:tr h="359819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машины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Периодичность обслуживания в км (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моточасах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9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выпуска 1985 года и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последующих лет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Перспективные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образцы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0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ТО-1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ТО-2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ТО-3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ЕО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968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Многоцелевые автомобили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менее 15000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Легковые автомобили, пассажирские автобусы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968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колесные шасси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33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Гусеничные машины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Не менее 4000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Тракторы (м/час)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960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44" name="Rectangle 76"/>
          <p:cNvSpPr>
            <a:spLocks noChangeArrowheads="1"/>
          </p:cNvSpPr>
          <p:nvPr/>
        </p:nvSpPr>
        <p:spPr bwMode="auto">
          <a:xfrm>
            <a:off x="0" y="533400"/>
            <a:ext cx="9144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Трудоёмкость ЕТО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5158" name="Group 38"/>
          <p:cNvGraphicFramePr>
            <a:graphicFrameLocks noGrp="1"/>
          </p:cNvGraphicFramePr>
          <p:nvPr/>
        </p:nvGraphicFramePr>
        <p:xfrm>
          <a:off x="357188" y="1285875"/>
          <a:ext cx="8429625" cy="4959986"/>
        </p:xfrm>
        <a:graphic>
          <a:graphicData uri="http://schemas.openxmlformats.org/drawingml/2006/table">
            <a:tbl>
              <a:tblPr/>
              <a:tblGrid>
                <a:gridCol w="2581275"/>
                <a:gridCol w="1368425"/>
                <a:gridCol w="4479925"/>
              </a:tblGrid>
              <a:tr h="3857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техники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Трудоемкость(чел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ч)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7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маркам АТ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Автомобили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0,1 - 1,8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УАЗ3151 – 0,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ГАЗ3308 – 0,35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УРАЛ43206 – 0,35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КАМАЗ5350 – 0,44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КАМАЗ 65225 – 1,07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колесные шасси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0.52-2.5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ЗИЛ135ЛМ – 2.0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МАЗ543 – 2.3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МАЗ 537-2,7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МЗКТ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7930 -1,2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Гусеничные машины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0.7 - 4.0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МТ-ЛБ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1.5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ГТ-Т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1.6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Тракторы (м/час)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0.3 - 1.0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Т155 – 0.3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Т150 – 1.0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5152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3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4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44" name="Rectangle 76"/>
          <p:cNvSpPr>
            <a:spLocks noChangeArrowheads="1"/>
          </p:cNvSpPr>
          <p:nvPr/>
        </p:nvSpPr>
        <p:spPr bwMode="auto"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Трудоёмкость ТО-1, ТО-2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6187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8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9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6191" name="Group 47"/>
          <p:cNvGraphicFramePr>
            <a:graphicFrameLocks noGrp="1"/>
          </p:cNvGraphicFramePr>
          <p:nvPr/>
        </p:nvGraphicFramePr>
        <p:xfrm>
          <a:off x="158750" y="1260475"/>
          <a:ext cx="8628092" cy="3973513"/>
        </p:xfrm>
        <a:graphic>
          <a:graphicData uri="http://schemas.openxmlformats.org/drawingml/2006/table">
            <a:tbl>
              <a:tblPr/>
              <a:tblGrid>
                <a:gridCol w="1922737"/>
                <a:gridCol w="1384837"/>
                <a:gridCol w="2076422"/>
                <a:gridCol w="1304654"/>
                <a:gridCol w="1939442"/>
              </a:tblGrid>
              <a:tr h="3143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техники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обслуживания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8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ТО-1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 маркам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АТ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ТО-2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 маркам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Автомобили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0.9-11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222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УРАЛ4320 – 1.2</a:t>
                      </a:r>
                    </a:p>
                    <a:p>
                      <a:pPr marL="0" marR="0" lvl="0" indent="-222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КАМАЗ4310 – 5.6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5-40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УРАЛ4320 – 29.7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КАМАЗ4310 – 22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2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колесные шасси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18,00-30,00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ЗИЛ135ЛМ – 18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МАЗ 537 – 25,6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444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50,00-96,45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ЗИЛ135ЛМ – 50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МАЗ 537 – 65,3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Гусеничные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машины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5,80-17,60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МТ-ЛБ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13     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ГТ-Т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13              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6,74-33,00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МТ-ЛБ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28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ГТ-Т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17              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44" name="Rectangle 76"/>
          <p:cNvSpPr>
            <a:spLocks noChangeArrowheads="1"/>
          </p:cNvSpPr>
          <p:nvPr/>
        </p:nvSpPr>
        <p:spPr bwMode="auto">
          <a:xfrm>
            <a:off x="0" y="533400"/>
            <a:ext cx="9144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Трудоёмкость ЕО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7196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7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8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7200" name="Group 32"/>
          <p:cNvGraphicFramePr>
            <a:graphicFrameLocks noGrp="1"/>
          </p:cNvGraphicFramePr>
          <p:nvPr/>
        </p:nvGraphicFramePr>
        <p:xfrm>
          <a:off x="357188" y="1214438"/>
          <a:ext cx="8429625" cy="4337369"/>
        </p:xfrm>
        <a:graphic>
          <a:graphicData uri="http://schemas.openxmlformats.org/drawingml/2006/table">
            <a:tbl>
              <a:tblPr/>
              <a:tblGrid>
                <a:gridCol w="2286000"/>
                <a:gridCol w="2824162"/>
                <a:gridCol w="3319463"/>
              </a:tblGrid>
              <a:tr h="477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техники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Трудоемкость(чел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маркам АТ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Автомобили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4,03-36,64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УАЗ2966       – 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4,03        </a:t>
                      </a:r>
                    </a:p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УРАЛ43206  –  24    </a:t>
                      </a:r>
                    </a:p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КАМА35350 – 29  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КАМАЗ 65225 – 11,41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колесные шасси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22,75-42,44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БАЗ6306        - 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 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МЗКТ-7930   -  60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Гусеничные машины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7,67-13,01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МТ-ЛБМ1     – 13  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ГТ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– 10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Общие положения по ТО машин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501122" cy="571501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b="1" i="1" dirty="0" smtClean="0"/>
              <a:t>Техническое обслуживание изделия военной техники</a:t>
            </a:r>
            <a:r>
              <a:rPr lang="ru-RU" sz="2400" dirty="0" smtClean="0"/>
              <a:t> - комплекс операций или операция по поддержанию работоспособного или исправного состояния изделия военной техники при использовании по назначению, ожидании, хранении и транспортировании</a:t>
            </a:r>
          </a:p>
          <a:p>
            <a:pPr>
              <a:spcBef>
                <a:spcPts val="0"/>
              </a:spcBef>
              <a:buNone/>
            </a:pPr>
            <a:endParaRPr lang="ru-RU" sz="2000" b="1" i="1" dirty="0" smtClean="0"/>
          </a:p>
          <a:p>
            <a:pPr>
              <a:spcBef>
                <a:spcPts val="0"/>
              </a:spcBef>
              <a:buNone/>
            </a:pPr>
            <a:r>
              <a:rPr lang="ru-RU" sz="2000" b="1" i="1" dirty="0" smtClean="0"/>
              <a:t>Задачами ТО машин являются:</a:t>
            </a:r>
            <a:endParaRPr lang="ru-RU" sz="2000" dirty="0" smtClean="0"/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b="1" dirty="0" smtClean="0"/>
              <a:t>содержание машин в постоянной технической исправности;</a:t>
            </a:r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b="1" dirty="0" smtClean="0"/>
              <a:t>обеспечение безопасности движения и постоянной готовности к использованию в конкретных условиях эксплуатации;</a:t>
            </a:r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b="1" dirty="0" smtClean="0"/>
              <a:t>обеспечение надёжной работы в течение установленных межремонтных ресурсов и сроков их службы до ремонта и списания;</a:t>
            </a:r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b="1" dirty="0" smtClean="0"/>
              <a:t>обеспечение минимального расхода ГСМ и других эксплуатационных материалов;</a:t>
            </a:r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b="1" dirty="0" smtClean="0"/>
              <a:t>устранение причин, вызывающих преждевременный износ, старение, разрушение, неисправности и поломки агрегатов и механизмов. </a:t>
            </a:r>
            <a:endParaRPr lang="ru-RU" sz="2400" b="1" dirty="0" smtClean="0"/>
          </a:p>
          <a:p>
            <a:endParaRPr lang="ru-RU" sz="1600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5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981200" y="228600"/>
            <a:ext cx="5105400" cy="838200"/>
          </a:xfrm>
          <a:prstGeom prst="rect">
            <a:avLst/>
          </a:prstGeom>
          <a:solidFill>
            <a:srgbClr val="FFCC0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0000"/>
                </a:solidFill>
                <a:latin typeface="Verdana" pitchFamily="34" charset="0"/>
              </a:rPr>
              <a:t>Виды ТО ВВТ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524000"/>
            <a:ext cx="2133600" cy="121920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latin typeface="Verdana" pitchFamily="34" charset="0"/>
              </a:rPr>
              <a:t>по этапам</a:t>
            </a:r>
          </a:p>
          <a:p>
            <a:pPr algn="ctr"/>
            <a:r>
              <a:rPr lang="ru-RU" sz="2000" b="1">
                <a:latin typeface="Verdana" pitchFamily="34" charset="0"/>
              </a:rPr>
              <a:t>эксплуатации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209800" y="1524000"/>
            <a:ext cx="2286000" cy="121920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latin typeface="Verdana" pitchFamily="34" charset="0"/>
              </a:rPr>
              <a:t>по</a:t>
            </a:r>
          </a:p>
          <a:p>
            <a:pPr algn="ctr"/>
            <a:r>
              <a:rPr lang="ru-RU" sz="2000" b="1">
                <a:latin typeface="Verdana" pitchFamily="34" charset="0"/>
              </a:rPr>
              <a:t> регламентации </a:t>
            </a:r>
          </a:p>
          <a:p>
            <a:pPr algn="ctr"/>
            <a:r>
              <a:rPr lang="ru-RU" sz="2000" b="1">
                <a:latin typeface="Verdana" pitchFamily="34" charset="0"/>
              </a:rPr>
              <a:t>выполнения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72000" y="1524000"/>
            <a:ext cx="2286000" cy="121920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latin typeface="Verdana" pitchFamily="34" charset="0"/>
              </a:rPr>
              <a:t>по</a:t>
            </a:r>
          </a:p>
          <a:p>
            <a:pPr algn="ctr"/>
            <a:r>
              <a:rPr lang="ru-RU" sz="2000" b="1">
                <a:latin typeface="Verdana" pitchFamily="34" charset="0"/>
              </a:rPr>
              <a:t> периодичности </a:t>
            </a:r>
          </a:p>
          <a:p>
            <a:pPr algn="ctr"/>
            <a:r>
              <a:rPr lang="ru-RU" sz="2000" b="1">
                <a:latin typeface="Verdana" pitchFamily="34" charset="0"/>
              </a:rPr>
              <a:t>и объёмам </a:t>
            </a:r>
          </a:p>
          <a:p>
            <a:pPr algn="ctr"/>
            <a:r>
              <a:rPr lang="ru-RU" sz="2000" b="1">
                <a:latin typeface="Verdana" pitchFamily="34" charset="0"/>
              </a:rPr>
              <a:t>проведения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934200" y="1524000"/>
            <a:ext cx="2209800" cy="121920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latin typeface="Verdana" pitchFamily="34" charset="0"/>
              </a:rPr>
              <a:t>по</a:t>
            </a:r>
          </a:p>
          <a:p>
            <a:pPr algn="ctr"/>
            <a:r>
              <a:rPr lang="ru-RU" sz="2000" b="1">
                <a:latin typeface="Verdana" pitchFamily="34" charset="0"/>
              </a:rPr>
              <a:t> условиям</a:t>
            </a:r>
          </a:p>
          <a:p>
            <a:pPr algn="ctr"/>
            <a:r>
              <a:rPr lang="ru-RU" sz="2000" b="1">
                <a:latin typeface="Verdana" pitchFamily="34" charset="0"/>
              </a:rPr>
              <a:t>эксплуатации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3124200"/>
            <a:ext cx="2133600" cy="83820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Verdana" pitchFamily="34" charset="0"/>
              </a:rPr>
              <a:t>ТО при</a:t>
            </a:r>
          </a:p>
          <a:p>
            <a:pPr algn="ctr"/>
            <a:r>
              <a:rPr lang="ru-RU" b="1">
                <a:latin typeface="Verdana" pitchFamily="34" charset="0"/>
              </a:rPr>
              <a:t>использовании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4038600"/>
            <a:ext cx="2133600" cy="83820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Verdana" pitchFamily="34" charset="0"/>
              </a:rPr>
              <a:t>ТО при</a:t>
            </a:r>
          </a:p>
          <a:p>
            <a:pPr algn="ctr"/>
            <a:r>
              <a:rPr lang="ru-RU" b="1">
                <a:latin typeface="Verdana" pitchFamily="34" charset="0"/>
              </a:rPr>
              <a:t>хранении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4953000"/>
            <a:ext cx="2090738" cy="99060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Verdana" pitchFamily="34" charset="0"/>
              </a:rPr>
              <a:t>ТО при </a:t>
            </a:r>
          </a:p>
          <a:p>
            <a:pPr algn="ctr"/>
            <a:r>
              <a:rPr lang="ru-RU" b="1">
                <a:latin typeface="Verdana" pitchFamily="34" charset="0"/>
              </a:rPr>
              <a:t>транспорти-</a:t>
            </a:r>
          </a:p>
          <a:p>
            <a:pPr algn="ctr"/>
            <a:r>
              <a:rPr lang="ru-RU" b="1">
                <a:latin typeface="Verdana" pitchFamily="34" charset="0"/>
              </a:rPr>
              <a:t>ровании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3124200"/>
            <a:ext cx="2209800" cy="106680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Неплановое ТО</a:t>
            </a:r>
            <a:endParaRPr lang="ru-RU" sz="2400" b="1" dirty="0">
              <a:latin typeface="Verdana" pitchFamily="34" charset="0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2438400" y="4343400"/>
            <a:ext cx="1752600" cy="83820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Плановое ТО</a:t>
            </a:r>
            <a:endParaRPr lang="ru-RU" sz="2400" b="1" dirty="0">
              <a:latin typeface="Verdana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7086600" y="3124200"/>
            <a:ext cx="1785938" cy="91440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Verdana" pitchFamily="34" charset="0"/>
              </a:rPr>
              <a:t>Сезонное ТО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7086600" y="4267200"/>
            <a:ext cx="1785938" cy="83820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Verdana" pitchFamily="34" charset="0"/>
              </a:rPr>
              <a:t>ТО в особых</a:t>
            </a:r>
          </a:p>
          <a:p>
            <a:pPr algn="ctr"/>
            <a:r>
              <a:rPr lang="ru-RU" b="1">
                <a:latin typeface="Verdana" pitchFamily="34" charset="0"/>
              </a:rPr>
              <a:t>условиях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4800600" y="3124200"/>
            <a:ext cx="1709738" cy="30480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Verdana" pitchFamily="34" charset="0"/>
              </a:rPr>
              <a:t>ЕТО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4798342" y="3586162"/>
            <a:ext cx="1709738" cy="271466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Verdana" pitchFamily="34" charset="0"/>
              </a:rPr>
              <a:t>ТО-1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4807172" y="3925690"/>
            <a:ext cx="1709738" cy="285752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Verdana" pitchFamily="34" charset="0"/>
              </a:rPr>
              <a:t>ТО-2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4786314" y="4929198"/>
            <a:ext cx="1709738" cy="285752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Verdana" pitchFamily="34" charset="0"/>
              </a:rPr>
              <a:t>ТО-1х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4786314" y="5286388"/>
            <a:ext cx="1709738" cy="285752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Verdana" pitchFamily="34" charset="0"/>
              </a:rPr>
              <a:t>ТО-2х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4786314" y="5643578"/>
            <a:ext cx="1709738" cy="357190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latin typeface="Verdana" pitchFamily="34" charset="0"/>
              </a:rPr>
              <a:t>ТО-2х </a:t>
            </a:r>
            <a:r>
              <a:rPr lang="ru-RU" b="1" dirty="0" err="1">
                <a:latin typeface="Verdana" pitchFamily="34" charset="0"/>
              </a:rPr>
              <a:t>ПКП</a:t>
            </a:r>
            <a:endParaRPr lang="ru-RU" b="1" dirty="0">
              <a:latin typeface="Verdana" pitchFamily="34" charset="0"/>
            </a:endParaRPr>
          </a:p>
        </p:txBody>
      </p:sp>
      <p:sp>
        <p:nvSpPr>
          <p:cNvPr id="4116" name="Line 24"/>
          <p:cNvSpPr>
            <a:spLocks noChangeShapeType="1"/>
          </p:cNvSpPr>
          <p:nvPr/>
        </p:nvSpPr>
        <p:spPr bwMode="auto">
          <a:xfrm flipH="1">
            <a:off x="1828800" y="1066800"/>
            <a:ext cx="2667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4117" name="Line 25"/>
          <p:cNvSpPr>
            <a:spLocks noChangeShapeType="1"/>
          </p:cNvSpPr>
          <p:nvPr/>
        </p:nvSpPr>
        <p:spPr bwMode="auto">
          <a:xfrm flipH="1">
            <a:off x="3581400" y="1066800"/>
            <a:ext cx="990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4118" name="Line 26"/>
          <p:cNvSpPr>
            <a:spLocks noChangeShapeType="1"/>
          </p:cNvSpPr>
          <p:nvPr/>
        </p:nvSpPr>
        <p:spPr bwMode="auto">
          <a:xfrm>
            <a:off x="4572000" y="1066800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4119" name="Line 27"/>
          <p:cNvSpPr>
            <a:spLocks noChangeShapeType="1"/>
          </p:cNvSpPr>
          <p:nvPr/>
        </p:nvSpPr>
        <p:spPr bwMode="auto">
          <a:xfrm>
            <a:off x="4572000" y="1066800"/>
            <a:ext cx="3276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8215313" y="0"/>
            <a:ext cx="928687" cy="1071563"/>
            <a:chOff x="4416" y="0"/>
            <a:chExt cx="1344" cy="1231"/>
          </a:xfrm>
        </p:grpSpPr>
        <p:pic>
          <p:nvPicPr>
            <p:cNvPr id="4121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2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3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4786314" y="6072206"/>
            <a:ext cx="1709738" cy="285752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err="1" smtClean="0">
                <a:latin typeface="Verdana" pitchFamily="34" charset="0"/>
              </a:rPr>
              <a:t>РТО</a:t>
            </a:r>
            <a:endParaRPr lang="ru-RU" b="1" dirty="0">
              <a:latin typeface="Verdana" pitchFamily="34" charset="0"/>
            </a:endParaRP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4786314" y="4286256"/>
            <a:ext cx="1709738" cy="285752"/>
          </a:xfrm>
          <a:prstGeom prst="rect">
            <a:avLst/>
          </a:prstGeom>
          <a:gradFill rotWithShape="0">
            <a:gsLst>
              <a:gs pos="0">
                <a:srgbClr val="B3CC9E"/>
              </a:gs>
              <a:gs pos="100000">
                <a:srgbClr val="8B9E7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err="1" smtClean="0">
                <a:latin typeface="Verdana" pitchFamily="34" charset="0"/>
              </a:rPr>
              <a:t>ЕО</a:t>
            </a:r>
            <a:endParaRPr lang="ru-RU" b="1" dirty="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Общие положения по ТО машин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972072"/>
          </a:xfrm>
        </p:spPr>
        <p:txBody>
          <a:bodyPr>
            <a:normAutofit fontScale="70000" lnSpcReduction="20000"/>
          </a:bodyPr>
          <a:lstStyle/>
          <a:p>
            <a:pPr indent="466725">
              <a:buNone/>
            </a:pPr>
            <a:r>
              <a:rPr lang="ru-RU" dirty="0" smtClean="0"/>
              <a:t>В системе технического обслуживания и ремонта </a:t>
            </a:r>
            <a:r>
              <a:rPr lang="ru-RU" dirty="0" err="1" smtClean="0"/>
              <a:t>АТ</a:t>
            </a:r>
            <a:r>
              <a:rPr lang="ru-RU" dirty="0" smtClean="0"/>
              <a:t> устанавливаются  следующие виды ТО :</a:t>
            </a:r>
          </a:p>
          <a:p>
            <a:pPr indent="466725">
              <a:buNone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b="1" dirty="0" smtClean="0"/>
              <a:t>при использовании по назначению</a:t>
            </a:r>
            <a:r>
              <a:rPr lang="ru-RU" dirty="0" smtClean="0"/>
              <a:t>: ежедневное техническое обслуживание (</a:t>
            </a:r>
            <a:r>
              <a:rPr lang="ru-RU" dirty="0" err="1" smtClean="0"/>
              <a:t>ЕТО</a:t>
            </a:r>
            <a:r>
              <a:rPr lang="ru-RU" dirty="0" smtClean="0"/>
              <a:t>), техническое обслуживание № 1 (ТО-1), техническое обслуживание № 2 (ТО-2), сезонное обслуживание (СО);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на кратковременном хранении</a:t>
            </a:r>
            <a:r>
              <a:rPr lang="ru-RU" dirty="0" smtClean="0"/>
              <a:t>: техническое обслуживание № 1 при хранении (ТО-1х), сезонное обслуживание (СО), регламентированное техническое обслуживание (</a:t>
            </a:r>
            <a:r>
              <a:rPr lang="ru-RU" dirty="0" err="1" smtClean="0"/>
              <a:t>РТО</a:t>
            </a:r>
            <a:r>
              <a:rPr lang="ru-RU" dirty="0" smtClean="0"/>
              <a:t>);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на длительном хранении</a:t>
            </a:r>
            <a:r>
              <a:rPr lang="ru-RU" dirty="0" smtClean="0"/>
              <a:t>: техническое обслуживание № 1 при хранении (ТО-1х), техническое обслуживание № 2 при хранении (ТО-2х), техническое обслуживание № 2 при хранении с </a:t>
            </a:r>
            <a:r>
              <a:rPr lang="ru-RU" dirty="0" err="1" smtClean="0"/>
              <a:t>переконсервацией</a:t>
            </a:r>
            <a:r>
              <a:rPr lang="ru-RU" dirty="0" smtClean="0"/>
              <a:t> и контрольным пробегом (ТО-2х </a:t>
            </a:r>
            <a:r>
              <a:rPr lang="ru-RU" dirty="0" err="1" smtClean="0"/>
              <a:t>ПКП</a:t>
            </a:r>
            <a:r>
              <a:rPr lang="ru-RU" dirty="0" smtClean="0"/>
              <a:t>), регламентированное техническое обслуживание (</a:t>
            </a:r>
            <a:r>
              <a:rPr lang="ru-RU" dirty="0" err="1" smtClean="0"/>
              <a:t>РТО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5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Общие положения по ТО машин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70000" lnSpcReduction="20000"/>
          </a:bodyPr>
          <a:lstStyle/>
          <a:p>
            <a:pPr indent="557213">
              <a:buNone/>
            </a:pPr>
            <a:r>
              <a:rPr lang="ru-RU" sz="3600" b="1" dirty="0" smtClean="0"/>
              <a:t>Организация технического обслуживания</a:t>
            </a:r>
            <a:endParaRPr lang="ru-RU" sz="3600" dirty="0" smtClean="0"/>
          </a:p>
          <a:p>
            <a:pPr>
              <a:buNone/>
            </a:pPr>
            <a:r>
              <a:rPr lang="ru-RU" b="1" dirty="0" smtClean="0"/>
              <a:t>        ТО машин организуют: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в части – начальник АС;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в подразделении – </a:t>
            </a:r>
            <a:r>
              <a:rPr lang="ru-RU" dirty="0" err="1" smtClean="0"/>
              <a:t>ЗКТЧ</a:t>
            </a:r>
            <a:r>
              <a:rPr lang="ru-RU" dirty="0" smtClean="0"/>
              <a:t> (техник).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b="1" dirty="0" smtClean="0"/>
              <a:t>Выполняет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 водитель;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 л/с подразделений ТО и ремонта машин.</a:t>
            </a:r>
          </a:p>
          <a:p>
            <a:pPr>
              <a:buNone/>
            </a:pPr>
            <a:r>
              <a:rPr lang="ru-RU" b="1" dirty="0" smtClean="0"/>
              <a:t>       Место проведения</a:t>
            </a:r>
            <a:r>
              <a:rPr lang="ru-RU" dirty="0" smtClean="0"/>
              <a:t>: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специально отведенные и оборудованные места</a:t>
            </a:r>
          </a:p>
          <a:p>
            <a:pPr>
              <a:buNone/>
            </a:pPr>
            <a:endParaRPr lang="ru-RU" dirty="0" smtClean="0"/>
          </a:p>
          <a:p>
            <a:pPr indent="557213">
              <a:buNone/>
            </a:pPr>
            <a:r>
              <a:rPr lang="ru-RU" sz="3600" b="1" dirty="0" smtClean="0"/>
              <a:t>Методы технического обслуживания 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последовательный;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поточный;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параллельный;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параллельно-последовательный.</a:t>
            </a:r>
          </a:p>
          <a:p>
            <a:endParaRPr lang="ru-RU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5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Виды, периодичность, трудоемкость ТО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501122" cy="504351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4500" b="1" dirty="0" smtClean="0">
                <a:solidFill>
                  <a:srgbClr val="0070C0"/>
                </a:solidFill>
              </a:rPr>
              <a:t>Техническое обслуживание при обкатке(</a:t>
            </a:r>
            <a:r>
              <a:rPr lang="ru-RU" sz="4500" b="1" dirty="0" err="1" smtClean="0">
                <a:solidFill>
                  <a:srgbClr val="0070C0"/>
                </a:solidFill>
              </a:rPr>
              <a:t>ТО-О</a:t>
            </a:r>
            <a:r>
              <a:rPr lang="ru-RU" sz="4500" b="1" dirty="0" smtClean="0">
                <a:solidFill>
                  <a:srgbClr val="0070C0"/>
                </a:solidFill>
              </a:rPr>
              <a:t>)</a:t>
            </a: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b="1" i="1" dirty="0" smtClean="0"/>
              <a:t>Цель обслуживания</a:t>
            </a:r>
            <a:r>
              <a:rPr lang="ru-RU" dirty="0" smtClean="0"/>
              <a:t> – приведение в готовность к эксплуатации нового или прошедшего средний (капитальный) ремонт образца </a:t>
            </a:r>
            <a:r>
              <a:rPr lang="ru-RU" dirty="0" err="1" smtClean="0"/>
              <a:t>АТ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i="1" dirty="0" smtClean="0"/>
              <a:t>Обслуживание включает</a:t>
            </a:r>
            <a:r>
              <a:rPr lang="ru-RU" dirty="0" smtClean="0"/>
              <a:t> совместно с контрольно-техническим осмотром (проверка комплектности образца </a:t>
            </a:r>
            <a:r>
              <a:rPr lang="ru-RU" dirty="0" err="1" smtClean="0"/>
              <a:t>АТ</a:t>
            </a:r>
            <a:r>
              <a:rPr lang="ru-RU" dirty="0" smtClean="0"/>
              <a:t>, состояния приборов, узлов и механизмов) выполнение регулировочных, заправочных, крепежных и других специфических дополнительных работ согласно требованиям руководства по эксплуатации образца </a:t>
            </a:r>
            <a:r>
              <a:rPr lang="ru-RU" dirty="0" err="1" smtClean="0"/>
              <a:t>АТ</a:t>
            </a:r>
            <a:r>
              <a:rPr lang="ru-RU" dirty="0" smtClean="0"/>
              <a:t>, проведение после обкатки технического обслуживания №2 с техническим диагностированием.</a:t>
            </a:r>
          </a:p>
          <a:p>
            <a:pPr>
              <a:buNone/>
            </a:pPr>
            <a:r>
              <a:rPr lang="ru-RU" b="1" i="1" dirty="0" smtClean="0"/>
              <a:t>Периодичность проведения</a:t>
            </a:r>
            <a:r>
              <a:rPr lang="ru-RU" dirty="0" smtClean="0"/>
              <a:t> – перед обкаткой, в процессе обкатки и по окончании обкатки.</a:t>
            </a:r>
          </a:p>
          <a:p>
            <a:pPr>
              <a:buNone/>
            </a:pPr>
            <a:r>
              <a:rPr lang="ru-RU" b="1" i="1" dirty="0" smtClean="0"/>
              <a:t>Силы и средства обслуживания</a:t>
            </a:r>
            <a:r>
              <a:rPr lang="ru-RU" dirty="0" smtClean="0"/>
              <a:t>. Обслуживание осуществляется специалистами части с участием водителей (механиков-водителей) и с использованием средств подвижного ремонтного органа </a:t>
            </a:r>
            <a:r>
              <a:rPr lang="ru-RU" dirty="0" err="1" smtClean="0"/>
              <a:t>АТ</a:t>
            </a:r>
            <a:r>
              <a:rPr lang="ru-RU" dirty="0" smtClean="0"/>
              <a:t> части под контролем начальника автомобильной службы части.</a:t>
            </a:r>
            <a:endParaRPr lang="ru-RU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5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Виды, периодичность, трудоемкость ТО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90063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4500" b="1" dirty="0" smtClean="0">
                <a:solidFill>
                  <a:srgbClr val="0070C0"/>
                </a:solidFill>
              </a:rPr>
              <a:t>Ежедневное техническое обслуживание (</a:t>
            </a:r>
            <a:r>
              <a:rPr lang="ru-RU" sz="4500" b="1" dirty="0" err="1" smtClean="0">
                <a:solidFill>
                  <a:srgbClr val="0070C0"/>
                </a:solidFill>
              </a:rPr>
              <a:t>ЕТО</a:t>
            </a:r>
            <a:r>
              <a:rPr lang="ru-RU" sz="4500" b="1" dirty="0" smtClean="0">
                <a:solidFill>
                  <a:srgbClr val="0070C0"/>
                </a:solidFill>
              </a:rPr>
              <a:t>)</a:t>
            </a: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b="1" i="1" dirty="0" smtClean="0"/>
              <a:t>Цель обслуживания</a:t>
            </a:r>
            <a:r>
              <a:rPr lang="ru-RU" dirty="0" smtClean="0"/>
              <a:t> – подготовка и поддержание в готовности образца </a:t>
            </a:r>
            <a:r>
              <a:rPr lang="ru-RU" dirty="0" err="1" smtClean="0"/>
              <a:t>АТ</a:t>
            </a:r>
            <a:r>
              <a:rPr lang="ru-RU" dirty="0" smtClean="0"/>
              <a:t> к использованию.</a:t>
            </a:r>
          </a:p>
          <a:p>
            <a:pPr>
              <a:buNone/>
            </a:pPr>
            <a:r>
              <a:rPr lang="ru-RU" b="1" i="1" dirty="0" smtClean="0"/>
              <a:t>Обслуживание включает</a:t>
            </a:r>
            <a:r>
              <a:rPr lang="ru-RU" dirty="0" smtClean="0"/>
              <a:t> совместно с контрольным осмотром выполнение уборочно-моечных, смазочных, заправочных, контрольно-проверочных, крепежных и других работ, устранение выявленных недостатков, неисправностей и повреждений.</a:t>
            </a:r>
          </a:p>
          <a:p>
            <a:pPr>
              <a:buNone/>
            </a:pPr>
            <a:r>
              <a:rPr lang="ru-RU" b="1" i="1" dirty="0" smtClean="0"/>
              <a:t>Периодичность проведения</a:t>
            </a:r>
            <a:r>
              <a:rPr lang="ru-RU" dirty="0" smtClean="0"/>
              <a:t> – по возвращении образца </a:t>
            </a:r>
            <a:r>
              <a:rPr lang="ru-RU" dirty="0" err="1" smtClean="0"/>
              <a:t>АТ</a:t>
            </a:r>
            <a:r>
              <a:rPr lang="ru-RU" dirty="0" smtClean="0"/>
              <a:t> в парк, при подготовке к боевым действиям, после выполнения боевых задач, в перерывах между боевыми действиями, после суточного перехода на марше или после выполнения других задач.</a:t>
            </a:r>
          </a:p>
          <a:p>
            <a:pPr>
              <a:buNone/>
            </a:pPr>
            <a:r>
              <a:rPr lang="ru-RU" b="1" i="1" dirty="0" smtClean="0"/>
              <a:t>Силы и средства обслуживания</a:t>
            </a:r>
            <a:r>
              <a:rPr lang="ru-RU" dirty="0" smtClean="0"/>
              <a:t>. Обслуживание проводится водителями (механиками-водителями, экипажем, расчетом) с использованием индивидуального комплекта </a:t>
            </a:r>
            <a:r>
              <a:rPr lang="ru-RU" dirty="0" err="1" smtClean="0"/>
              <a:t>ЗИП</a:t>
            </a:r>
            <a:r>
              <a:rPr lang="ru-RU" dirty="0" smtClean="0"/>
              <a:t> и штатных приборов и, при необходимости, с привлечением сил и средств отделения технического обслуживания (ремонтной роты части).</a:t>
            </a:r>
            <a:endParaRPr lang="ru-RU" dirty="0"/>
          </a:p>
        </p:txBody>
      </p: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9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Виды, периодичность, трудоемкость ТО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858280" cy="592933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5900" b="1" dirty="0" smtClean="0">
                <a:solidFill>
                  <a:srgbClr val="0070C0"/>
                </a:solidFill>
              </a:rPr>
              <a:t>Техническое обслуживание №1 (ТО-1) и </a:t>
            </a:r>
          </a:p>
          <a:p>
            <a:pPr algn="ctr">
              <a:buNone/>
            </a:pPr>
            <a:r>
              <a:rPr lang="ru-RU" sz="5900" b="1" dirty="0" smtClean="0">
                <a:solidFill>
                  <a:srgbClr val="0070C0"/>
                </a:solidFill>
              </a:rPr>
              <a:t>техническое обслуживание №2 (ТО-2)</a:t>
            </a:r>
            <a:endParaRPr lang="ru-RU" sz="42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sz="3800" b="1" i="1" dirty="0" smtClean="0"/>
              <a:t>Цель обслуживания</a:t>
            </a:r>
            <a:r>
              <a:rPr lang="ru-RU" sz="3800" dirty="0" smtClean="0"/>
              <a:t> – поддержание образца </a:t>
            </a:r>
            <a:r>
              <a:rPr lang="ru-RU" sz="3800" dirty="0" err="1" smtClean="0"/>
              <a:t>АТ</a:t>
            </a:r>
            <a:r>
              <a:rPr lang="ru-RU" sz="3800" dirty="0" smtClean="0"/>
              <a:t> в исправном (работоспособном) состоянии, обеспечение его надежной работы, снижение интенсивности износа и предупреждение вероятных отказов.</a:t>
            </a:r>
          </a:p>
          <a:p>
            <a:pPr>
              <a:buNone/>
            </a:pPr>
            <a:r>
              <a:rPr lang="ru-RU" sz="3800" b="1" i="1" dirty="0" smtClean="0"/>
              <a:t>Техническое обслуживание №1 включает </a:t>
            </a:r>
            <a:r>
              <a:rPr lang="ru-RU" sz="3800" dirty="0" smtClean="0"/>
              <a:t> совместно с контрольно-техническим осмотром проведение всех операций </a:t>
            </a:r>
            <a:r>
              <a:rPr lang="ru-RU" sz="3800" dirty="0" err="1" smtClean="0"/>
              <a:t>ЕТО</a:t>
            </a:r>
            <a:r>
              <a:rPr lang="ru-RU" sz="3800" dirty="0" smtClean="0"/>
              <a:t> и, кроме того, промывку механизмов, систем или отдельных узлов, замену фильтров или других элементов, восстановление предельно допустимых параметров и другие операции, предусмотренные нормативно-технической (эксплуатационной) документацией. Все операции выполняются, в основном, без разборки агрегатов. </a:t>
            </a:r>
          </a:p>
          <a:p>
            <a:pPr>
              <a:buNone/>
            </a:pPr>
            <a:r>
              <a:rPr lang="ru-RU" sz="3800" b="1" i="1" dirty="0" smtClean="0"/>
              <a:t>Техническое обслуживание №2 включает</a:t>
            </a:r>
            <a:r>
              <a:rPr lang="ru-RU" sz="3800" dirty="0" smtClean="0"/>
              <a:t> совместно с техническим диагностированием все операции технического обслуживания №1 и, кроме того, дополнительные операции, для выполнения которых требуется частичная или полная разборка агрегатов и узлов с заменой сборочных единиц, отработавших или отслуживших установленный ресурс и не соответствующих требуемым параметрам.</a:t>
            </a:r>
          </a:p>
          <a:p>
            <a:pPr>
              <a:buNone/>
            </a:pPr>
            <a:r>
              <a:rPr lang="ru-RU" sz="3800" b="1" i="1" dirty="0" smtClean="0"/>
              <a:t>Силы и средства обслуживания</a:t>
            </a:r>
            <a:r>
              <a:rPr lang="ru-RU" sz="3800" dirty="0" smtClean="0"/>
              <a:t>. Обслуживание проводится водителями (механиками-водителями, экипажами, расчетами) с участием специалистов ремонтного подразделения части (подразделения технического обслуживания), с использованием встроенных средств контроля и диагностического оборудования ремонтного органа.</a:t>
            </a:r>
            <a:endParaRPr lang="ru-RU" sz="3800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5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Виды, периодичность, трудоемкость ТО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40108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Единое техническое обслуживание ( </a:t>
            </a:r>
            <a:r>
              <a:rPr lang="ru-RU" sz="2800" b="1" dirty="0" err="1" smtClean="0">
                <a:solidFill>
                  <a:srgbClr val="0070C0"/>
                </a:solidFill>
              </a:rPr>
              <a:t>ЕО</a:t>
            </a:r>
            <a:r>
              <a:rPr lang="ru-RU" sz="2800" b="1" dirty="0" smtClean="0">
                <a:solidFill>
                  <a:srgbClr val="0070C0"/>
                </a:solidFill>
              </a:rPr>
              <a:t> )</a:t>
            </a:r>
          </a:p>
          <a:p>
            <a:pPr algn="ctr">
              <a:buNone/>
            </a:pPr>
            <a:endParaRPr lang="ru-RU" sz="2800" b="1" dirty="0" smtClean="0">
              <a:solidFill>
                <a:srgbClr val="0070C0"/>
              </a:solidFill>
            </a:endParaRPr>
          </a:p>
          <a:p>
            <a:pPr indent="466725">
              <a:buNone/>
            </a:pPr>
            <a:r>
              <a:rPr lang="ru-RU" sz="2400" dirty="0" smtClean="0"/>
              <a:t>Предусматривается для перспективных образцов автомобильной техники и выполняется вместо ТО-1 и ТО-2.</a:t>
            </a:r>
          </a:p>
          <a:p>
            <a:pPr indent="466725">
              <a:buNone/>
            </a:pPr>
            <a:r>
              <a:rPr lang="ru-RU" sz="2400" dirty="0" smtClean="0"/>
              <a:t>(УАЗ-2966, ГАЗ-39371, ГАЗ-33081, УРАЛ-43206, КАМАЗ 4350, КАМАЗ 5350, КАМАЗ 6350,</a:t>
            </a:r>
            <a:r>
              <a:rPr lang="ru-RU" sz="2400" b="1" dirty="0" smtClean="0"/>
              <a:t>КАМАЗ 65225</a:t>
            </a:r>
            <a:r>
              <a:rPr lang="ru-RU" sz="2400" dirty="0" smtClean="0"/>
              <a:t>, </a:t>
            </a:r>
            <a:r>
              <a:rPr lang="ru-RU" sz="2400" dirty="0" err="1" smtClean="0"/>
              <a:t>СКШ</a:t>
            </a:r>
            <a:r>
              <a:rPr lang="ru-RU" sz="2400" dirty="0" smtClean="0"/>
              <a:t> - БАЗ 6402, БАЗ 6306, БАЗ 6909, БАЗ 69091, БАЗ 69092, </a:t>
            </a:r>
            <a:r>
              <a:rPr lang="ru-RU" sz="2400" b="1" dirty="0" err="1" smtClean="0"/>
              <a:t>МЗКТ</a:t>
            </a:r>
            <a:r>
              <a:rPr lang="ru-RU" sz="2400" b="1" dirty="0" smtClean="0"/>
              <a:t> 7930</a:t>
            </a:r>
            <a:r>
              <a:rPr lang="ru-RU" sz="2400" dirty="0" smtClean="0"/>
              <a:t>, ГМ -  МТ-ЛБМ1, ГМ-5959, ГМ 5970.05)</a:t>
            </a:r>
            <a:endParaRPr lang="ru-RU" sz="2400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077200" y="0"/>
            <a:ext cx="1066800" cy="1066800"/>
            <a:chOff x="4416" y="0"/>
            <a:chExt cx="1344" cy="1231"/>
          </a:xfrm>
        </p:grpSpPr>
        <p:pic>
          <p:nvPicPr>
            <p:cNvPr id="5" name="Picture 13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4416" y="0"/>
              <a:ext cx="1344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4" descr="Ktl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624"/>
              <a:ext cx="4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5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84"/>
              <a:ext cx="48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2049</Words>
  <Application>Microsoft Office PowerPoint</Application>
  <PresentationFormat>Экран (4:3)</PresentationFormat>
  <Paragraphs>259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TEMA №14  «Техническое обслуживание автомобильной техники» </vt:lpstr>
      <vt:lpstr>Общие положения по ТО машин </vt:lpstr>
      <vt:lpstr>Слайд 3</vt:lpstr>
      <vt:lpstr>Общие положения по ТО машин </vt:lpstr>
      <vt:lpstr>Общие положения по ТО машин </vt:lpstr>
      <vt:lpstr>Виды, периодичность, трудоемкость ТО</vt:lpstr>
      <vt:lpstr>Виды, периодичность, трудоемкость ТО</vt:lpstr>
      <vt:lpstr>Виды, периодичность, трудоемкость ТО</vt:lpstr>
      <vt:lpstr>Виды, периодичность, трудоемкость ТО</vt:lpstr>
      <vt:lpstr>Виды, периодичность, трудоемкость ТО</vt:lpstr>
      <vt:lpstr>Виды, периодичность, трудоемкость ТО</vt:lpstr>
      <vt:lpstr>Виды, периодичность, трудоемкость ТО</vt:lpstr>
      <vt:lpstr>Виды, периодичность, трудоемкость ТО</vt:lpstr>
      <vt:lpstr>Виды, периодичность, трудоемкость ТО</vt:lpstr>
      <vt:lpstr>Виды, периодичность, трудоемкость ТО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положения по ТО машин </dc:title>
  <dc:creator>ВК</dc:creator>
  <cp:lastModifiedBy>ВК</cp:lastModifiedBy>
  <cp:revision>12</cp:revision>
  <dcterms:created xsi:type="dcterms:W3CDTF">2017-05-17T07:58:37Z</dcterms:created>
  <dcterms:modified xsi:type="dcterms:W3CDTF">2017-05-17T10:11:08Z</dcterms:modified>
</cp:coreProperties>
</file>