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6" r:id="rId9"/>
    <p:sldId id="265" r:id="rId10"/>
    <p:sldId id="263" r:id="rId11"/>
    <p:sldId id="26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D425D3-B79E-4DBD-B09D-66A67765BD94}" type="datetimeFigureOut">
              <a:rPr lang="ru-RU" smtClean="0"/>
              <a:t>14.11.2015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2B7977-EA9B-4E71-B68A-0E7DBC2B2BB3}" type="slidenum">
              <a:rPr lang="ru-RU" smtClean="0"/>
              <a:t>‹#›</a:t>
            </a:fld>
            <a:endParaRPr lang="ru-RU"/>
          </a:p>
        </p:txBody>
      </p:sp>
    </p:spTree>
    <p:extLst>
      <p:ext uri="{BB962C8B-B14F-4D97-AF65-F5344CB8AC3E}">
        <p14:creationId xmlns:p14="http://schemas.microsoft.com/office/powerpoint/2010/main" val="2013757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02B7977-EA9B-4E71-B68A-0E7DBC2B2BB3}" type="slidenum">
              <a:rPr lang="ru-RU" smtClean="0"/>
              <a:t>3</a:t>
            </a:fld>
            <a:endParaRPr lang="ru-RU"/>
          </a:p>
        </p:txBody>
      </p:sp>
    </p:spTree>
    <p:extLst>
      <p:ext uri="{BB962C8B-B14F-4D97-AF65-F5344CB8AC3E}">
        <p14:creationId xmlns:p14="http://schemas.microsoft.com/office/powerpoint/2010/main" val="2168707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36A30B8-1D4D-4D76-8F19-D6027BA4CDCE}" type="datetimeFigureOut">
              <a:rPr lang="ru-RU" smtClean="0"/>
              <a:t>14.11.2015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81F00E-9FC8-4FFB-8150-4F07549CCED6}" type="slidenum">
              <a:rPr lang="ru-RU" smtClean="0"/>
              <a:t>‹#›</a:t>
            </a:fld>
            <a:endParaRPr lang="ru-RU"/>
          </a:p>
        </p:txBody>
      </p:sp>
    </p:spTree>
    <p:extLst>
      <p:ext uri="{BB962C8B-B14F-4D97-AF65-F5344CB8AC3E}">
        <p14:creationId xmlns:p14="http://schemas.microsoft.com/office/powerpoint/2010/main" val="3403918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36A30B8-1D4D-4D76-8F19-D6027BA4CDCE}" type="datetimeFigureOut">
              <a:rPr lang="ru-RU" smtClean="0"/>
              <a:t>14.11.2015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81F00E-9FC8-4FFB-8150-4F07549CCED6}" type="slidenum">
              <a:rPr lang="ru-RU" smtClean="0"/>
              <a:t>‹#›</a:t>
            </a:fld>
            <a:endParaRPr lang="ru-RU"/>
          </a:p>
        </p:txBody>
      </p:sp>
    </p:spTree>
    <p:extLst>
      <p:ext uri="{BB962C8B-B14F-4D97-AF65-F5344CB8AC3E}">
        <p14:creationId xmlns:p14="http://schemas.microsoft.com/office/powerpoint/2010/main" val="3883258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36A30B8-1D4D-4D76-8F19-D6027BA4CDCE}" type="datetimeFigureOut">
              <a:rPr lang="ru-RU" smtClean="0"/>
              <a:t>14.11.2015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81F00E-9FC8-4FFB-8150-4F07549CCED6}" type="slidenum">
              <a:rPr lang="ru-RU" smtClean="0"/>
              <a:t>‹#›</a:t>
            </a:fld>
            <a:endParaRPr lang="ru-RU"/>
          </a:p>
        </p:txBody>
      </p:sp>
    </p:spTree>
    <p:extLst>
      <p:ext uri="{BB962C8B-B14F-4D97-AF65-F5344CB8AC3E}">
        <p14:creationId xmlns:p14="http://schemas.microsoft.com/office/powerpoint/2010/main" val="1588204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36A30B8-1D4D-4D76-8F19-D6027BA4CDCE}" type="datetimeFigureOut">
              <a:rPr lang="ru-RU" smtClean="0"/>
              <a:t>14.11.2015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81F00E-9FC8-4FFB-8150-4F07549CCED6}" type="slidenum">
              <a:rPr lang="ru-RU" smtClean="0"/>
              <a:t>‹#›</a:t>
            </a:fld>
            <a:endParaRPr lang="ru-RU"/>
          </a:p>
        </p:txBody>
      </p:sp>
    </p:spTree>
    <p:extLst>
      <p:ext uri="{BB962C8B-B14F-4D97-AF65-F5344CB8AC3E}">
        <p14:creationId xmlns:p14="http://schemas.microsoft.com/office/powerpoint/2010/main" val="3626595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36A30B8-1D4D-4D76-8F19-D6027BA4CDCE}" type="datetimeFigureOut">
              <a:rPr lang="ru-RU" smtClean="0"/>
              <a:t>14.11.2015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81F00E-9FC8-4FFB-8150-4F07549CCED6}" type="slidenum">
              <a:rPr lang="ru-RU" smtClean="0"/>
              <a:t>‹#›</a:t>
            </a:fld>
            <a:endParaRPr lang="ru-RU"/>
          </a:p>
        </p:txBody>
      </p:sp>
    </p:spTree>
    <p:extLst>
      <p:ext uri="{BB962C8B-B14F-4D97-AF65-F5344CB8AC3E}">
        <p14:creationId xmlns:p14="http://schemas.microsoft.com/office/powerpoint/2010/main" val="3920756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36A30B8-1D4D-4D76-8F19-D6027BA4CDCE}" type="datetimeFigureOut">
              <a:rPr lang="ru-RU" smtClean="0"/>
              <a:t>14.11.2015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681F00E-9FC8-4FFB-8150-4F07549CCED6}" type="slidenum">
              <a:rPr lang="ru-RU" smtClean="0"/>
              <a:t>‹#›</a:t>
            </a:fld>
            <a:endParaRPr lang="ru-RU"/>
          </a:p>
        </p:txBody>
      </p:sp>
    </p:spTree>
    <p:extLst>
      <p:ext uri="{BB962C8B-B14F-4D97-AF65-F5344CB8AC3E}">
        <p14:creationId xmlns:p14="http://schemas.microsoft.com/office/powerpoint/2010/main" val="3209725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36A30B8-1D4D-4D76-8F19-D6027BA4CDCE}" type="datetimeFigureOut">
              <a:rPr lang="ru-RU" smtClean="0"/>
              <a:t>14.11.2015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681F00E-9FC8-4FFB-8150-4F07549CCED6}" type="slidenum">
              <a:rPr lang="ru-RU" smtClean="0"/>
              <a:t>‹#›</a:t>
            </a:fld>
            <a:endParaRPr lang="ru-RU"/>
          </a:p>
        </p:txBody>
      </p:sp>
    </p:spTree>
    <p:extLst>
      <p:ext uri="{BB962C8B-B14F-4D97-AF65-F5344CB8AC3E}">
        <p14:creationId xmlns:p14="http://schemas.microsoft.com/office/powerpoint/2010/main" val="103036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36A30B8-1D4D-4D76-8F19-D6027BA4CDCE}" type="datetimeFigureOut">
              <a:rPr lang="ru-RU" smtClean="0"/>
              <a:t>14.11.2015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681F00E-9FC8-4FFB-8150-4F07549CCED6}" type="slidenum">
              <a:rPr lang="ru-RU" smtClean="0"/>
              <a:t>‹#›</a:t>
            </a:fld>
            <a:endParaRPr lang="ru-RU"/>
          </a:p>
        </p:txBody>
      </p:sp>
    </p:spTree>
    <p:extLst>
      <p:ext uri="{BB962C8B-B14F-4D97-AF65-F5344CB8AC3E}">
        <p14:creationId xmlns:p14="http://schemas.microsoft.com/office/powerpoint/2010/main" val="2192884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36A30B8-1D4D-4D76-8F19-D6027BA4CDCE}" type="datetimeFigureOut">
              <a:rPr lang="ru-RU" smtClean="0"/>
              <a:t>14.11.2015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681F00E-9FC8-4FFB-8150-4F07549CCED6}" type="slidenum">
              <a:rPr lang="ru-RU" smtClean="0"/>
              <a:t>‹#›</a:t>
            </a:fld>
            <a:endParaRPr lang="ru-RU"/>
          </a:p>
        </p:txBody>
      </p:sp>
    </p:spTree>
    <p:extLst>
      <p:ext uri="{BB962C8B-B14F-4D97-AF65-F5344CB8AC3E}">
        <p14:creationId xmlns:p14="http://schemas.microsoft.com/office/powerpoint/2010/main" val="149986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36A30B8-1D4D-4D76-8F19-D6027BA4CDCE}" type="datetimeFigureOut">
              <a:rPr lang="ru-RU" smtClean="0"/>
              <a:t>14.11.2015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681F00E-9FC8-4FFB-8150-4F07549CCED6}" type="slidenum">
              <a:rPr lang="ru-RU" smtClean="0"/>
              <a:t>‹#›</a:t>
            </a:fld>
            <a:endParaRPr lang="ru-RU"/>
          </a:p>
        </p:txBody>
      </p:sp>
    </p:spTree>
    <p:extLst>
      <p:ext uri="{BB962C8B-B14F-4D97-AF65-F5344CB8AC3E}">
        <p14:creationId xmlns:p14="http://schemas.microsoft.com/office/powerpoint/2010/main" val="3333159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36A30B8-1D4D-4D76-8F19-D6027BA4CDCE}" type="datetimeFigureOut">
              <a:rPr lang="ru-RU" smtClean="0"/>
              <a:t>14.11.2015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681F00E-9FC8-4FFB-8150-4F07549CCED6}" type="slidenum">
              <a:rPr lang="ru-RU" smtClean="0"/>
              <a:t>‹#›</a:t>
            </a:fld>
            <a:endParaRPr lang="ru-RU"/>
          </a:p>
        </p:txBody>
      </p:sp>
    </p:spTree>
    <p:extLst>
      <p:ext uri="{BB962C8B-B14F-4D97-AF65-F5344CB8AC3E}">
        <p14:creationId xmlns:p14="http://schemas.microsoft.com/office/powerpoint/2010/main" val="2399145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A30B8-1D4D-4D76-8F19-D6027BA4CDCE}" type="datetimeFigureOut">
              <a:rPr lang="ru-RU" smtClean="0"/>
              <a:t>14.11.2015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81F00E-9FC8-4FFB-8150-4F07549CCED6}" type="slidenum">
              <a:rPr lang="ru-RU" smtClean="0"/>
              <a:t>‹#›</a:t>
            </a:fld>
            <a:endParaRPr lang="ru-RU"/>
          </a:p>
        </p:txBody>
      </p:sp>
    </p:spTree>
    <p:extLst>
      <p:ext uri="{BB962C8B-B14F-4D97-AF65-F5344CB8AC3E}">
        <p14:creationId xmlns:p14="http://schemas.microsoft.com/office/powerpoint/2010/main" val="2805991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04664"/>
            <a:ext cx="7772400" cy="1470025"/>
          </a:xfrm>
        </p:spPr>
        <p:txBody>
          <a:bodyPr>
            <a:noAutofit/>
          </a:bodyPr>
          <a:lstStyle/>
          <a:p>
            <a:r>
              <a:rPr lang="ru-RU" sz="3600" b="1" dirty="0" smtClean="0">
                <a:latin typeface="Times New Roman" pitchFamily="18" charset="0"/>
                <a:cs typeface="Times New Roman" pitchFamily="18" charset="0"/>
              </a:rPr>
              <a:t>ТЕМА № 5 «ОТВЕТСТВЕННОСТЬ ВОЕННОСЛУЖАЩИХ ЗА ВОИНСКИЕ ПРЕСТУПЛЕНИЯ»</a:t>
            </a:r>
            <a:endParaRPr lang="ru-RU" sz="36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95536" y="2132856"/>
            <a:ext cx="8424936" cy="4248472"/>
          </a:xfrm>
        </p:spPr>
        <p:txBody>
          <a:bodyPr/>
          <a:lstStyle/>
          <a:p>
            <a:endParaRPr lang="ru-RU" sz="2000" dirty="0" smtClean="0">
              <a:solidFill>
                <a:schemeClr val="tx1"/>
              </a:solidFill>
              <a:latin typeface="Times New Roman" pitchFamily="18" charset="0"/>
              <a:cs typeface="Times New Roman" pitchFamily="18" charset="0"/>
            </a:endParaRPr>
          </a:p>
          <a:p>
            <a:r>
              <a:rPr lang="ru-RU" sz="2400" u="sng" dirty="0" smtClean="0">
                <a:solidFill>
                  <a:schemeClr val="tx1"/>
                </a:solidFill>
                <a:latin typeface="Times New Roman" pitchFamily="18" charset="0"/>
                <a:cs typeface="Times New Roman" pitchFamily="18" charset="0"/>
              </a:rPr>
              <a:t>Учебные вопросы:</a:t>
            </a:r>
          </a:p>
          <a:p>
            <a:endParaRPr lang="ru-RU" sz="2400" u="sng" dirty="0" smtClean="0">
              <a:solidFill>
                <a:schemeClr val="tx1"/>
              </a:solidFill>
              <a:latin typeface="Times New Roman" pitchFamily="18" charset="0"/>
              <a:cs typeface="Times New Roman" pitchFamily="18" charset="0"/>
            </a:endParaRPr>
          </a:p>
          <a:p>
            <a:pPr algn="l"/>
            <a:r>
              <a:rPr lang="ru-RU" sz="1800" dirty="0" smtClean="0">
                <a:solidFill>
                  <a:schemeClr val="tx1"/>
                </a:solidFill>
                <a:latin typeface="Times New Roman" pitchFamily="18" charset="0"/>
                <a:cs typeface="Times New Roman" pitchFamily="18" charset="0"/>
              </a:rPr>
              <a:t>1. Общие положения</a:t>
            </a:r>
          </a:p>
          <a:p>
            <a:pPr algn="l"/>
            <a:r>
              <a:rPr lang="ru-RU" sz="1800" dirty="0" smtClean="0">
                <a:solidFill>
                  <a:schemeClr val="tx1"/>
                </a:solidFill>
                <a:latin typeface="Times New Roman" pitchFamily="18" charset="0"/>
                <a:cs typeface="Times New Roman" pitchFamily="18" charset="0"/>
              </a:rPr>
              <a:t>2. Преступления против порядка подчиненности и уставных взаимоотношений между военнослужащими -65 мин.</a:t>
            </a:r>
          </a:p>
          <a:p>
            <a:pPr algn="l"/>
            <a:r>
              <a:rPr lang="ru-RU" sz="1800" dirty="0" smtClean="0">
                <a:solidFill>
                  <a:schemeClr val="tx1"/>
                </a:solidFill>
                <a:latin typeface="Times New Roman" pitchFamily="18" charset="0"/>
                <a:cs typeface="Times New Roman" pitchFamily="18" charset="0"/>
              </a:rPr>
              <a:t>3. Уклонение от военной службы – 15 мин.</a:t>
            </a:r>
          </a:p>
          <a:p>
            <a:pPr algn="l"/>
            <a:r>
              <a:rPr lang="ru-RU" sz="1800" dirty="0" smtClean="0">
                <a:solidFill>
                  <a:schemeClr val="tx1"/>
                </a:solidFill>
                <a:latin typeface="Times New Roman" pitchFamily="18" charset="0"/>
                <a:cs typeface="Times New Roman" pitchFamily="18" charset="0"/>
              </a:rPr>
              <a:t>4. Преступления против порядка несения специальных служб</a:t>
            </a:r>
          </a:p>
          <a:p>
            <a:pPr algn="l"/>
            <a:r>
              <a:rPr lang="ru-RU" sz="1800" dirty="0" smtClean="0">
                <a:solidFill>
                  <a:schemeClr val="tx1"/>
                </a:solidFill>
                <a:latin typeface="Times New Roman" pitchFamily="18" charset="0"/>
                <a:cs typeface="Times New Roman" pitchFamily="18" charset="0"/>
              </a:rPr>
              <a:t>5. Преступления против порядка использования и сбережения военного имущества</a:t>
            </a:r>
          </a:p>
          <a:p>
            <a:pPr algn="l"/>
            <a:r>
              <a:rPr lang="ru-RU" sz="1800" dirty="0" smtClean="0">
                <a:solidFill>
                  <a:schemeClr val="tx1"/>
                </a:solidFill>
                <a:latin typeface="Times New Roman" pitchFamily="18" charset="0"/>
                <a:cs typeface="Times New Roman" pitchFamily="18" charset="0"/>
              </a:rPr>
              <a:t>6. Преступления против порядка обращения с оружием и эксплуатации военной техники</a:t>
            </a:r>
          </a:p>
          <a:p>
            <a:pPr algn="l"/>
            <a:endParaRPr lang="ru-RU" sz="1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36998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a:bodyPr>
          <a:lstStyle/>
          <a:p>
            <a:pPr marL="0" indent="0" algn="ctr">
              <a:buNone/>
            </a:pPr>
            <a:r>
              <a:rPr lang="ru-RU" sz="2800" b="1" i="1" dirty="0" smtClean="0">
                <a:latin typeface="Times New Roman" pitchFamily="18" charset="0"/>
                <a:cs typeface="Times New Roman" pitchFamily="18" charset="0"/>
              </a:rPr>
              <a:t>Статья 336. Оскорбление военнослужащего</a:t>
            </a:r>
          </a:p>
          <a:p>
            <a:pPr algn="ctr"/>
            <a:endParaRPr lang="ru-RU" sz="2800" b="1" i="1" dirty="0" smtClean="0">
              <a:latin typeface="Times New Roman" pitchFamily="18" charset="0"/>
              <a:cs typeface="Times New Roman" pitchFamily="18" charset="0"/>
            </a:endParaRPr>
          </a:p>
          <a:p>
            <a:pPr marL="0" indent="0">
              <a:buNone/>
            </a:pPr>
            <a:r>
              <a:rPr lang="ru-RU" sz="2800" dirty="0" smtClean="0">
                <a:latin typeface="Times New Roman" pitchFamily="18" charset="0"/>
                <a:cs typeface="Times New Roman" pitchFamily="18" charset="0"/>
              </a:rPr>
              <a:t>1. Оскорбление одним военнослужащим другого во время исполнения или в связи с исполнением обязанностей военной службы - наказывается ограничением по военной службе на срок до шести месяцев или содержанием в дисциплинарной воинской части на тот же срок.</a:t>
            </a:r>
          </a:p>
          <a:p>
            <a:pPr marL="0" indent="0">
              <a:buNone/>
            </a:pPr>
            <a:endParaRPr lang="ru-RU" sz="2800" dirty="0" smtClean="0">
              <a:latin typeface="Times New Roman" pitchFamily="18" charset="0"/>
              <a:cs typeface="Times New Roman" pitchFamily="18" charset="0"/>
            </a:endParaRPr>
          </a:p>
          <a:p>
            <a:pPr marL="0" indent="0">
              <a:buNone/>
            </a:pPr>
            <a:r>
              <a:rPr lang="ru-RU" sz="2800" dirty="0" smtClean="0">
                <a:latin typeface="Times New Roman" pitchFamily="18" charset="0"/>
                <a:cs typeface="Times New Roman" pitchFamily="18" charset="0"/>
              </a:rPr>
              <a:t>2. Оскорбление подчиненным начальника, а равно начальником подчиненного во время исполнения или в связи с исполнением обязанностей военной службы - наказывается ограничением по военной службе на срок до одного года или содержанием в дисциплинарной воинской части на тот же срок.</a:t>
            </a:r>
          </a:p>
          <a:p>
            <a:endParaRPr lang="ru-RU" dirty="0"/>
          </a:p>
        </p:txBody>
      </p:sp>
    </p:spTree>
    <p:extLst>
      <p:ext uri="{BB962C8B-B14F-4D97-AF65-F5344CB8AC3E}">
        <p14:creationId xmlns:p14="http://schemas.microsoft.com/office/powerpoint/2010/main" val="3535510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ormAutofit fontScale="70000" lnSpcReduction="20000"/>
          </a:bodyPr>
          <a:lstStyle/>
          <a:p>
            <a:pPr marL="0" indent="0" algn="ctr">
              <a:buNone/>
            </a:pPr>
            <a:r>
              <a:rPr lang="ru-RU" sz="2900" b="1" i="1" dirty="0" smtClean="0">
                <a:latin typeface="Times New Roman" pitchFamily="18" charset="0"/>
                <a:cs typeface="Times New Roman" pitchFamily="18" charset="0"/>
              </a:rPr>
              <a:t>Статья 337. Самовольное оставление части или места службы</a:t>
            </a:r>
          </a:p>
          <a:p>
            <a:pPr algn="ctr"/>
            <a:endParaRPr lang="ru-RU" sz="2900" b="1" i="1" dirty="0" smtClean="0">
              <a:latin typeface="Times New Roman" pitchFamily="18" charset="0"/>
              <a:cs typeface="Times New Roman" pitchFamily="18" charset="0"/>
            </a:endParaRPr>
          </a:p>
          <a:p>
            <a:pPr marL="0" indent="0">
              <a:buNone/>
            </a:pPr>
            <a:r>
              <a:rPr lang="ru-RU" sz="2900" dirty="0" smtClean="0">
                <a:latin typeface="Times New Roman" pitchFamily="18" charset="0"/>
                <a:cs typeface="Times New Roman" pitchFamily="18" charset="0"/>
              </a:rPr>
              <a:t>1. Самовольное оставление части или места службы, а равно неявка в срок без уважительных причин на службу при увольнении из части, при назначении, переводе, из командировки, отпуска или лечебного учреждения продолжительностью свыше двух суток, но не более десяти суток, совершенные военнослужащим, проходящим военную службу по призыву, - наказываются арестом на срок до шести месяцев или содержанием в дисциплинарной воинской части на срок до одного года.</a:t>
            </a:r>
          </a:p>
          <a:p>
            <a:pPr marL="0" indent="0">
              <a:buNone/>
            </a:pPr>
            <a:endParaRPr lang="ru-RU" sz="2900" dirty="0" smtClean="0">
              <a:latin typeface="Times New Roman" pitchFamily="18" charset="0"/>
              <a:cs typeface="Times New Roman" pitchFamily="18" charset="0"/>
            </a:endParaRPr>
          </a:p>
          <a:p>
            <a:pPr marL="0" indent="0">
              <a:buNone/>
            </a:pPr>
            <a:r>
              <a:rPr lang="ru-RU" sz="2900" dirty="0" smtClean="0">
                <a:latin typeface="Times New Roman" pitchFamily="18" charset="0"/>
                <a:cs typeface="Times New Roman" pitchFamily="18" charset="0"/>
              </a:rPr>
              <a:t>2. Те же деяния, совершенные военнослужащим, отбывающим наказание в дисциплинарной воинской части, - наказываются лишением свободы на срок до двух лет.</a:t>
            </a:r>
          </a:p>
          <a:p>
            <a:pPr marL="0" indent="0">
              <a:buNone/>
            </a:pPr>
            <a:endParaRPr lang="ru-RU" sz="2900" dirty="0" smtClean="0">
              <a:latin typeface="Times New Roman" pitchFamily="18" charset="0"/>
              <a:cs typeface="Times New Roman" pitchFamily="18" charset="0"/>
            </a:endParaRPr>
          </a:p>
          <a:p>
            <a:pPr marL="0" indent="0">
              <a:buNone/>
            </a:pPr>
            <a:r>
              <a:rPr lang="ru-RU" sz="2900" dirty="0" smtClean="0">
                <a:latin typeface="Times New Roman" pitchFamily="18" charset="0"/>
                <a:cs typeface="Times New Roman" pitchFamily="18" charset="0"/>
              </a:rPr>
              <a:t>3. Самовольное оставление части или места службы, а равно неявка в срок без уважительных причин на службу продолжительностью свыше десяти суток, но не более одного месяца, совершенные военнослужащим, проходящим военную службу по призыву или по контракту, - наказываются ограничением по военной службе на срок до двух лет, либо содержанием в дисциплинарной воинской части на срок до двух лет, либо лишением свободы на срок до трех лет.</a:t>
            </a:r>
          </a:p>
          <a:p>
            <a:pPr marL="0" indent="0">
              <a:buNone/>
            </a:pPr>
            <a:endParaRPr lang="ru-RU" sz="2900" dirty="0" smtClean="0">
              <a:latin typeface="Times New Roman" pitchFamily="18" charset="0"/>
              <a:cs typeface="Times New Roman" pitchFamily="18" charset="0"/>
            </a:endParaRPr>
          </a:p>
          <a:p>
            <a:pPr marL="0" indent="0">
              <a:buNone/>
            </a:pPr>
            <a:r>
              <a:rPr lang="ru-RU" sz="2900" dirty="0" smtClean="0">
                <a:latin typeface="Times New Roman" pitchFamily="18" charset="0"/>
                <a:cs typeface="Times New Roman" pitchFamily="18" charset="0"/>
              </a:rPr>
              <a:t>4. Деяния, предусмотренные частью третьей настоящей статьи, продолжительностью свыше одного месяца - наказываются лишением свободы на срок до пяти лет.</a:t>
            </a:r>
          </a:p>
          <a:p>
            <a:endParaRPr lang="ru-RU" dirty="0"/>
          </a:p>
        </p:txBody>
      </p:sp>
    </p:spTree>
    <p:extLst>
      <p:ext uri="{BB962C8B-B14F-4D97-AF65-F5344CB8AC3E}">
        <p14:creationId xmlns:p14="http://schemas.microsoft.com/office/powerpoint/2010/main" val="749928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44624"/>
            <a:ext cx="8928992" cy="6696744"/>
          </a:xfrm>
        </p:spPr>
        <p:txBody>
          <a:bodyPr>
            <a:normAutofit/>
          </a:bodyPr>
          <a:lstStyle/>
          <a:p>
            <a:pPr marL="0" indent="0" algn="ctr">
              <a:buNone/>
            </a:pPr>
            <a:r>
              <a:rPr lang="ru-RU" sz="2800" b="1" i="1" dirty="0" smtClean="0">
                <a:latin typeface="Times New Roman" pitchFamily="18" charset="0"/>
                <a:cs typeface="Times New Roman" pitchFamily="18" charset="0"/>
              </a:rPr>
              <a:t>Статья 338. Дезертирство</a:t>
            </a:r>
          </a:p>
          <a:p>
            <a:pPr algn="ctr"/>
            <a:endParaRPr lang="ru-RU" sz="2800" b="1" i="1" dirty="0" smtClean="0">
              <a:latin typeface="Times New Roman" pitchFamily="18" charset="0"/>
              <a:cs typeface="Times New Roman" pitchFamily="18" charset="0"/>
            </a:endParaRPr>
          </a:p>
          <a:p>
            <a:pPr marL="0" indent="0">
              <a:buNone/>
            </a:pPr>
            <a:r>
              <a:rPr lang="ru-RU" sz="2800" dirty="0" smtClean="0">
                <a:latin typeface="Times New Roman" pitchFamily="18" charset="0"/>
                <a:cs typeface="Times New Roman" pitchFamily="18" charset="0"/>
              </a:rPr>
              <a:t>1. Дезертирство, то есть самовольное оставление части или места службы в целях уклонения от прохождения военной службы, а равно неявка в тех же целях на службу - наказывается лишением свободы на срок до семи лет.</a:t>
            </a:r>
          </a:p>
          <a:p>
            <a:pPr marL="0" indent="0">
              <a:buNone/>
            </a:pPr>
            <a:endParaRPr lang="ru-RU" sz="2800" dirty="0" smtClean="0">
              <a:latin typeface="Times New Roman" pitchFamily="18" charset="0"/>
              <a:cs typeface="Times New Roman" pitchFamily="18" charset="0"/>
            </a:endParaRPr>
          </a:p>
          <a:p>
            <a:pPr marL="0" indent="0">
              <a:buNone/>
            </a:pPr>
            <a:r>
              <a:rPr lang="ru-RU" sz="2800" dirty="0" smtClean="0">
                <a:latin typeface="Times New Roman" pitchFamily="18" charset="0"/>
                <a:cs typeface="Times New Roman" pitchFamily="18" charset="0"/>
              </a:rPr>
              <a:t>2. Дезертирство с оружием, вверенным по службе, а равно дезертирство, совершенное группой лиц по предварительному сговору или организованной группой, - наказывается лишением свободы на срок от трех до десяти лет.</a:t>
            </a:r>
          </a:p>
          <a:p>
            <a:endParaRPr lang="ru-RU" dirty="0"/>
          </a:p>
        </p:txBody>
      </p:sp>
    </p:spTree>
    <p:extLst>
      <p:ext uri="{BB962C8B-B14F-4D97-AF65-F5344CB8AC3E}">
        <p14:creationId xmlns:p14="http://schemas.microsoft.com/office/powerpoint/2010/main" val="1133843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44624"/>
            <a:ext cx="9036496" cy="6768752"/>
          </a:xfrm>
        </p:spPr>
        <p:txBody>
          <a:bodyPr>
            <a:normAutofit/>
          </a:bodyPr>
          <a:lstStyle/>
          <a:p>
            <a:pPr marL="0" indent="0" algn="ctr">
              <a:buNone/>
            </a:pPr>
            <a:r>
              <a:rPr lang="ru-RU" b="1" i="1" dirty="0" smtClean="0">
                <a:latin typeface="Times New Roman" pitchFamily="18" charset="0"/>
                <a:cs typeface="Times New Roman" pitchFamily="18" charset="0"/>
              </a:rPr>
              <a:t>Статья 339. Уклонение от исполнения обязанностей военной службы путем симуляции болезни или иными способами</a:t>
            </a:r>
          </a:p>
          <a:p>
            <a:pPr marL="0" indent="0" algn="ctr">
              <a:buNone/>
            </a:pPr>
            <a:endParaRPr lang="ru-RU" sz="1100" b="1" i="1" dirty="0" smtClean="0"/>
          </a:p>
          <a:p>
            <a:pPr marL="0" indent="0">
              <a:buNone/>
            </a:pPr>
            <a:r>
              <a:rPr lang="ru-RU" sz="2400" dirty="0" smtClean="0">
                <a:latin typeface="Times New Roman" pitchFamily="18" charset="0"/>
                <a:cs typeface="Times New Roman" pitchFamily="18" charset="0"/>
              </a:rPr>
              <a:t>1. Уклонение военнослужащего от исполнения обязанностей военной службы путем симуляции болезни, или причинения себе какого-либо повреждения (членовредительство), или подлога документов, или иного обмана - наказывается ограничением по военной службе на срок до одного года, либо арестом на срок до шести месяцев, либо содержанием в дисциплинарной воинской части на срок до одного года.</a:t>
            </a:r>
          </a:p>
          <a:p>
            <a:pPr marL="0" indent="0">
              <a:buNone/>
            </a:pPr>
            <a:endParaRPr lang="ru-RU" sz="2400" dirty="0" smtClean="0">
              <a:latin typeface="Times New Roman" pitchFamily="18" charset="0"/>
              <a:cs typeface="Times New Roman" pitchFamily="18" charset="0"/>
            </a:endParaRPr>
          </a:p>
          <a:p>
            <a:pPr marL="0" indent="0">
              <a:buNone/>
            </a:pPr>
            <a:r>
              <a:rPr lang="ru-RU" sz="2400" dirty="0" smtClean="0">
                <a:latin typeface="Times New Roman" pitchFamily="18" charset="0"/>
                <a:cs typeface="Times New Roman" pitchFamily="18" charset="0"/>
              </a:rPr>
              <a:t>2. То же деяние, совершенное в целях полного освобождения от исполнения обязанностей военной службы, - наказывается лишением свободы на срок до семи лет.</a:t>
            </a:r>
          </a:p>
          <a:p>
            <a:endParaRPr lang="ru-RU" dirty="0"/>
          </a:p>
        </p:txBody>
      </p:sp>
    </p:spTree>
    <p:extLst>
      <p:ext uri="{BB962C8B-B14F-4D97-AF65-F5344CB8AC3E}">
        <p14:creationId xmlns:p14="http://schemas.microsoft.com/office/powerpoint/2010/main" val="11218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0"/>
            <a:ext cx="8964488" cy="6858000"/>
          </a:xfrm>
        </p:spPr>
        <p:txBody>
          <a:bodyPr>
            <a:normAutofit fontScale="85000" lnSpcReduction="20000"/>
          </a:bodyPr>
          <a:lstStyle/>
          <a:p>
            <a:pPr marL="0" indent="0" algn="ctr">
              <a:buNone/>
            </a:pPr>
            <a:r>
              <a:rPr lang="ru-RU" b="1" i="1" dirty="0" smtClean="0"/>
              <a:t>Статья 340. Нарушение правил несения боевого дежурства</a:t>
            </a:r>
          </a:p>
          <a:p>
            <a:pPr marL="0" indent="0">
              <a:buNone/>
            </a:pPr>
            <a:r>
              <a:rPr lang="ru-RU" sz="3100" dirty="0" smtClean="0">
                <a:latin typeface="Times New Roman" pitchFamily="18" charset="0"/>
                <a:cs typeface="Times New Roman" pitchFamily="18" charset="0"/>
              </a:rPr>
              <a:t>1. Нарушение правил несения боевого дежурства (бое-вой службы) по своевременному обнаружению и отражению внезапного нападения на Российскую Федерацию либо по обеспечению ее безопасности, если это деяние повлекло или могло повлечь причинение вреда интересам безопасности государства, - наказывается ограничением по военной службе на срок до двух лет, либо содержанием в дисциплинарной воинской части на срок до двух лет, либо лишением свободы на срок до пяти лет.</a:t>
            </a:r>
          </a:p>
          <a:p>
            <a:pPr marL="0" indent="0">
              <a:buNone/>
            </a:pPr>
            <a:r>
              <a:rPr lang="ru-RU" sz="3100" dirty="0" smtClean="0">
                <a:latin typeface="Times New Roman" pitchFamily="18" charset="0"/>
                <a:cs typeface="Times New Roman" pitchFamily="18" charset="0"/>
              </a:rPr>
              <a:t>2. То же деяние, повлекшее тяжкие последствия, - наказывается лишением свободы на срок до десяти лет.</a:t>
            </a:r>
          </a:p>
          <a:p>
            <a:pPr marL="0" indent="0">
              <a:buNone/>
            </a:pPr>
            <a:r>
              <a:rPr lang="ru-RU" sz="3100" dirty="0" smtClean="0">
                <a:latin typeface="Times New Roman" pitchFamily="18" charset="0"/>
                <a:cs typeface="Times New Roman" pitchFamily="18" charset="0"/>
              </a:rPr>
              <a:t>3. Нарушение правил несения боевого дежурства (бое-вой службы) вследствие небрежного или недобросовестного к ним отношения, повлекшее тяжкие последствия, - наказывается ограничением по военной службе на срок до двух лет, либо содержанием в дисциплинарной воинской части на срок до двух лет, либо лишением свободы на срок до трех лет.</a:t>
            </a:r>
          </a:p>
          <a:p>
            <a:endParaRPr lang="ru-RU" dirty="0"/>
          </a:p>
        </p:txBody>
      </p:sp>
    </p:spTree>
    <p:extLst>
      <p:ext uri="{BB962C8B-B14F-4D97-AF65-F5344CB8AC3E}">
        <p14:creationId xmlns:p14="http://schemas.microsoft.com/office/powerpoint/2010/main" val="843962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0"/>
            <a:ext cx="9036496" cy="6858000"/>
          </a:xfrm>
        </p:spPr>
        <p:txBody>
          <a:bodyPr>
            <a:normAutofit fontScale="92500" lnSpcReduction="10000"/>
          </a:bodyPr>
          <a:lstStyle/>
          <a:p>
            <a:pPr marL="0" indent="0" algn="ctr">
              <a:buNone/>
            </a:pPr>
            <a:r>
              <a:rPr lang="ru-RU" sz="2800" b="1" i="1" dirty="0" smtClean="0">
                <a:latin typeface="Times New Roman" pitchFamily="18" charset="0"/>
                <a:cs typeface="Times New Roman" pitchFamily="18" charset="0"/>
              </a:rPr>
              <a:t>Статья 341. Нарушение правил несения пограничной службы</a:t>
            </a:r>
          </a:p>
          <a:p>
            <a:pPr marL="0" indent="0">
              <a:buNone/>
            </a:pPr>
            <a:r>
              <a:rPr lang="ru-RU" sz="2600" dirty="0" smtClean="0">
                <a:latin typeface="Times New Roman" pitchFamily="18" charset="0"/>
                <a:cs typeface="Times New Roman" pitchFamily="18" charset="0"/>
              </a:rPr>
              <a:t>1. Нарушение правил несения пограничной службы лицом, входящим в состав пограничного наряда или исполняющим иные обязанности пограничной службы, если это деяние повлекло или могло повлечь причинение вреда интересам безопасности государства, -наказывается ограничением по военной службе на срок до двух лет, либо содержанием в дисциплинарной воинской части на срок до двух лет, либо лишением свободы на срок до трех лет.</a:t>
            </a:r>
          </a:p>
          <a:p>
            <a:pPr marL="0" indent="0">
              <a:buNone/>
            </a:pPr>
            <a:r>
              <a:rPr lang="ru-RU" sz="2600" dirty="0" smtClean="0">
                <a:latin typeface="Times New Roman" pitchFamily="18" charset="0"/>
                <a:cs typeface="Times New Roman" pitchFamily="18" charset="0"/>
              </a:rPr>
              <a:t>2. То же деяние, повлекшее тяжкие последствия, наказы-</a:t>
            </a:r>
            <a:r>
              <a:rPr lang="ru-RU" sz="2600" dirty="0" err="1" smtClean="0">
                <a:latin typeface="Times New Roman" pitchFamily="18" charset="0"/>
                <a:cs typeface="Times New Roman" pitchFamily="18" charset="0"/>
              </a:rPr>
              <a:t>вается</a:t>
            </a:r>
            <a:r>
              <a:rPr lang="ru-RU" sz="2600" dirty="0" smtClean="0">
                <a:latin typeface="Times New Roman" pitchFamily="18" charset="0"/>
                <a:cs typeface="Times New Roman" pitchFamily="18" charset="0"/>
              </a:rPr>
              <a:t> лишением свободы на срок до пяти лет.</a:t>
            </a:r>
          </a:p>
          <a:p>
            <a:pPr marL="0" indent="0">
              <a:buNone/>
            </a:pPr>
            <a:r>
              <a:rPr lang="ru-RU" sz="2600" dirty="0" smtClean="0">
                <a:latin typeface="Times New Roman" pitchFamily="18" charset="0"/>
                <a:cs typeface="Times New Roman" pitchFamily="18" charset="0"/>
              </a:rPr>
              <a:t>3. Нарушение правил несения пограничной службы вследствие небрежного или недобросовестного к ним отношения, повлекшее тяжкие последствия, -наказывается ограничением по военной службе на срок до двух лет, либо содержанием в дисциплинарной воинской части на срок до двух лет, либо лишением свободы на срок до двух лет.</a:t>
            </a:r>
          </a:p>
          <a:p>
            <a:endParaRPr lang="ru-RU" dirty="0"/>
          </a:p>
        </p:txBody>
      </p:sp>
    </p:spTree>
    <p:extLst>
      <p:ext uri="{BB962C8B-B14F-4D97-AF65-F5344CB8AC3E}">
        <p14:creationId xmlns:p14="http://schemas.microsoft.com/office/powerpoint/2010/main" val="2441431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0"/>
            <a:ext cx="9036496" cy="6858000"/>
          </a:xfrm>
        </p:spPr>
        <p:txBody>
          <a:bodyPr>
            <a:normAutofit/>
          </a:bodyPr>
          <a:lstStyle/>
          <a:p>
            <a:pPr marL="0" indent="0" algn="ctr">
              <a:buNone/>
            </a:pPr>
            <a:r>
              <a:rPr lang="ru-RU" sz="2800" b="1" i="1" dirty="0" smtClean="0">
                <a:latin typeface="Times New Roman" pitchFamily="18" charset="0"/>
                <a:cs typeface="Times New Roman" pitchFamily="18" charset="0"/>
              </a:rPr>
              <a:t>Статья 342. Нарушение уставных правил караульной службы</a:t>
            </a:r>
          </a:p>
          <a:p>
            <a:pPr marL="0" indent="0" algn="ctr">
              <a:buNone/>
            </a:pPr>
            <a:endParaRPr lang="ru-RU" sz="800" b="1" i="1" dirty="0" smtClean="0">
              <a:latin typeface="Times New Roman" pitchFamily="18" charset="0"/>
              <a:cs typeface="Times New Roman" pitchFamily="18" charset="0"/>
            </a:endParaRPr>
          </a:p>
          <a:p>
            <a:pPr marL="0" indent="0">
              <a:buNone/>
            </a:pPr>
            <a:r>
              <a:rPr lang="ru-RU" sz="2400" dirty="0" smtClean="0">
                <a:latin typeface="Times New Roman" pitchFamily="18" charset="0"/>
                <a:cs typeface="Times New Roman" pitchFamily="18" charset="0"/>
              </a:rPr>
              <a:t>1. Нарушение уставных правил караульной (вахтенной) службы лицом, входящим в состав караула (вахты), если это деяние повлекло причинение вреда охраняемым караулом (вахтой) объектам, - наказывается ограничением по военной службе на срок до двух лет, либо арестом на срок до шести месяцев, либо содержанием в дисциплинарной воинской части на срок до двух лет, либо лишением свободы на срок до двух лет.</a:t>
            </a:r>
            <a:endParaRPr lang="ru-RU" sz="800" dirty="0" smtClean="0">
              <a:latin typeface="Times New Roman" pitchFamily="18" charset="0"/>
              <a:cs typeface="Times New Roman" pitchFamily="18" charset="0"/>
            </a:endParaRPr>
          </a:p>
          <a:p>
            <a:pPr marL="0" indent="0">
              <a:buNone/>
            </a:pPr>
            <a:endParaRPr lang="ru-RU" sz="800" dirty="0" smtClean="0">
              <a:latin typeface="Times New Roman" pitchFamily="18" charset="0"/>
              <a:cs typeface="Times New Roman" pitchFamily="18" charset="0"/>
            </a:endParaRPr>
          </a:p>
          <a:p>
            <a:pPr marL="0" indent="0">
              <a:buNone/>
            </a:pPr>
            <a:r>
              <a:rPr lang="ru-RU" sz="2400" dirty="0" smtClean="0">
                <a:latin typeface="Times New Roman" pitchFamily="18" charset="0"/>
                <a:cs typeface="Times New Roman" pitchFamily="18" charset="0"/>
              </a:rPr>
              <a:t>2. То же деяние, повлекшее тяжкие последствия, - наказывается лишением свободы на срок до трех лет.</a:t>
            </a:r>
          </a:p>
          <a:p>
            <a:pPr marL="0" indent="0">
              <a:buNone/>
            </a:pPr>
            <a:endParaRPr lang="ru-RU" sz="800" dirty="0" smtClean="0">
              <a:latin typeface="Times New Roman" pitchFamily="18" charset="0"/>
              <a:cs typeface="Times New Roman" pitchFamily="18" charset="0"/>
            </a:endParaRPr>
          </a:p>
          <a:p>
            <a:pPr marL="0" indent="0">
              <a:buNone/>
            </a:pPr>
            <a:r>
              <a:rPr lang="ru-RU" sz="2400" dirty="0" smtClean="0">
                <a:latin typeface="Times New Roman" pitchFamily="18" charset="0"/>
                <a:cs typeface="Times New Roman" pitchFamily="18" charset="0"/>
              </a:rPr>
              <a:t>3. Нарушение уставных правил караульной (вахтенной) службы вследствие небрежного или недобросовестного к ним отношения, повлекшее тяжкие последствия, - наказывается лишением свободы на срок до одного года</a:t>
            </a:r>
            <a:r>
              <a:rPr lang="ru-RU" sz="2400" dirty="0" smtClean="0"/>
              <a:t>.</a:t>
            </a:r>
          </a:p>
          <a:p>
            <a:endParaRPr lang="ru-RU" sz="2400" dirty="0"/>
          </a:p>
        </p:txBody>
      </p:sp>
    </p:spTree>
    <p:extLst>
      <p:ext uri="{BB962C8B-B14F-4D97-AF65-F5344CB8AC3E}">
        <p14:creationId xmlns:p14="http://schemas.microsoft.com/office/powerpoint/2010/main" val="3323419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a:bodyPr>
          <a:lstStyle/>
          <a:p>
            <a:pPr marL="0" indent="0" algn="ctr">
              <a:buNone/>
            </a:pPr>
            <a:r>
              <a:rPr lang="ru-RU" sz="2800" b="1" i="1" dirty="0" smtClean="0">
                <a:latin typeface="Times New Roman" pitchFamily="18" charset="0"/>
                <a:cs typeface="Times New Roman" pitchFamily="18" charset="0"/>
              </a:rPr>
              <a:t>Статья 343. Нарушение правил несения службы по охране общественного порядка и обеспечению общественной безопасности</a:t>
            </a:r>
          </a:p>
          <a:p>
            <a:pPr marL="0" indent="0" algn="ctr">
              <a:buNone/>
            </a:pPr>
            <a:endParaRPr lang="ru-RU" sz="2800" b="1" i="1" dirty="0" smtClean="0">
              <a:latin typeface="Times New Roman" pitchFamily="18" charset="0"/>
              <a:cs typeface="Times New Roman" pitchFamily="18" charset="0"/>
            </a:endParaRPr>
          </a:p>
          <a:p>
            <a:pPr marL="0" indent="0">
              <a:buNone/>
            </a:pPr>
            <a:r>
              <a:rPr lang="ru-RU" sz="2400" dirty="0" smtClean="0">
                <a:latin typeface="Times New Roman" pitchFamily="18" charset="0"/>
                <a:cs typeface="Times New Roman" pitchFamily="18" charset="0"/>
              </a:rPr>
              <a:t>1. Нарушение правил несения службы лицом, входящим в состав войскового наряда по охране общественного порядка и обеспечению общественной безопасности, если это деяние причинило вред правам и законным интересам граждан, -наказывается ограничением по военной службе на срок до двух лет, либо арестом на срок до шести месяцев, либо содержанием в дисциплинарной воинской части на срок до двух лет, либо лишением свободы на срок до двух лет.</a:t>
            </a:r>
          </a:p>
          <a:p>
            <a:pPr marL="0" indent="0">
              <a:buNone/>
            </a:pPr>
            <a:endParaRPr lang="ru-RU" sz="2400" dirty="0" smtClean="0">
              <a:latin typeface="Times New Roman" pitchFamily="18" charset="0"/>
              <a:cs typeface="Times New Roman" pitchFamily="18" charset="0"/>
            </a:endParaRPr>
          </a:p>
          <a:p>
            <a:pPr marL="0" indent="0">
              <a:buNone/>
            </a:pPr>
            <a:r>
              <a:rPr lang="ru-RU" sz="2400" dirty="0" smtClean="0">
                <a:latin typeface="Times New Roman" pitchFamily="18" charset="0"/>
                <a:cs typeface="Times New Roman" pitchFamily="18" charset="0"/>
              </a:rPr>
              <a:t>2. То же деяние, повлекшее тяжкие последствия, наказывается лишением свободы на срок до пяти лет.</a:t>
            </a:r>
          </a:p>
          <a:p>
            <a:endParaRPr lang="ru-RU" sz="2400" dirty="0"/>
          </a:p>
        </p:txBody>
      </p:sp>
    </p:spTree>
    <p:extLst>
      <p:ext uri="{BB962C8B-B14F-4D97-AF65-F5344CB8AC3E}">
        <p14:creationId xmlns:p14="http://schemas.microsoft.com/office/powerpoint/2010/main" val="2807044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0"/>
            <a:ext cx="9036496" cy="6858000"/>
          </a:xfrm>
        </p:spPr>
        <p:txBody>
          <a:bodyPr>
            <a:normAutofit/>
          </a:bodyPr>
          <a:lstStyle/>
          <a:p>
            <a:pPr marL="0" indent="0" algn="ctr">
              <a:buNone/>
            </a:pPr>
            <a:r>
              <a:rPr lang="ru-RU" sz="2800" b="1" i="1" dirty="0" smtClean="0">
                <a:latin typeface="Times New Roman" pitchFamily="18" charset="0"/>
                <a:cs typeface="Times New Roman" pitchFamily="18" charset="0"/>
              </a:rPr>
              <a:t>Статья 344. Нарушение уставных правил несения внутренней службы и патрулирования в гарнизоне</a:t>
            </a:r>
          </a:p>
          <a:p>
            <a:pPr marL="0" indent="0">
              <a:buNone/>
            </a:pPr>
            <a:r>
              <a:rPr lang="ru-RU" sz="2400" dirty="0" smtClean="0">
                <a:latin typeface="Times New Roman" pitchFamily="18" charset="0"/>
                <a:cs typeface="Times New Roman" pitchFamily="18" charset="0"/>
              </a:rPr>
              <a:t>1. Нарушение уставных правил патрулирования в гарнизоне лицом, входящим в состав патрульного наряда, если это деяние повлекло тяжкие последствия, -наказывается ограничением по военной службе на срок до двух лет, либо арестом на срок до шести месяцев, либо содержанием в дисциплинарной воинской части на срок до двух лет.</a:t>
            </a:r>
          </a:p>
          <a:p>
            <a:pPr marL="0" indent="0">
              <a:buNone/>
            </a:pPr>
            <a:r>
              <a:rPr lang="ru-RU" sz="2400" dirty="0" smtClean="0">
                <a:latin typeface="Times New Roman" pitchFamily="18" charset="0"/>
                <a:cs typeface="Times New Roman" pitchFamily="18" charset="0"/>
              </a:rPr>
              <a:t>2. Нарушение уставных правил несения внутренней службы лицом, входящим в суточный наряд части (кроме караула и вахты), если это деяние повлекло утрату, уничтожение или повреждение находящихся под охраной наряда оружия, боеприпасов, взрывчатых веществ или взрывных устройств либо предметов военной техники, а равно иные тяжкие последствия, -наказывается лишением свободы на срок до пяти лет с лишением права занимать определенные должности или заниматься определенной деятельностью на срок до трех лет или без такового.</a:t>
            </a:r>
          </a:p>
          <a:p>
            <a:endParaRPr lang="ru-RU" dirty="0"/>
          </a:p>
        </p:txBody>
      </p:sp>
    </p:spTree>
    <p:extLst>
      <p:ext uri="{BB962C8B-B14F-4D97-AF65-F5344CB8AC3E}">
        <p14:creationId xmlns:p14="http://schemas.microsoft.com/office/powerpoint/2010/main" val="210910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44624"/>
            <a:ext cx="8856984" cy="6552728"/>
          </a:xfrm>
        </p:spPr>
        <p:txBody>
          <a:bodyPr>
            <a:normAutofit/>
          </a:bodyPr>
          <a:lstStyle/>
          <a:p>
            <a:pPr algn="ctr"/>
            <a:endParaRPr lang="ru-RU" sz="2800" b="1" dirty="0" smtClean="0">
              <a:latin typeface="Times New Roman" pitchFamily="18" charset="0"/>
              <a:cs typeface="Times New Roman" pitchFamily="18" charset="0"/>
            </a:endParaRPr>
          </a:p>
          <a:p>
            <a:pPr marL="0" indent="0" algn="ctr">
              <a:buNone/>
            </a:pPr>
            <a:r>
              <a:rPr lang="ru-RU" sz="2800" b="1" i="1" dirty="0" smtClean="0">
                <a:latin typeface="Times New Roman" pitchFamily="18" charset="0"/>
                <a:cs typeface="Times New Roman" pitchFamily="18" charset="0"/>
              </a:rPr>
              <a:t>Статья 345. Оставление погибающего военного корабля</a:t>
            </a:r>
          </a:p>
          <a:p>
            <a:pPr marL="0" indent="0" algn="ctr">
              <a:buNone/>
            </a:pPr>
            <a:endParaRPr lang="ru-RU" sz="2800" b="1" dirty="0" smtClean="0">
              <a:latin typeface="Times New Roman" pitchFamily="18" charset="0"/>
              <a:cs typeface="Times New Roman" pitchFamily="18" charset="0"/>
            </a:endParaRPr>
          </a:p>
          <a:p>
            <a:pPr marL="0" indent="0">
              <a:buNone/>
            </a:pPr>
            <a:r>
              <a:rPr lang="ru-RU" sz="2800" dirty="0" smtClean="0">
                <a:latin typeface="Times New Roman" pitchFamily="18" charset="0"/>
                <a:cs typeface="Times New Roman" pitchFamily="18" charset="0"/>
              </a:rPr>
              <a:t>Оставление погибающего военного корабля командиром, не исполнившим до конца свои служебные обязанности, а равно лицом из состава команды корабля без надлежащего на то распоряжения командира -наказывается ограничением по военной службе на срок до двух лет, либо содержанием в дисциплинарной воинской части на срок до двух лет, либо лишением свободы на срок до пяти лет.</a:t>
            </a:r>
          </a:p>
          <a:p>
            <a:endParaRPr lang="ru-RU" dirty="0"/>
          </a:p>
        </p:txBody>
      </p:sp>
    </p:spTree>
    <p:extLst>
      <p:ext uri="{BB962C8B-B14F-4D97-AF65-F5344CB8AC3E}">
        <p14:creationId xmlns:p14="http://schemas.microsoft.com/office/powerpoint/2010/main" val="3428897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964488" cy="6597352"/>
          </a:xfrm>
        </p:spPr>
        <p:txBody>
          <a:bodyPr>
            <a:normAutofit fontScale="92500" lnSpcReduction="20000"/>
          </a:bodyPr>
          <a:lstStyle/>
          <a:p>
            <a:r>
              <a:rPr lang="ru-RU" dirty="0" smtClean="0">
                <a:latin typeface="Times New Roman" pitchFamily="18" charset="0"/>
                <a:cs typeface="Times New Roman" pitchFamily="18" charset="0"/>
              </a:rPr>
              <a:t>Уголовная ответственность является наиболее строгим видом юридической ответственности и заключается в установленных уголовным законом мерах воздействия на лицо, совершившее преступление, содержащих для него неблагоприятные последствия, применяемых в установленном порядке государственными органами. В Российской Федерации существует только один нормативный правовой акт, устанавливающий основания и принципы уголовной ответственности - Уголовный кодекс Российской Федерации, принятый Государственной Думой 24 мая 1996 г. и вступивший в силу с 1 января 1997 г. УК РФ выступает единственным правовым основанием уголовной ответственности и для военнослужащих за совершение ими любых преступлений.</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429805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44624"/>
            <a:ext cx="8928992" cy="6696744"/>
          </a:xfrm>
        </p:spPr>
        <p:txBody>
          <a:bodyPr>
            <a:normAutofit fontScale="92500" lnSpcReduction="20000"/>
          </a:bodyPr>
          <a:lstStyle/>
          <a:p>
            <a:pPr marL="0" indent="0" algn="ctr">
              <a:buNone/>
            </a:pPr>
            <a:r>
              <a:rPr lang="ru-RU" sz="3400" b="1" i="1" dirty="0" smtClean="0">
                <a:latin typeface="Times New Roman" pitchFamily="18" charset="0"/>
                <a:cs typeface="Times New Roman" pitchFamily="18" charset="0"/>
              </a:rPr>
              <a:t>Статья 346. Умышленные уничтожение или повреждение военного имущества </a:t>
            </a:r>
          </a:p>
          <a:p>
            <a:pPr marL="0" indent="0">
              <a:buNone/>
            </a:pPr>
            <a:r>
              <a:rPr lang="ru-RU" sz="3400" dirty="0" smtClean="0">
                <a:latin typeface="Times New Roman" pitchFamily="18" charset="0"/>
                <a:cs typeface="Times New Roman" pitchFamily="18" charset="0"/>
              </a:rPr>
              <a:t>	1. Умышленные уничтожение или повреждение оружия, боеприпасов или предметов военной техники - наказываются штрафом в размере до двухсот минимальных размеров оплаты труда или в размере заработной платы или иного дохода осужденного за период до двух месяцев, либо ограничением по военной службе на срок до двух лет, либо арестом на срок до трех месяцев, либо содержанием в дисциплинарной воинской части на срок до двух лет, либо лишением свободы на срок до двух лет.</a:t>
            </a:r>
          </a:p>
          <a:p>
            <a:pPr marL="0" indent="0">
              <a:buNone/>
            </a:pPr>
            <a:r>
              <a:rPr lang="ru-RU" sz="3400" dirty="0" smtClean="0">
                <a:latin typeface="Times New Roman" pitchFamily="18" charset="0"/>
                <a:cs typeface="Times New Roman" pitchFamily="18" charset="0"/>
              </a:rPr>
              <a:t>	2. Те же деяния, повлекшие тяжкие последствия, - наказываются лишением свободы на срок до пяти лет.</a:t>
            </a:r>
          </a:p>
          <a:p>
            <a:endParaRPr lang="ru-RU" dirty="0"/>
          </a:p>
        </p:txBody>
      </p:sp>
    </p:spTree>
    <p:extLst>
      <p:ext uri="{BB962C8B-B14F-4D97-AF65-F5344CB8AC3E}">
        <p14:creationId xmlns:p14="http://schemas.microsoft.com/office/powerpoint/2010/main" val="3415527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480720"/>
          </a:xfrm>
        </p:spPr>
        <p:txBody>
          <a:bodyPr>
            <a:normAutofit lnSpcReduction="10000"/>
          </a:bodyPr>
          <a:lstStyle/>
          <a:p>
            <a:pPr marL="0" indent="0" algn="ctr">
              <a:buNone/>
            </a:pPr>
            <a:r>
              <a:rPr lang="ru-RU" sz="2800" b="1" i="1" dirty="0" smtClean="0">
                <a:latin typeface="Times New Roman" pitchFamily="18" charset="0"/>
                <a:cs typeface="Times New Roman" pitchFamily="18" charset="0"/>
              </a:rPr>
              <a:t>Статья 347. Уничтожение или повреждение военного имущества по неосторожности</a:t>
            </a:r>
            <a:endParaRPr lang="ru-RU" sz="800" b="1" i="1" dirty="0" smtClean="0">
              <a:latin typeface="Times New Roman" pitchFamily="18" charset="0"/>
              <a:cs typeface="Times New Roman" pitchFamily="18" charset="0"/>
            </a:endParaRPr>
          </a:p>
          <a:p>
            <a:pPr algn="ctr"/>
            <a:endParaRPr lang="ru-RU" sz="800" b="1" i="1" dirty="0" smtClean="0">
              <a:latin typeface="Times New Roman" pitchFamily="18" charset="0"/>
              <a:cs typeface="Times New Roman" pitchFamily="18" charset="0"/>
            </a:endParaRPr>
          </a:p>
          <a:p>
            <a:pPr marL="0" indent="0">
              <a:buNone/>
            </a:pPr>
            <a:r>
              <a:rPr lang="ru-RU" sz="3000" dirty="0" smtClean="0">
                <a:latin typeface="Times New Roman" pitchFamily="18" charset="0"/>
                <a:cs typeface="Times New Roman" pitchFamily="18" charset="0"/>
              </a:rPr>
              <a:t>	Уничтожение или повреждение по неосторожности оружия, боеприпасов или предметов военной техники, повлекшие тяжкие последствия, - наказываются штрафом в размере до пятисот минимальных размеров оплаты труда или в размере заработной платы или иного дохода осужденного за период до пяти месяцев, либо ограничением по военной службе на срок до двух лет, либо арестом на срок до шести месяцев, либо содержанием в дисциплинарной воинской части на срок до двух лет, либо лишением свободы на срок до двух лет.</a:t>
            </a:r>
          </a:p>
          <a:p>
            <a:endParaRPr lang="ru-RU" dirty="0"/>
          </a:p>
        </p:txBody>
      </p:sp>
    </p:spTree>
    <p:extLst>
      <p:ext uri="{BB962C8B-B14F-4D97-AF65-F5344CB8AC3E}">
        <p14:creationId xmlns:p14="http://schemas.microsoft.com/office/powerpoint/2010/main" val="1702523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928992" cy="6552728"/>
          </a:xfrm>
        </p:spPr>
        <p:txBody>
          <a:bodyPr>
            <a:normAutofit/>
          </a:bodyPr>
          <a:lstStyle/>
          <a:p>
            <a:pPr marL="0" indent="0" algn="ctr">
              <a:buNone/>
            </a:pPr>
            <a:r>
              <a:rPr lang="ru-RU" sz="2800" b="1" i="1" dirty="0" smtClean="0">
                <a:latin typeface="Times New Roman" pitchFamily="18" charset="0"/>
                <a:cs typeface="Times New Roman" pitchFamily="18" charset="0"/>
              </a:rPr>
              <a:t>Статья 348. Утрата военного имущества</a:t>
            </a:r>
          </a:p>
          <a:p>
            <a:pPr marL="0" indent="0" algn="ctr">
              <a:buNone/>
            </a:pPr>
            <a:endParaRPr lang="ru-RU" sz="800" b="1" i="1" dirty="0" smtClean="0">
              <a:latin typeface="Times New Roman" pitchFamily="18" charset="0"/>
              <a:cs typeface="Times New Roman" pitchFamily="18" charset="0"/>
            </a:endParaRPr>
          </a:p>
          <a:p>
            <a:pPr marL="0" indent="0">
              <a:buNone/>
            </a:pPr>
            <a:r>
              <a:rPr lang="ru-RU" sz="2400" dirty="0" smtClean="0">
                <a:latin typeface="Times New Roman" pitchFamily="18" charset="0"/>
                <a:cs typeface="Times New Roman" pitchFamily="18" charset="0"/>
              </a:rPr>
              <a:t>	Нарушение правил сбережения вверенных для служебного пользования оружия, боеприпасов или предметов военной техники, если это повлекло по неосторожности их утрату, - (в ред. Федерального закона от 25.06.1998 № 92-ФЗ) наказывается штрафом в размере от ста до двухсот минимальных размеров оплаты труда или в размере заработной платы или иного дохода осужденного за период от одного до двух месяцев, либо ограничением по военной службе на срок до двух лет, либо арестом на срок до шести месяцев, либо содержанием в дисциплинарной воинской части на срок до двух лет, либо лишением свободы на срок до двух лет.</a:t>
            </a:r>
          </a:p>
          <a:p>
            <a:endParaRPr lang="ru-RU" sz="2400" dirty="0"/>
          </a:p>
        </p:txBody>
      </p:sp>
    </p:spTree>
    <p:extLst>
      <p:ext uri="{BB962C8B-B14F-4D97-AF65-F5344CB8AC3E}">
        <p14:creationId xmlns:p14="http://schemas.microsoft.com/office/powerpoint/2010/main" val="1977365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0"/>
            <a:ext cx="8964488" cy="6858000"/>
          </a:xfrm>
        </p:spPr>
        <p:txBody>
          <a:bodyPr>
            <a:normAutofit/>
          </a:bodyPr>
          <a:lstStyle/>
          <a:p>
            <a:pPr marL="0" indent="0" algn="ctr">
              <a:buNone/>
            </a:pPr>
            <a:r>
              <a:rPr lang="ru-RU" sz="2400" b="1" i="1" dirty="0" smtClean="0">
                <a:latin typeface="Times New Roman" pitchFamily="18" charset="0"/>
                <a:cs typeface="Times New Roman" pitchFamily="18" charset="0"/>
              </a:rPr>
              <a:t>Статья 349. Нарушение правил обращения с оружием и предметами, представляющими повышенную опасность для окружающих</a:t>
            </a:r>
          </a:p>
          <a:p>
            <a:pPr marL="0" indent="0">
              <a:buNone/>
            </a:pPr>
            <a:r>
              <a:rPr lang="ru-RU" sz="2400" dirty="0" smtClean="0">
                <a:latin typeface="Times New Roman" pitchFamily="18" charset="0"/>
                <a:cs typeface="Times New Roman" pitchFamily="18" charset="0"/>
              </a:rPr>
              <a:t>1. Нарушение правил обращения с оружием, боеприпасами, радиоактивными материалами, взрывчатыми или иными веществами и предметами, представляющими повышенную опасность для окружающих, если это повлекло по неосторожности причинение тяжкого или средней тяжести вреда здоровью человека, уничтожение военной техники либо иные тяжкие последствия, - наказывается ограничением по военной службе на срок до двух лет или содержанием в дисциплинарной воинской части на срок до двух лет.</a:t>
            </a:r>
          </a:p>
          <a:p>
            <a:pPr marL="0" indent="0">
              <a:buNone/>
            </a:pPr>
            <a:r>
              <a:rPr lang="ru-RU" sz="2400" dirty="0" smtClean="0">
                <a:latin typeface="Times New Roman" pitchFamily="18" charset="0"/>
                <a:cs typeface="Times New Roman" pitchFamily="18" charset="0"/>
              </a:rPr>
              <a:t>2. То же деяние, повлекшее по неосторожности смерть человека, - наказывается лишением свободы на срок до пяти лет.</a:t>
            </a:r>
          </a:p>
          <a:p>
            <a:pPr marL="0" indent="0">
              <a:buNone/>
            </a:pPr>
            <a:r>
              <a:rPr lang="ru-RU" sz="2400" dirty="0" smtClean="0">
                <a:latin typeface="Times New Roman" pitchFamily="18" charset="0"/>
                <a:cs typeface="Times New Roman" pitchFamily="18" charset="0"/>
              </a:rPr>
              <a:t>3. Деяние, предусмотренное частью первой настоящей статьи, повлекшее по неосторожности смерть двух или более лиц, - наказывается лишением свободы на срок до десяти лет.</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346312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96744"/>
          </a:xfrm>
        </p:spPr>
        <p:txBody>
          <a:bodyPr>
            <a:normAutofit fontScale="70000" lnSpcReduction="20000"/>
          </a:bodyPr>
          <a:lstStyle/>
          <a:p>
            <a:pPr marL="0" indent="0" algn="ctr">
              <a:buNone/>
            </a:pPr>
            <a:r>
              <a:rPr lang="ru-RU" sz="4000" b="1" i="1" dirty="0" smtClean="0">
                <a:latin typeface="Times New Roman" pitchFamily="18" charset="0"/>
                <a:cs typeface="Times New Roman" pitchFamily="18" charset="0"/>
              </a:rPr>
              <a:t>Статья 350. Нарушение правил вождения или эксплуатации машин</a:t>
            </a:r>
          </a:p>
          <a:p>
            <a:pPr marL="0" indent="0" algn="ctr">
              <a:buNone/>
            </a:pPr>
            <a:endParaRPr lang="ru-RU" sz="3400" b="1" i="1" dirty="0" smtClean="0">
              <a:latin typeface="Times New Roman" pitchFamily="18" charset="0"/>
              <a:cs typeface="Times New Roman" pitchFamily="18" charset="0"/>
            </a:endParaRPr>
          </a:p>
          <a:p>
            <a:pPr marL="0" indent="0">
              <a:buNone/>
            </a:pPr>
            <a:r>
              <a:rPr lang="ru-RU" sz="3400" dirty="0" smtClean="0">
                <a:latin typeface="Times New Roman" pitchFamily="18" charset="0"/>
                <a:cs typeface="Times New Roman" pitchFamily="18" charset="0"/>
              </a:rPr>
              <a:t> 1. Нарушение правил вождения или эксплуатации бое-вой, специальной или транспортной машины, повлек-шее по неосторожности причинение тяжкого или средней тяжести вреда здоровью человека, - наказывается арестом на срок от четырех до шести месяцев, либо содержанием в дисциплинарной воинской части на срок до двух лет, либо лишением свободы на срок до двух лет с лишением права занимать определенные должности или заниматься определенной деятельностью на срок до трех лет или без такового.</a:t>
            </a:r>
          </a:p>
          <a:p>
            <a:pPr marL="0" indent="0">
              <a:buNone/>
            </a:pPr>
            <a:r>
              <a:rPr lang="ru-RU" sz="3400" dirty="0" smtClean="0">
                <a:latin typeface="Times New Roman" pitchFamily="18" charset="0"/>
                <a:cs typeface="Times New Roman" pitchFamily="18" charset="0"/>
              </a:rPr>
              <a:t> 2. То же деяние, повлекшее по неосторожности смерть человека, - наказывается лишением свободы на срок от двух до пяти лет с лишением права занимать определенные должности или заниматься определенной деятельностью на срок до трех лет или без такового.</a:t>
            </a:r>
          </a:p>
          <a:p>
            <a:pPr marL="0" indent="0">
              <a:buNone/>
            </a:pPr>
            <a:r>
              <a:rPr lang="ru-RU" sz="3400" dirty="0" smtClean="0">
                <a:latin typeface="Times New Roman" pitchFamily="18" charset="0"/>
                <a:cs typeface="Times New Roman" pitchFamily="18" charset="0"/>
              </a:rPr>
              <a:t> 3. Деяние, предусмотренное частью первой настоящей статьи, повлекшее по неосторожности смерть двух или более лиц, - наказывается лишением свободы на срок от четырех до десяти лет.</a:t>
            </a:r>
          </a:p>
          <a:p>
            <a:endParaRPr lang="ru-RU" dirty="0"/>
          </a:p>
        </p:txBody>
      </p:sp>
    </p:spTree>
    <p:extLst>
      <p:ext uri="{BB962C8B-B14F-4D97-AF65-F5344CB8AC3E}">
        <p14:creationId xmlns:p14="http://schemas.microsoft.com/office/powerpoint/2010/main" val="2109954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332656"/>
            <a:ext cx="8640960" cy="6192688"/>
          </a:xfrm>
        </p:spPr>
        <p:txBody>
          <a:bodyPr>
            <a:normAutofit/>
          </a:bodyPr>
          <a:lstStyle/>
          <a:p>
            <a:pPr marL="0" indent="0" algn="ctr">
              <a:buNone/>
            </a:pPr>
            <a:r>
              <a:rPr lang="ru-RU" b="1" i="1" dirty="0" smtClean="0">
                <a:latin typeface="Times New Roman" pitchFamily="18" charset="0"/>
                <a:cs typeface="Times New Roman" pitchFamily="18" charset="0"/>
              </a:rPr>
              <a:t>Статья 351. Нарушение правил полетов или подготовки к ним</a:t>
            </a:r>
          </a:p>
          <a:p>
            <a:pPr algn="ctr"/>
            <a:endParaRPr lang="ru-RU" sz="2800" b="1" i="1" dirty="0" smtClean="0">
              <a:latin typeface="Times New Roman" pitchFamily="18" charset="0"/>
              <a:cs typeface="Times New Roman" pitchFamily="18" charset="0"/>
            </a:endParaRPr>
          </a:p>
          <a:p>
            <a:pPr marL="0" indent="0">
              <a:buNone/>
            </a:pPr>
            <a:r>
              <a:rPr lang="ru-RU" sz="2800" dirty="0" smtClean="0">
                <a:latin typeface="Times New Roman" pitchFamily="18" charset="0"/>
                <a:cs typeface="Times New Roman" pitchFamily="18" charset="0"/>
              </a:rPr>
              <a:t>	Нарушение правил полетов или подготовки к ним либо иных правил эксплуатации военных летательных аппаратов, повлекшее по неосторожности смерть человека либо иные тяжкие последствия, - наказывается лишением свободы на срок до семи лет.</a:t>
            </a:r>
          </a:p>
          <a:p>
            <a:endParaRPr lang="ru-RU" dirty="0"/>
          </a:p>
        </p:txBody>
      </p:sp>
    </p:spTree>
    <p:extLst>
      <p:ext uri="{BB962C8B-B14F-4D97-AF65-F5344CB8AC3E}">
        <p14:creationId xmlns:p14="http://schemas.microsoft.com/office/powerpoint/2010/main" val="2993448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435280" cy="5793507"/>
          </a:xfrm>
        </p:spPr>
        <p:txBody>
          <a:bodyPr/>
          <a:lstStyle/>
          <a:p>
            <a:pPr marL="0" indent="0" algn="ctr">
              <a:buNone/>
            </a:pPr>
            <a:r>
              <a:rPr lang="ru-RU" b="1" i="1" dirty="0" smtClean="0">
                <a:latin typeface="Times New Roman" pitchFamily="18" charset="0"/>
                <a:cs typeface="Times New Roman" pitchFamily="18" charset="0"/>
              </a:rPr>
              <a:t>Статья 352. Нарушение правил кораблевождения</a:t>
            </a:r>
          </a:p>
          <a:p>
            <a:pPr algn="ctr"/>
            <a:endParaRPr lang="ru-RU" sz="2800" b="1" i="1" dirty="0" smtClean="0">
              <a:latin typeface="Times New Roman" pitchFamily="18" charset="0"/>
              <a:cs typeface="Times New Roman" pitchFamily="18" charset="0"/>
            </a:endParaRPr>
          </a:p>
          <a:p>
            <a:pPr marL="0" indent="0">
              <a:buNone/>
            </a:pPr>
            <a:r>
              <a:rPr lang="ru-RU" sz="2800" dirty="0" smtClean="0">
                <a:latin typeface="Times New Roman" pitchFamily="18" charset="0"/>
                <a:cs typeface="Times New Roman" pitchFamily="18" charset="0"/>
              </a:rPr>
              <a:t>	Нарушение правил вождения или эксплуатации военных кораблей, повлекшее по неосторожности смерть человека либо иные тяжкие последствия, -наказывается лишением свободы на срок до семи лет.</a:t>
            </a:r>
          </a:p>
          <a:p>
            <a:endParaRPr lang="ru-RU" dirty="0"/>
          </a:p>
        </p:txBody>
      </p:sp>
    </p:spTree>
    <p:extLst>
      <p:ext uri="{BB962C8B-B14F-4D97-AF65-F5344CB8AC3E}">
        <p14:creationId xmlns:p14="http://schemas.microsoft.com/office/powerpoint/2010/main" val="2855426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9001000" cy="6552728"/>
          </a:xfrm>
        </p:spPr>
        <p:txBody>
          <a:bodyPr>
            <a:normAutofit fontScale="92500" lnSpcReduction="20000"/>
          </a:bodyPr>
          <a:lstStyle/>
          <a:p>
            <a:r>
              <a:rPr lang="ru-RU" dirty="0" smtClean="0">
                <a:latin typeface="Times New Roman" pitchFamily="18" charset="0"/>
                <a:cs typeface="Times New Roman" pitchFamily="18" charset="0"/>
              </a:rPr>
              <a:t>Предусмотренные в гл. 33 УК РФ воинские преступления можно разделить на следующие группы:</a:t>
            </a:r>
          </a:p>
          <a:p>
            <a:pPr marL="0" indent="0">
              <a:buNone/>
            </a:pP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преступления против порядка подчиненности и уставных взаимоотношений между военнослужащими (</a:t>
            </a:r>
            <a:r>
              <a:rPr lang="ru-RU" dirty="0" err="1" smtClean="0">
                <a:latin typeface="Times New Roman" pitchFamily="18" charset="0"/>
                <a:cs typeface="Times New Roman" pitchFamily="18" charset="0"/>
              </a:rPr>
              <a:t>ст.ст</a:t>
            </a:r>
            <a:r>
              <a:rPr lang="ru-RU" dirty="0" smtClean="0">
                <a:latin typeface="Times New Roman" pitchFamily="18" charset="0"/>
                <a:cs typeface="Times New Roman" pitchFamily="18" charset="0"/>
              </a:rPr>
              <a:t>. 332-336 УК РФ);</a:t>
            </a:r>
          </a:p>
          <a:p>
            <a:pPr marL="0" indent="0">
              <a:buNone/>
            </a:pP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уклонение от военной службы (</a:t>
            </a:r>
            <a:r>
              <a:rPr lang="ru-RU" dirty="0" err="1" smtClean="0">
                <a:latin typeface="Times New Roman" pitchFamily="18" charset="0"/>
                <a:cs typeface="Times New Roman" pitchFamily="18" charset="0"/>
              </a:rPr>
              <a:t>ст.ст</a:t>
            </a:r>
            <a:r>
              <a:rPr lang="ru-RU" dirty="0" smtClean="0">
                <a:latin typeface="Times New Roman" pitchFamily="18" charset="0"/>
                <a:cs typeface="Times New Roman" pitchFamily="18" charset="0"/>
              </a:rPr>
              <a:t>. 337-339 УК РФ);</a:t>
            </a:r>
          </a:p>
          <a:p>
            <a:pPr marL="0" indent="0">
              <a:buNone/>
            </a:pP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преступления против порядка несения специальных служб (</a:t>
            </a:r>
            <a:r>
              <a:rPr lang="ru-RU" dirty="0" err="1" smtClean="0">
                <a:latin typeface="Times New Roman" pitchFamily="18" charset="0"/>
                <a:cs typeface="Times New Roman" pitchFamily="18" charset="0"/>
              </a:rPr>
              <a:t>ст.ст</a:t>
            </a:r>
            <a:r>
              <a:rPr lang="ru-RU" dirty="0" smtClean="0">
                <a:latin typeface="Times New Roman" pitchFamily="18" charset="0"/>
                <a:cs typeface="Times New Roman" pitchFamily="18" charset="0"/>
              </a:rPr>
              <a:t>. 340-344 УК РФ);</a:t>
            </a:r>
          </a:p>
          <a:p>
            <a:pPr marL="0" indent="0">
              <a:buNone/>
            </a:pP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преступления против порядка использования и </a:t>
            </a:r>
            <a:r>
              <a:rPr lang="ru-RU" dirty="0" err="1" smtClean="0">
                <a:latin typeface="Times New Roman" pitchFamily="18" charset="0"/>
                <a:cs typeface="Times New Roman" pitchFamily="18" charset="0"/>
              </a:rPr>
              <a:t>сбере-жения</a:t>
            </a:r>
            <a:r>
              <a:rPr lang="ru-RU" dirty="0" smtClean="0">
                <a:latin typeface="Times New Roman" pitchFamily="18" charset="0"/>
                <a:cs typeface="Times New Roman" pitchFamily="18" charset="0"/>
              </a:rPr>
              <a:t> военного имущества (</a:t>
            </a:r>
            <a:r>
              <a:rPr lang="ru-RU" dirty="0" err="1" smtClean="0">
                <a:latin typeface="Times New Roman" pitchFamily="18" charset="0"/>
                <a:cs typeface="Times New Roman" pitchFamily="18" charset="0"/>
              </a:rPr>
              <a:t>ст.ст</a:t>
            </a:r>
            <a:r>
              <a:rPr lang="ru-RU" dirty="0" smtClean="0">
                <a:latin typeface="Times New Roman" pitchFamily="18" charset="0"/>
                <a:cs typeface="Times New Roman" pitchFamily="18" charset="0"/>
              </a:rPr>
              <a:t>. 345-348 УК РФ);</a:t>
            </a:r>
          </a:p>
          <a:p>
            <a:pPr marL="0" indent="0">
              <a:buNone/>
            </a:pPr>
            <a:r>
              <a:rPr lang="ru-RU" b="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преступления против порядка обращения с оружием и эксплуатации военной техники (</a:t>
            </a:r>
            <a:r>
              <a:rPr lang="ru-RU" dirty="0" err="1" smtClean="0">
                <a:latin typeface="Times New Roman" pitchFamily="18" charset="0"/>
                <a:cs typeface="Times New Roman" pitchFamily="18" charset="0"/>
              </a:rPr>
              <a:t>ст.ст</a:t>
            </a:r>
            <a:r>
              <a:rPr lang="ru-RU" dirty="0" smtClean="0">
                <a:latin typeface="Times New Roman" pitchFamily="18" charset="0"/>
                <a:cs typeface="Times New Roman" pitchFamily="18" charset="0"/>
              </a:rPr>
              <a:t>. 349-352 УК РФ).</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400236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624736"/>
          </a:xfrm>
        </p:spPr>
        <p:txBody>
          <a:bodyPr>
            <a:normAutofit fontScale="77500" lnSpcReduction="20000"/>
          </a:bodyPr>
          <a:lstStyle/>
          <a:p>
            <a:pPr marL="0" indent="0" algn="ctr">
              <a:buNone/>
            </a:pPr>
            <a:r>
              <a:rPr lang="ru-RU" b="1" i="1" dirty="0" smtClean="0">
                <a:latin typeface="Times New Roman" pitchFamily="18" charset="0"/>
                <a:cs typeface="Times New Roman" pitchFamily="18" charset="0"/>
              </a:rPr>
              <a:t>Статья 331. Понятие преступлений против военной  службы</a:t>
            </a:r>
          </a:p>
          <a:p>
            <a:pPr marL="0" indent="0">
              <a:buNone/>
            </a:pPr>
            <a:r>
              <a:rPr lang="ru-RU" sz="3100" dirty="0" smtClean="0">
                <a:latin typeface="Times New Roman" pitchFamily="18" charset="0"/>
                <a:cs typeface="Times New Roman" pitchFamily="18" charset="0"/>
              </a:rPr>
              <a:t>1. Преступлениями против военной службы признаются предусмотренные  главой  33 преступления против установленного порядка прохождения военной службы, совершенные военнослужащими, проходящими военную службу по призыву либо по контракту в Вооруженных Силах Российской Федерации, других войсках и воинских формированиях Российской Федерации, а также гражданами, пребывающими в запасе, во время прохождения ими военных сборов.</a:t>
            </a:r>
          </a:p>
          <a:p>
            <a:pPr marL="0" indent="0">
              <a:buNone/>
            </a:pPr>
            <a:endParaRPr lang="ru-RU" sz="3100" dirty="0" smtClean="0">
              <a:latin typeface="Times New Roman" pitchFamily="18" charset="0"/>
              <a:cs typeface="Times New Roman" pitchFamily="18" charset="0"/>
            </a:endParaRPr>
          </a:p>
          <a:p>
            <a:pPr marL="0" indent="0">
              <a:buNone/>
            </a:pPr>
            <a:r>
              <a:rPr lang="ru-RU" sz="3100" dirty="0" smtClean="0">
                <a:latin typeface="Times New Roman" pitchFamily="18" charset="0"/>
                <a:cs typeface="Times New Roman" pitchFamily="18" charset="0"/>
              </a:rPr>
              <a:t>2. В соответствии со статьями настоящей главы уголовную ответственность несут военные строители военно-строительных отрядов (частей) Министерства обороны Российской Федерации, других министерств и ведомств Российской Федерации.</a:t>
            </a:r>
          </a:p>
          <a:p>
            <a:pPr marL="0" indent="0">
              <a:buNone/>
            </a:pPr>
            <a:endParaRPr lang="ru-RU" sz="3100" dirty="0" smtClean="0">
              <a:latin typeface="Times New Roman" pitchFamily="18" charset="0"/>
              <a:cs typeface="Times New Roman" pitchFamily="18" charset="0"/>
            </a:endParaRPr>
          </a:p>
          <a:p>
            <a:pPr marL="0" indent="0">
              <a:buNone/>
            </a:pPr>
            <a:r>
              <a:rPr lang="ru-RU" sz="3100" dirty="0" smtClean="0">
                <a:latin typeface="Times New Roman" pitchFamily="18" charset="0"/>
                <a:cs typeface="Times New Roman" pitchFamily="18" charset="0"/>
              </a:rPr>
              <a:t>3. Уголовная ответственность за преступления против военной службы, совершенные в военное время либо в боевой обстановке, определяется законодательством Российской Федерации военного времени.</a:t>
            </a:r>
          </a:p>
          <a:p>
            <a:endParaRPr lang="ru-RU" dirty="0"/>
          </a:p>
        </p:txBody>
      </p:sp>
    </p:spTree>
    <p:extLst>
      <p:ext uri="{BB962C8B-B14F-4D97-AF65-F5344CB8AC3E}">
        <p14:creationId xmlns:p14="http://schemas.microsoft.com/office/powerpoint/2010/main" val="837422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507288" cy="6480720"/>
          </a:xfrm>
        </p:spPr>
        <p:txBody>
          <a:bodyPr>
            <a:normAutofit fontScale="70000" lnSpcReduction="20000"/>
          </a:bodyPr>
          <a:lstStyle/>
          <a:p>
            <a:pPr marL="0" indent="0" algn="ctr">
              <a:buNone/>
            </a:pPr>
            <a:r>
              <a:rPr lang="ru-RU" sz="3400" b="1" i="1" dirty="0" smtClean="0">
                <a:latin typeface="Times New Roman" pitchFamily="18" charset="0"/>
                <a:cs typeface="Times New Roman" pitchFamily="18" charset="0"/>
              </a:rPr>
              <a:t>Статья 332. Неисполнение приказа</a:t>
            </a:r>
          </a:p>
          <a:p>
            <a:pPr algn="ctr"/>
            <a:endParaRPr lang="ru-RU" sz="3400" b="1" dirty="0" smtClean="0">
              <a:latin typeface="Times New Roman" pitchFamily="18" charset="0"/>
              <a:cs typeface="Times New Roman" pitchFamily="18" charset="0"/>
            </a:endParaRPr>
          </a:p>
          <a:p>
            <a:pPr marL="0" indent="0">
              <a:buNone/>
            </a:pPr>
            <a:r>
              <a:rPr lang="ru-RU" sz="3400" dirty="0" smtClean="0">
                <a:latin typeface="Times New Roman" pitchFamily="18" charset="0"/>
                <a:cs typeface="Times New Roman" pitchFamily="18" charset="0"/>
              </a:rPr>
              <a:t>1. Неисполнение подчиненным приказа начальника, отданного в установленном порядке, причинившее существенный вред интересам службы, - наказывается ограничением по военной службе на срок до двух лет, либо арестом на срок до шести месяцев, либо содержанием в дисциплинарной воинской части на срок до двух лет.</a:t>
            </a:r>
          </a:p>
          <a:p>
            <a:pPr marL="0" indent="0">
              <a:buNone/>
            </a:pPr>
            <a:endParaRPr lang="ru-RU" sz="3400" dirty="0" smtClean="0">
              <a:latin typeface="Times New Roman" pitchFamily="18" charset="0"/>
              <a:cs typeface="Times New Roman" pitchFamily="18" charset="0"/>
            </a:endParaRPr>
          </a:p>
          <a:p>
            <a:pPr marL="0" indent="0">
              <a:buNone/>
            </a:pPr>
            <a:r>
              <a:rPr lang="ru-RU" sz="3400" dirty="0" smtClean="0">
                <a:latin typeface="Times New Roman" pitchFamily="18" charset="0"/>
                <a:cs typeface="Times New Roman" pitchFamily="18" charset="0"/>
              </a:rPr>
              <a:t>2. То же деяние, совершенное группой лиц, группой лиц по предварительному сговору или организованной группой, а равно повлекшее тяжкие последствия, - наказывается лишением свободы на срок до пяти лет.</a:t>
            </a:r>
          </a:p>
          <a:p>
            <a:pPr marL="0" indent="0">
              <a:buNone/>
            </a:pPr>
            <a:endParaRPr lang="ru-RU" sz="3400" dirty="0" smtClean="0">
              <a:latin typeface="Times New Roman" pitchFamily="18" charset="0"/>
              <a:cs typeface="Times New Roman" pitchFamily="18" charset="0"/>
            </a:endParaRPr>
          </a:p>
          <a:p>
            <a:pPr marL="0" indent="0">
              <a:buNone/>
            </a:pPr>
            <a:r>
              <a:rPr lang="ru-RU" sz="3400" dirty="0" smtClean="0">
                <a:latin typeface="Times New Roman" pitchFamily="18" charset="0"/>
                <a:cs typeface="Times New Roman" pitchFamily="18" charset="0"/>
              </a:rPr>
              <a:t>3. Неисполнение приказа вследствие небрежного либо недобросовестного отношения к службе, повлекшее тяжкие последствия, - наказывается ограничением по военной службе на срок до одного года, либо арестом на срок от трех до шести месяцев, либо содержанием в дисциплинарной воинской части на срок до двух лет.</a:t>
            </a:r>
          </a:p>
          <a:p>
            <a:endParaRPr lang="ru-RU" dirty="0"/>
          </a:p>
        </p:txBody>
      </p:sp>
    </p:spTree>
    <p:extLst>
      <p:ext uri="{BB962C8B-B14F-4D97-AF65-F5344CB8AC3E}">
        <p14:creationId xmlns:p14="http://schemas.microsoft.com/office/powerpoint/2010/main" val="2375482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0"/>
            <a:ext cx="8856984" cy="6741368"/>
          </a:xfrm>
        </p:spPr>
        <p:txBody>
          <a:bodyPr>
            <a:normAutofit fontScale="92500"/>
          </a:bodyPr>
          <a:lstStyle/>
          <a:p>
            <a:pPr marL="0" indent="0" algn="ctr">
              <a:buNone/>
            </a:pPr>
            <a:r>
              <a:rPr lang="ru-RU" sz="3000" u="sng" dirty="0" err="1">
                <a:latin typeface="Times New Roman" pitchFamily="18" charset="0"/>
                <a:cs typeface="Times New Roman" pitchFamily="18" charset="0"/>
              </a:rPr>
              <a:t>П</a:t>
            </a:r>
            <a:r>
              <a:rPr lang="ru-RU" sz="3000" u="sng" dirty="0" err="1" smtClean="0">
                <a:latin typeface="Times New Roman" pitchFamily="18" charset="0"/>
                <a:cs typeface="Times New Roman" pitchFamily="18" charset="0"/>
              </a:rPr>
              <a:t>равоограничения</a:t>
            </a:r>
            <a:r>
              <a:rPr lang="ru-RU" sz="3000" u="sng" dirty="0" smtClean="0">
                <a:latin typeface="Times New Roman" pitchFamily="18" charset="0"/>
                <a:cs typeface="Times New Roman" pitchFamily="18" charset="0"/>
              </a:rPr>
              <a:t>, применяемые к осужденному в течение установленного законом срока:</a:t>
            </a:r>
          </a:p>
          <a:p>
            <a:pPr marL="0" indent="0" algn="ctr">
              <a:buNone/>
            </a:pPr>
            <a:endParaRPr lang="ru-RU" sz="1100" dirty="0" smtClean="0">
              <a:latin typeface="Times New Roman" pitchFamily="18" charset="0"/>
              <a:cs typeface="Times New Roman" pitchFamily="18" charset="0"/>
            </a:endParaRPr>
          </a:p>
          <a:p>
            <a:pPr marL="0" indent="0">
              <a:buNone/>
            </a:pPr>
            <a:r>
              <a:rPr lang="ru-RU" sz="3000" dirty="0" smtClean="0">
                <a:latin typeface="Times New Roman" pitchFamily="18" charset="0"/>
                <a:cs typeface="Times New Roman" pitchFamily="18" charset="0"/>
              </a:rPr>
              <a:t> а) из денежного содержания осужденного производятся удержания в доход государства в размере, установленном приговором суда, но не свыше 20%;</a:t>
            </a:r>
          </a:p>
          <a:p>
            <a:pPr marL="0" indent="0">
              <a:buNone/>
            </a:pPr>
            <a:r>
              <a:rPr lang="ru-RU" sz="3000" dirty="0" smtClean="0">
                <a:latin typeface="Times New Roman" pitchFamily="18" charset="0"/>
                <a:cs typeface="Times New Roman" pitchFamily="18" charset="0"/>
              </a:rPr>
              <a:t>б) во время отбывания этого наказания осужденный не может быть повышен в должности и воинском звании;</a:t>
            </a:r>
          </a:p>
          <a:p>
            <a:pPr marL="0" indent="0">
              <a:buNone/>
            </a:pPr>
            <a:r>
              <a:rPr lang="ru-RU" sz="3000" dirty="0" smtClean="0">
                <a:latin typeface="Times New Roman" pitchFamily="18" charset="0"/>
                <a:cs typeface="Times New Roman" pitchFamily="18" charset="0"/>
              </a:rPr>
              <a:t> в) срок наказания </a:t>
            </a:r>
            <a:r>
              <a:rPr lang="ru-RU" sz="3000" smtClean="0">
                <a:latin typeface="Times New Roman" pitchFamily="18" charset="0"/>
                <a:cs typeface="Times New Roman" pitchFamily="18" charset="0"/>
              </a:rPr>
              <a:t>не засчитываются </a:t>
            </a:r>
            <a:r>
              <a:rPr lang="ru-RU" sz="3000" dirty="0" smtClean="0">
                <a:latin typeface="Times New Roman" pitchFamily="18" charset="0"/>
                <a:cs typeface="Times New Roman" pitchFamily="18" charset="0"/>
              </a:rPr>
              <a:t>в срок выслуги лет для присвоения очередного воинского звания (ч. 2 ст. 51 УК).     Иные ограничения (понижение осужденного в должности или в звании, лишение его тех или иных льгот, отказ в улучшении жилищных условий и т.п.) не входят в содержание данного наказания и не должны применяться в связи с его исполнением.</a:t>
            </a:r>
          </a:p>
          <a:p>
            <a:endParaRPr lang="ru-RU" dirty="0"/>
          </a:p>
        </p:txBody>
      </p:sp>
    </p:spTree>
    <p:extLst>
      <p:ext uri="{BB962C8B-B14F-4D97-AF65-F5344CB8AC3E}">
        <p14:creationId xmlns:p14="http://schemas.microsoft.com/office/powerpoint/2010/main" val="2011490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0"/>
            <a:ext cx="9036496" cy="6858000"/>
          </a:xfrm>
        </p:spPr>
        <p:txBody>
          <a:bodyPr>
            <a:normAutofit/>
          </a:bodyPr>
          <a:lstStyle/>
          <a:p>
            <a:pPr marL="0" indent="0" algn="ctr">
              <a:buNone/>
            </a:pPr>
            <a:r>
              <a:rPr lang="ru-RU" sz="2400" b="1" i="1" dirty="0" smtClean="0">
                <a:latin typeface="Times New Roman" pitchFamily="18" charset="0"/>
                <a:cs typeface="Times New Roman" pitchFamily="18" charset="0"/>
              </a:rPr>
              <a:t>Статья 333. Сопротивление начальнику или принуждение его к нарушению обязанностей военной службы</a:t>
            </a:r>
          </a:p>
          <a:p>
            <a:pPr marL="0" indent="0">
              <a:buNone/>
            </a:pPr>
            <a:r>
              <a:rPr lang="ru-RU" sz="2400" dirty="0" smtClean="0">
                <a:latin typeface="Times New Roman" pitchFamily="18" charset="0"/>
                <a:cs typeface="Times New Roman" pitchFamily="18" charset="0"/>
              </a:rPr>
              <a:t>1. Сопротивление начальнику, а равно иному лицу, исполняющему возложенные на него обязанности военной службы, или принуждение его к нарушению этих обязанностей, сопряженные с насилием или с угрозой его применения, - наказываются ограничением по военной службе на срок до двух лет, либо содержанием в дисциплинарной воинской части на срок до двух лет, либо лишением свободы на срок до пяти лет.</a:t>
            </a:r>
          </a:p>
          <a:p>
            <a:pPr marL="0" indent="0">
              <a:buNone/>
            </a:pPr>
            <a:r>
              <a:rPr lang="ru-RU" sz="2400" dirty="0" smtClean="0">
                <a:latin typeface="Times New Roman" pitchFamily="18" charset="0"/>
                <a:cs typeface="Times New Roman" pitchFamily="18" charset="0"/>
              </a:rPr>
              <a:t>2. Те же деяния, совершенные:</a:t>
            </a:r>
          </a:p>
          <a:p>
            <a:pPr marL="0" indent="0">
              <a:buNone/>
            </a:pPr>
            <a:r>
              <a:rPr lang="ru-RU" sz="2400" dirty="0" smtClean="0">
                <a:latin typeface="Times New Roman" pitchFamily="18" charset="0"/>
                <a:cs typeface="Times New Roman" pitchFamily="18" charset="0"/>
              </a:rPr>
              <a:t>	а) группой лиц, группой лиц по предварительному сговору или организованной группой; </a:t>
            </a:r>
          </a:p>
          <a:p>
            <a:pPr marL="0" indent="0">
              <a:buNone/>
            </a:pPr>
            <a:r>
              <a:rPr lang="ru-RU" sz="2400" dirty="0" smtClean="0">
                <a:latin typeface="Times New Roman" pitchFamily="18" charset="0"/>
                <a:cs typeface="Times New Roman" pitchFamily="18" charset="0"/>
              </a:rPr>
              <a:t>	б) с применением оружия;</a:t>
            </a:r>
          </a:p>
          <a:p>
            <a:pPr marL="0" indent="0">
              <a:buNone/>
            </a:pPr>
            <a:r>
              <a:rPr lang="ru-RU" sz="2400" dirty="0" smtClean="0">
                <a:latin typeface="Times New Roman" pitchFamily="18" charset="0"/>
                <a:cs typeface="Times New Roman" pitchFamily="18" charset="0"/>
              </a:rPr>
              <a:t>	в) с причинением тяжкого или средней тяжести вреда здоровью либо иных тяжких последствий, - наказываются лишением свободы на срок от трех до восьми лет</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257705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0"/>
            <a:ext cx="9036496" cy="6858000"/>
          </a:xfrm>
        </p:spPr>
        <p:txBody>
          <a:bodyPr>
            <a:normAutofit fontScale="85000" lnSpcReduction="10000"/>
          </a:bodyPr>
          <a:lstStyle/>
          <a:p>
            <a:pPr marL="0" indent="0" algn="ctr">
              <a:buNone/>
            </a:pPr>
            <a:r>
              <a:rPr lang="ru-RU" sz="2800" b="1" i="1" dirty="0" smtClean="0">
                <a:latin typeface="Times New Roman" pitchFamily="18" charset="0"/>
                <a:cs typeface="Times New Roman" pitchFamily="18" charset="0"/>
              </a:rPr>
              <a:t>Статья 334. Насильственные действия в отношении начальника</a:t>
            </a:r>
          </a:p>
          <a:p>
            <a:pPr marL="0" indent="0">
              <a:buNone/>
            </a:pPr>
            <a:r>
              <a:rPr lang="ru-RU" dirty="0" smtClean="0">
                <a:latin typeface="Times New Roman" pitchFamily="18" charset="0"/>
                <a:cs typeface="Times New Roman" pitchFamily="18" charset="0"/>
              </a:rPr>
              <a:t>1. Нанесение побоев или применение иного насилия в отношении начальника, совершенные во время исполнения им обязанностей военной службы или в связи с исполнением этих обязанностей, - наказываются ограничением по военной службе на срок до двух лет, либо содержанием в дисциплинарной воинской части на срок до двух лет, либо лишением свободы на срок до пяти лет.</a:t>
            </a:r>
          </a:p>
          <a:p>
            <a:pPr marL="0" indent="0">
              <a:buNone/>
            </a:pPr>
            <a:r>
              <a:rPr lang="ru-RU" dirty="0" smtClean="0">
                <a:latin typeface="Times New Roman" pitchFamily="18" charset="0"/>
                <a:cs typeface="Times New Roman" pitchFamily="18" charset="0"/>
              </a:rPr>
              <a:t>2. Те же деяния, совершенные:</a:t>
            </a:r>
          </a:p>
          <a:p>
            <a:pPr marL="0" indent="0">
              <a:buNone/>
            </a:pPr>
            <a:r>
              <a:rPr lang="ru-RU" dirty="0" smtClean="0">
                <a:latin typeface="Times New Roman" pitchFamily="18" charset="0"/>
                <a:cs typeface="Times New Roman" pitchFamily="18" charset="0"/>
              </a:rPr>
              <a:t>	а) группой лиц, группой лиц по предварительному сговору или организованной группой; </a:t>
            </a:r>
          </a:p>
          <a:p>
            <a:pPr marL="0" indent="0">
              <a:buNone/>
            </a:pPr>
            <a:r>
              <a:rPr lang="ru-RU" dirty="0" smtClean="0">
                <a:latin typeface="Times New Roman" pitchFamily="18" charset="0"/>
                <a:cs typeface="Times New Roman" pitchFamily="18" charset="0"/>
              </a:rPr>
              <a:t>	б) с применением оружия; </a:t>
            </a:r>
          </a:p>
          <a:p>
            <a:pPr marL="0" indent="0">
              <a:buNone/>
            </a:pPr>
            <a:r>
              <a:rPr lang="ru-RU" dirty="0" smtClean="0">
                <a:latin typeface="Times New Roman" pitchFamily="18" charset="0"/>
                <a:cs typeface="Times New Roman" pitchFamily="18" charset="0"/>
              </a:rPr>
              <a:t>	в) с причинением тяжкого или средней тяжести вреда здоровью либо иных тяжких последствий, - наказываются лишением свободы на срок от трех до восьми лет.</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53748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036496" cy="6858000"/>
          </a:xfrm>
        </p:spPr>
        <p:txBody>
          <a:bodyPr>
            <a:noAutofit/>
          </a:bodyPr>
          <a:lstStyle/>
          <a:p>
            <a:pPr marL="0" indent="0" algn="ctr">
              <a:buNone/>
            </a:pPr>
            <a:r>
              <a:rPr lang="ru-RU" sz="2000" b="1" i="1" dirty="0" smtClean="0">
                <a:latin typeface="Times New Roman" pitchFamily="18" charset="0"/>
                <a:cs typeface="Times New Roman" pitchFamily="18" charset="0"/>
              </a:rPr>
              <a:t>Статья 335. Нарушение уставных правил взаимоотношений между военнослужащими при отсутствии между ними отношений подчиненности</a:t>
            </a:r>
          </a:p>
          <a:p>
            <a:pPr marL="0" indent="0">
              <a:buNone/>
            </a:pPr>
            <a:r>
              <a:rPr lang="ru-RU" sz="2000" dirty="0" smtClean="0">
                <a:latin typeface="Times New Roman" pitchFamily="18" charset="0"/>
                <a:cs typeface="Times New Roman" pitchFamily="18" charset="0"/>
              </a:rPr>
              <a:t>1. Нарушение уставных правил взаимоотношений между военнослужащими при отсутствии между ними отношений подчиненности, связанное с </a:t>
            </a:r>
            <a:r>
              <a:rPr lang="ru-RU" sz="2000" dirty="0" err="1" smtClean="0">
                <a:latin typeface="Times New Roman" pitchFamily="18" charset="0"/>
                <a:cs typeface="Times New Roman" pitchFamily="18" charset="0"/>
              </a:rPr>
              <a:t>уни-жением</a:t>
            </a:r>
            <a:r>
              <a:rPr lang="ru-RU" sz="2000" dirty="0" smtClean="0">
                <a:latin typeface="Times New Roman" pitchFamily="18" charset="0"/>
                <a:cs typeface="Times New Roman" pitchFamily="18" charset="0"/>
              </a:rPr>
              <a:t> чести и достоинства или издевательством над потерпевшим либо сопряженное с насилием, - наказывается содержанием в дисциплинарной воинской части на срок до двух лет или лишением свободы на срок до трех лет.</a:t>
            </a:r>
          </a:p>
          <a:p>
            <a:pPr marL="0" indent="0">
              <a:buNone/>
            </a:pPr>
            <a:r>
              <a:rPr lang="ru-RU" sz="2000" dirty="0" smtClean="0">
                <a:latin typeface="Times New Roman" pitchFamily="18" charset="0"/>
                <a:cs typeface="Times New Roman" pitchFamily="18" charset="0"/>
              </a:rPr>
              <a:t>2. То же деяние, совершенное:</a:t>
            </a:r>
          </a:p>
          <a:p>
            <a:pPr marL="0" indent="0">
              <a:buNone/>
            </a:pPr>
            <a:r>
              <a:rPr lang="ru-RU" sz="2000" dirty="0" smtClean="0">
                <a:latin typeface="Times New Roman" pitchFamily="18" charset="0"/>
                <a:cs typeface="Times New Roman" pitchFamily="18" charset="0"/>
              </a:rPr>
              <a:t>	а) неоднократно; </a:t>
            </a:r>
          </a:p>
          <a:p>
            <a:pPr marL="0" indent="0">
              <a:buNone/>
            </a:pPr>
            <a:r>
              <a:rPr lang="ru-RU" sz="2000" dirty="0" smtClean="0">
                <a:latin typeface="Times New Roman" pitchFamily="18" charset="0"/>
                <a:cs typeface="Times New Roman" pitchFamily="18" charset="0"/>
              </a:rPr>
              <a:t>	б) в отношении двух или более лиц; </a:t>
            </a:r>
          </a:p>
          <a:p>
            <a:pPr marL="0" indent="0">
              <a:buNone/>
            </a:pPr>
            <a:r>
              <a:rPr lang="ru-RU" sz="2000" dirty="0" smtClean="0">
                <a:latin typeface="Times New Roman" pitchFamily="18" charset="0"/>
                <a:cs typeface="Times New Roman" pitchFamily="18" charset="0"/>
              </a:rPr>
              <a:t>	в) группой лиц, группой лиц по предварительному сговору или организованной группой; </a:t>
            </a:r>
          </a:p>
          <a:p>
            <a:pPr marL="0" indent="0">
              <a:buNone/>
            </a:pPr>
            <a:r>
              <a:rPr lang="ru-RU" sz="2000" dirty="0" smtClean="0">
                <a:latin typeface="Times New Roman" pitchFamily="18" charset="0"/>
                <a:cs typeface="Times New Roman" pitchFamily="18" charset="0"/>
              </a:rPr>
              <a:t>	г) с применением оружия; </a:t>
            </a:r>
          </a:p>
          <a:p>
            <a:pPr marL="0" indent="0">
              <a:buNone/>
            </a:pPr>
            <a:r>
              <a:rPr lang="ru-RU" sz="2000" dirty="0" smtClean="0">
                <a:latin typeface="Times New Roman" pitchFamily="18" charset="0"/>
                <a:cs typeface="Times New Roman" pitchFamily="18" charset="0"/>
              </a:rPr>
              <a:t>	д) с причинением средней тяжести вреда здоровью, - наказывается лишением свободы на срок до пяти лет.</a:t>
            </a:r>
          </a:p>
          <a:p>
            <a:pPr marL="0" indent="0">
              <a:buNone/>
            </a:pPr>
            <a:r>
              <a:rPr lang="ru-RU" sz="2000" dirty="0" smtClean="0">
                <a:latin typeface="Times New Roman" pitchFamily="18" charset="0"/>
                <a:cs typeface="Times New Roman" pitchFamily="18" charset="0"/>
              </a:rPr>
              <a:t>3. Деяния, предусмотренные частями первой или второй настоящей статьи, повлекшие тяжкие последствия, - наказываются лишением свободы на срок до десяти лет.</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4121480916"/>
      </p:ext>
    </p:extLst>
  </p:cSld>
  <p:clrMapOvr>
    <a:masterClrMapping/>
  </p:clrMapOvr>
</p:sld>
</file>

<file path=ppt/theme/theme1.xml><?xml version="1.0" encoding="utf-8"?>
<a:theme xmlns:a="http://schemas.openxmlformats.org/drawingml/2006/main" name="Тема Office">
  <a:themeElements>
    <a:clrScheme name="Другая 2">
      <a:dk1>
        <a:sysClr val="windowText" lastClr="000000"/>
      </a:dk1>
      <a:lt1>
        <a:sysClr val="window" lastClr="FFFFFF"/>
      </a:lt1>
      <a:dk2>
        <a:srgbClr val="5A6378"/>
      </a:dk2>
      <a:lt2>
        <a:srgbClr val="F0AD00"/>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2458</Words>
  <Application>Microsoft Office PowerPoint</Application>
  <PresentationFormat>Экран (4:3)</PresentationFormat>
  <Paragraphs>132</Paragraphs>
  <Slides>26</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Calibri</vt:lpstr>
      <vt:lpstr>Times New Roman</vt:lpstr>
      <vt:lpstr>Тема Office</vt:lpstr>
      <vt:lpstr>ТЕМА № 5 «ОТВЕТСТВЕННОСТЬ ВОЕННОСЛУЖАЩИХ ЗА ВОИНСКИЕ ПРЕСТУПЛЕНИЯ»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Krokoz™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 5 «ОТВЕТСТВЕННОСТЬ ВОЕННОСЛУЖАЩИХ ЗА ВОИНСКИЕ ПРЕСТУПЛЕНИЯ»</dc:title>
  <dc:creator>User</dc:creator>
  <cp:lastModifiedBy>User</cp:lastModifiedBy>
  <cp:revision>9</cp:revision>
  <dcterms:created xsi:type="dcterms:W3CDTF">2015-11-03T13:29:47Z</dcterms:created>
  <dcterms:modified xsi:type="dcterms:W3CDTF">2015-11-14T20:02:28Z</dcterms:modified>
</cp:coreProperties>
</file>