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315" r:id="rId11"/>
    <p:sldId id="316" r:id="rId12"/>
    <p:sldId id="268" r:id="rId13"/>
    <p:sldId id="269" r:id="rId14"/>
    <p:sldId id="270" r:id="rId15"/>
    <p:sldId id="271" r:id="rId16"/>
    <p:sldId id="272" r:id="rId17"/>
    <p:sldId id="29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57" r:id="rId32"/>
    <p:sldId id="258" r:id="rId33"/>
    <p:sldId id="292" r:id="rId34"/>
    <p:sldId id="293" r:id="rId35"/>
    <p:sldId id="295" r:id="rId36"/>
    <p:sldId id="294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2" r:id="rId52"/>
    <p:sldId id="310" r:id="rId53"/>
    <p:sldId id="311" r:id="rId54"/>
    <p:sldId id="313" r:id="rId55"/>
    <p:sldId id="314" r:id="rId56"/>
    <p:sldId id="287" r:id="rId57"/>
    <p:sldId id="288" r:id="rId58"/>
    <p:sldId id="289" r:id="rId59"/>
    <p:sldId id="29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0898A-46F9-475B-BEFD-A47595688ECB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FBA0D-4DB8-427E-9F9A-C3221ADF2B5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861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C87F0A-49ED-4E6B-8446-A8B2B2B0FCBE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3639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E09F8-758F-487E-A664-E7F588170FE7}" type="datetimeFigureOut">
              <a:rPr lang="ru-RU" smtClean="0"/>
              <a:pPr/>
              <a:t>30.10.2017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553D0-CAB0-453C-B72D-8B35861076E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662" y="-195263"/>
            <a:ext cx="9375776" cy="72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187624" y="55960"/>
            <a:ext cx="7848872" cy="26642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+mj-lt"/>
              </a:rPr>
              <a:t>РОССИЙСКИЙ ГОСУДАРСТВЕННЫЙ АГРАРНЫЙ УНИВЕРСИТЕТ -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МОСКОВСКАЯ СЕЛЬСКОХОЗЯЙСТВЕННАЯ АКАДЕМИЯ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+mj-lt"/>
              </a:rPr>
              <a:t>имени К.А</a:t>
            </a:r>
            <a:r>
              <a:rPr lang="ru-RU" sz="2000" b="1" dirty="0">
                <a:solidFill>
                  <a:schemeClr val="bg1"/>
                </a:solidFill>
                <a:latin typeface="+mj-lt"/>
              </a:rPr>
              <a:t>. ТИМИРЯЗЕВА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39751" y="1612830"/>
            <a:ext cx="5329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ВОЕННАЯ КАФЕДРА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204864"/>
            <a:ext cx="74168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003300"/>
                </a:solidFill>
              </a:rPr>
              <a:t>Инженерная  </a:t>
            </a:r>
          </a:p>
          <a:p>
            <a:pPr algn="ctr"/>
            <a:r>
              <a:rPr lang="ru-RU" sz="9600" b="1" dirty="0" smtClean="0">
                <a:solidFill>
                  <a:srgbClr val="003300"/>
                </a:solidFill>
              </a:rPr>
              <a:t>подготовка</a:t>
            </a:r>
            <a:endParaRPr lang="ru-RU" sz="9600" b="1" dirty="0">
              <a:solidFill>
                <a:srgbClr val="0033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" y="45120"/>
            <a:ext cx="1448172" cy="136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459924" y="640456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   1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2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1" y="1196752"/>
            <a:ext cx="870017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3326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саперная лопата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557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28" y="1052736"/>
            <a:ext cx="4579291" cy="5179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92549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Малая пехотная лопатка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7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4" descr="http://goup32441.narod.ru/files/ip/004_oporn_konspekt/img/0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9"/>
            <a:ext cx="800105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57158" y="5715016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Одиночный окоп для стрельбы с колена.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устройство окопа тебуется 1,2 чел.час.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5" descr="http://goup32441.narod.ru/files/ip/004_oporn_konspekt/img/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785818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34" y="5929330"/>
            <a:ext cx="82868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Одиночный окоп для стрельбы из автомата стоя</a:t>
            </a:r>
          </a:p>
          <a:p>
            <a:r>
              <a:rPr lang="ru-RU" dirty="0" smtClean="0"/>
              <a:t>                         На оборудование понадобится 1.5 чел.час.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6" descr="http://goup32441.narod.ru/files/ip/004_oporn_konspekt/img/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750477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7" descr="http://goup32441.narod.ru/files/ip/004_oporn_konspekt/img/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4277" y="214290"/>
            <a:ext cx="5096261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4282" y="535782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Окоп для стрельбы из пулемета лежа. (1,5 чел. час.)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48" y="550070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Окоп для стрельбы из пулемета  с колена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8" descr="http://goup32441.narod.ru/files/ip/004_oporn_konspekt/img/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8286776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2910" y="6143644"/>
            <a:ext cx="7643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Окоп для стрельбы из пулемета стоя ( 2,5 чел. час)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9" descr="http://goup32441.narod.ru/files/ip/004_oporn_konspekt/img/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8469942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5786454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Сооружение для наблюдения открытого типа командира взвода (роты)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Укрытия для личного состава предназначаются для сохранения боеспособности и обеспечения защиты войск от средств поражения на позициях и в районах расположения.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Они устраиваются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 виде открытых и перекрытых щелей, блиндажей и убежищ.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Расположение укрытий должно обеспечивать возможность быстрого занятия подразделениями своих огневых позиций.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Щели,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как правило, устраиваются вместимостью на отделение или расчет (экипаж).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устройства покрытия и одежды крутостей щелей могут применяться лесоматериалы (бревна, накатник, жерди, доски), хворост, фашины из камыша и тростника, а также различные железобетонные изделия, металлопрокат и другие подручные материалы.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0" descr="http://goup32441.narod.ru/files/ip/004_oporn_konspekt/img/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214290"/>
            <a:ext cx="8143931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71472" y="5786454"/>
            <a:ext cx="75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Щель с перекрытием из жердей, накатника или бревен в твердых грунтах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11" descr="http://goup32441.narod.ru/files/ip/004_oporn_konspekt/img/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286412" cy="608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00760" y="1714488"/>
            <a:ext cx="2571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Открытая щель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4500570"/>
            <a:ext cx="2786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Перекрытая щель без одежды крутостей.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0034" y="285728"/>
            <a:ext cx="8429684" cy="6143668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Тема  1: ИНЖЕНЕРННОЕ ОБОРУДОВАНИЕ 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      МАСКИРОВКА ПОЗИЦИЙ.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Учебные вопросы: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 Оборудованные фортификационные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сооружения для защиты личного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состава и техники 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 Способы их маскировки. Выполнить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НОРМАТИВ  н-И-1.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2" descr="http://goup32441.narod.ru/files/ip/004_oporn_konspekt/img/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"/>
            <a:ext cx="8858280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2910" y="5857892"/>
            <a:ext cx="7572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Перекрытая щель с одеждой крутостей и защитным входом. Объем вынутого грунта 4,7 м3. На устройство требуется 29 чел.час. 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8929718" cy="4996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282" y="5214950"/>
            <a:ext cx="8715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Блиндаж безврубочной конструкции из лесоматериала на отделение  (экипаж)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5572140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— перекрытый участок траншеи; 2 — вентиляционный короб; 3 — накат; 4 — нары; 5 — место для сиденья; 6 — печь из местных материалов; 7 — стойка входа; 8 — дверной щит; 9 — пригрузочный элемент занавеса; 10 — тяги из 2-мм отожженной проволоки, 11- герметизирующий занавес.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290"/>
            <a:ext cx="5929322" cy="4473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7158" y="5286388"/>
            <a:ext cx="8286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Легкое каркасно-тканевое сооружение:</a:t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— защитный клапан вентиляционно-осветительного устройства; 2 — сиденье-нары; 3 — оболочка основного помещения; 4 — защитно-герметический люк; 5 — оболочка сквозникового входа.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74295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71472" y="5572140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Защитно-герметический вход «Лаз»:</a:t>
            </a:r>
            <a:br>
              <a:rPr lang="ru-RU" b="1" dirty="0" smtClean="0"/>
            </a:br>
            <a:r>
              <a:rPr lang="ru-RU" b="1" dirty="0" smtClean="0"/>
              <a:t>1 — защитно-герметический люк; 2 — оболочка конического входного блока; 3 — тамбур; 4 — герметическая дверь; 5 — кольца 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8715404" cy="597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2910" y="6143644"/>
            <a:ext cx="721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Убежище безврубочной конструкции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5327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00034" y="628652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Убежище из железобетонных элементов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332886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214842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20" y="5357826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Комплект элементов волнистой стали для возведения убежища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6314" y="5286388"/>
            <a:ext cx="400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Сооружение из железобетона для командного пункта подразделения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4" descr="http://sov.opredelim.com/tw_files2/urls_1045/18/d-17473/17473_html_m23862ea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46034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14282" y="6143644"/>
            <a:ext cx="8501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Укрытие для одного автомобиля (специальной и инженерной машины и т.д.)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5" descr="http://sov.opredelim.com/tw_files2/urls_1045/18/d-17473/17473_html_m58e7355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0"/>
            <a:ext cx="8215338" cy="552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5643578"/>
            <a:ext cx="8429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indent="990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Окоп для боевой машины пехоты с круговым обстрелом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обустройство окопа требуется 32 чел.час. или с применением землеройной машины ПЗМ-2 - 0,3 маш.час. и 8 чел час.(без щели).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sov.opredelim.com/tw_files2/urls_1045/18/d-17473/17473_html_m5152a4c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43966" cy="537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28596" y="5643578"/>
            <a:ext cx="8286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9906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Окоп для бронетранспортера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обустройство окопа требуется 65 чел.час. или с применением землеройной машины ПЗМ-2 - 0,6 маш.час. и  12 чел час.(без щели).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214290"/>
            <a:ext cx="8715436" cy="5911873"/>
          </a:xfrm>
        </p:spPr>
        <p:txBody>
          <a:bodyPr/>
          <a:lstStyle/>
          <a:p>
            <a:pPr algn="just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Фортификационные сооружения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инженерные сооружения, предназначенные для повышения эффективности применения оружия и военной техники, обеспечения устойчивого управления войсками, защиты войск и населения от средств поражения противника.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Возведение полевых фортификационных сооружений должно производиться с соблюдением последовательности, обеспечивающей постоянную боевую готовность войск к бою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Полевые фортификационные сооружения классифицируются по: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назначению;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конструкции;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применяемым материалам.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828677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7158" y="6215082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            Фортификационное оборудование опорного пункта роты 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Пергамент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oundRect">
            <a:avLst>
              <a:gd name="adj" fmla="val 3708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solidFill>
              <a:srgbClr val="33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190500" lvl="1" algn="ctr">
              <a:defRPr/>
            </a:pPr>
            <a:endParaRPr lang="ru-RU" b="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5842" name="Rectangle 10"/>
          <p:cNvSpPr>
            <a:spLocks noChangeArrowheads="1"/>
          </p:cNvSpPr>
          <p:nvPr/>
        </p:nvSpPr>
        <p:spPr bwMode="auto">
          <a:xfrm>
            <a:off x="7620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i="1" dirty="0">
                <a:solidFill>
                  <a:srgbClr val="FF0000"/>
                </a:solidFill>
              </a:rPr>
              <a:t>Показатели инженерного оборудования</a:t>
            </a:r>
          </a:p>
        </p:txBody>
      </p:sp>
      <p:sp>
        <p:nvSpPr>
          <p:cNvPr id="35843" name="Text Box 11"/>
          <p:cNvSpPr txBox="1">
            <a:spLocks noChangeArrowheads="1"/>
          </p:cNvSpPr>
          <p:nvPr/>
        </p:nvSpPr>
        <p:spPr bwMode="auto">
          <a:xfrm>
            <a:off x="533400" y="1066800"/>
            <a:ext cx="3886200" cy="1314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ru-RU" sz="1600" dirty="0"/>
              <a:t>Окоп для стрельбы стоя из автомата</a:t>
            </a:r>
          </a:p>
          <a:p>
            <a:pPr marL="457200" indent="-457200"/>
            <a:r>
              <a:rPr lang="ru-RU" sz="1600" dirty="0"/>
              <a:t>	</a:t>
            </a:r>
            <a:r>
              <a:rPr lang="ru-RU" sz="1600" b="0" dirty="0"/>
              <a:t>Требуется: 8,5 чел.-час; 0,4 куб. м. круглого леса, </a:t>
            </a:r>
            <a:br>
              <a:rPr lang="ru-RU" sz="1600" b="0" dirty="0"/>
            </a:br>
            <a:r>
              <a:rPr lang="ru-RU" sz="1600" b="0" dirty="0"/>
              <a:t>1,5 кг проволоки.</a:t>
            </a:r>
            <a:endParaRPr lang="ru-RU" sz="1600" dirty="0"/>
          </a:p>
        </p:txBody>
      </p:sp>
      <p:sp>
        <p:nvSpPr>
          <p:cNvPr id="35844" name="Text Box 12"/>
          <p:cNvSpPr txBox="1">
            <a:spLocks noChangeArrowheads="1"/>
          </p:cNvSpPr>
          <p:nvPr/>
        </p:nvSpPr>
        <p:spPr bwMode="auto">
          <a:xfrm>
            <a:off x="533400" y="2590800"/>
            <a:ext cx="3733800" cy="1314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ru-RU" sz="1600" dirty="0"/>
              <a:t>2.	Окоп для БМП с круговым обстрелом</a:t>
            </a:r>
          </a:p>
          <a:p>
            <a:pPr marL="457200" indent="-457200"/>
            <a:r>
              <a:rPr lang="ru-RU" sz="1600" dirty="0"/>
              <a:t>	</a:t>
            </a:r>
            <a:r>
              <a:rPr lang="ru-RU" sz="1600" b="0" dirty="0"/>
              <a:t>Требуется: 32 чел.-час; объем вынутого</a:t>
            </a:r>
            <a:br>
              <a:rPr lang="ru-RU" sz="1600" b="0" dirty="0"/>
            </a:br>
            <a:r>
              <a:rPr lang="ru-RU" sz="1600" b="0" dirty="0"/>
              <a:t>грунта – 29 куб. м.</a:t>
            </a:r>
            <a:endParaRPr lang="ru-RU" sz="1600" dirty="0"/>
          </a:p>
        </p:txBody>
      </p:sp>
      <p:sp>
        <p:nvSpPr>
          <p:cNvPr id="35845" name="Text Box 13"/>
          <p:cNvSpPr txBox="1">
            <a:spLocks noChangeArrowheads="1"/>
          </p:cNvSpPr>
          <p:nvPr/>
        </p:nvSpPr>
        <p:spPr bwMode="auto">
          <a:xfrm>
            <a:off x="533400" y="4343400"/>
            <a:ext cx="5410200" cy="180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ru-RU" sz="1600" dirty="0"/>
              <a:t>3.	Позиция отделения</a:t>
            </a:r>
          </a:p>
          <a:p>
            <a:pPr marL="457200" indent="-457200"/>
            <a:r>
              <a:rPr lang="ru-RU" sz="1600" b="0" dirty="0"/>
              <a:t>	- вручную: пехотной лопатой</a:t>
            </a:r>
            <a:br>
              <a:rPr lang="ru-RU" sz="1600" b="0" dirty="0"/>
            </a:br>
            <a:r>
              <a:rPr lang="ru-RU" sz="1600" b="0" dirty="0"/>
              <a:t>300-400 чел.-час.; саперной лопатой</a:t>
            </a:r>
            <a:br>
              <a:rPr lang="ru-RU" sz="1600" b="0" dirty="0"/>
            </a:br>
            <a:r>
              <a:rPr lang="ru-RU" sz="1600" b="0" dirty="0"/>
              <a:t>150-200 чел.-час.;</a:t>
            </a:r>
          </a:p>
          <a:p>
            <a:pPr marL="457200" indent="-457200"/>
            <a:r>
              <a:rPr lang="ru-RU" sz="1600" b="0" dirty="0"/>
              <a:t>	- участок траншеи отрыт ПЗМ-2 или БТМ:</a:t>
            </a:r>
            <a:br>
              <a:rPr lang="ru-RU" sz="1600" b="0" dirty="0"/>
            </a:br>
            <a:r>
              <a:rPr lang="ru-RU" sz="1600" b="0" dirty="0"/>
              <a:t>дооборудование пехотной лопатой – 160-240 чел.-час.,</a:t>
            </a:r>
            <a:br>
              <a:rPr lang="ru-RU" sz="1600" b="0" dirty="0"/>
            </a:br>
            <a:r>
              <a:rPr lang="ru-RU" sz="1600" b="0" dirty="0"/>
              <a:t>дооборудование саперной лопатой – 80-120 чел.-час.</a:t>
            </a:r>
          </a:p>
        </p:txBody>
      </p:sp>
      <p:sp>
        <p:nvSpPr>
          <p:cNvPr id="35846" name="Text Box 14"/>
          <p:cNvSpPr txBox="1">
            <a:spLocks noChangeArrowheads="1"/>
          </p:cNvSpPr>
          <p:nvPr/>
        </p:nvSpPr>
        <p:spPr bwMode="auto">
          <a:xfrm>
            <a:off x="4572000" y="1066800"/>
            <a:ext cx="3886200" cy="15589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ru-RU" sz="1600" dirty="0"/>
              <a:t>4.	Опорный пункт </a:t>
            </a:r>
            <a:r>
              <a:rPr lang="ru-RU" sz="1600" i="1" dirty="0"/>
              <a:t>мсв</a:t>
            </a:r>
          </a:p>
          <a:p>
            <a:pPr marL="457200" indent="-457200"/>
            <a:r>
              <a:rPr lang="ru-RU" sz="1600" dirty="0"/>
              <a:t>	</a:t>
            </a:r>
            <a:r>
              <a:rPr lang="ru-RU" sz="1600" b="0" dirty="0"/>
              <a:t>Требуется: 1100 чел.-час; 7 маш.-час танка с бульдозерным оборудованием;</a:t>
            </a:r>
            <a:br>
              <a:rPr lang="ru-RU" sz="1600" b="0" dirty="0"/>
            </a:br>
            <a:r>
              <a:rPr lang="ru-RU" sz="1600" b="0" dirty="0"/>
              <a:t>45 куб. м. круглого леса, 135 кг проволоки.</a:t>
            </a:r>
            <a:endParaRPr lang="ru-RU" sz="1600" dirty="0"/>
          </a:p>
        </p:txBody>
      </p:sp>
      <p:sp>
        <p:nvSpPr>
          <p:cNvPr id="35847" name="Text Box 15"/>
          <p:cNvSpPr txBox="1">
            <a:spLocks noChangeArrowheads="1"/>
          </p:cNvSpPr>
          <p:nvPr/>
        </p:nvSpPr>
        <p:spPr bwMode="auto">
          <a:xfrm>
            <a:off x="4572000" y="2590800"/>
            <a:ext cx="3886200" cy="1803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ru-RU" sz="1600" dirty="0"/>
              <a:t>5.	Район обороны </a:t>
            </a:r>
            <a:r>
              <a:rPr lang="ru-RU" sz="1600" i="1" dirty="0"/>
              <a:t>мсб</a:t>
            </a:r>
          </a:p>
          <a:p>
            <a:pPr marL="457200" indent="-457200"/>
            <a:r>
              <a:rPr lang="ru-RU" sz="1600" dirty="0"/>
              <a:t>	</a:t>
            </a:r>
            <a:r>
              <a:rPr lang="ru-RU" sz="1600" b="0" dirty="0"/>
              <a:t>Требуется: 18600 чел.-час;</a:t>
            </a:r>
            <a:br>
              <a:rPr lang="ru-RU" sz="1600" b="0" dirty="0"/>
            </a:br>
            <a:r>
              <a:rPr lang="ru-RU" sz="1600" b="0" dirty="0"/>
              <a:t>215 маш.-час ПЗМ-2; 82 маш.-час танка с бульдозерным оборудованием;</a:t>
            </a:r>
            <a:br>
              <a:rPr lang="ru-RU" sz="1600" b="0" dirty="0"/>
            </a:br>
            <a:r>
              <a:rPr lang="ru-RU" sz="1600" b="0" dirty="0"/>
              <a:t>435 куб. м. круглого леса, 1250 кг проволоки.</a:t>
            </a:r>
            <a:endParaRPr lang="ru-RU" sz="1600" dirty="0"/>
          </a:p>
        </p:txBody>
      </p:sp>
      <p:sp>
        <p:nvSpPr>
          <p:cNvPr id="35848" name="Text Box 16" descr="Пергамент"/>
          <p:cNvSpPr txBox="1">
            <a:spLocks noChangeArrowheads="1"/>
          </p:cNvSpPr>
          <p:nvPr/>
        </p:nvSpPr>
        <p:spPr bwMode="auto">
          <a:xfrm>
            <a:off x="8172450" y="6092825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ru-RU" sz="1800" dirty="0">
                <a:latin typeface="Arial" charset="0"/>
              </a:rPr>
              <a:t>Т - 5 </a:t>
            </a:r>
          </a:p>
          <a:p>
            <a:r>
              <a:rPr lang="ru-RU" sz="1800" dirty="0">
                <a:latin typeface="Arial" charset="0"/>
              </a:rPr>
              <a:t>№ 1</a:t>
            </a:r>
            <a:r>
              <a:rPr lang="en-US" sz="1800" dirty="0">
                <a:latin typeface="Arial" charset="0"/>
              </a:rPr>
              <a:t>1</a:t>
            </a:r>
            <a:endParaRPr lang="ru-RU" sz="18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" descr="http://sptechnika.ru/wp-content/uploads/pzm2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35821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488" y="6072206"/>
            <a:ext cx="3071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ПЗМ-2</a:t>
            </a:r>
            <a:endParaRPr lang="ru-RU" sz="20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828680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Базовая машина: </a:t>
            </a:r>
            <a:r>
              <a:rPr lang="ru-RU" sz="2400" b="1" dirty="0" smtClean="0"/>
              <a:t>колёсный тягач Т-155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Размеры отрываемой траншеи: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ширина по верху: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талых грунтах — 0,9 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мёрзлых грунтах — 0,65 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ширина по дну: 0,65 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глубина: 1,2 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Размеры отрываемых котлованов: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ширина — от 2 до 3,5 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глубина — до 3 м.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Техническая производительность: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отрывке котлованов — 140 м3/ч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отрывке траншей: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талых грунтах — 180 м/ч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мёрзлых грунтах — 35 м/ч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-a.d-cd.net/7972b82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500826" cy="364331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3718679"/>
            <a:ext cx="821537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Технические характеристики МДК-2М</a:t>
            </a:r>
          </a:p>
          <a:p>
            <a:r>
              <a:rPr lang="ru-RU" dirty="0" smtClean="0"/>
              <a:t>База: тягач АТ-Т</a:t>
            </a:r>
            <a:br>
              <a:rPr lang="ru-RU" dirty="0" smtClean="0"/>
            </a:br>
            <a:r>
              <a:rPr lang="ru-RU" dirty="0" smtClean="0"/>
              <a:t>Двигатель: В-401 (415 л.с.)</a:t>
            </a:r>
            <a:br>
              <a:rPr lang="ru-RU" dirty="0" smtClean="0"/>
            </a:br>
            <a:r>
              <a:rPr lang="ru-RU" dirty="0" smtClean="0"/>
              <a:t>Масса: 28 т</a:t>
            </a:r>
            <a:br>
              <a:rPr lang="ru-RU" dirty="0" smtClean="0"/>
            </a:br>
            <a:r>
              <a:rPr lang="ru-RU" dirty="0" smtClean="0"/>
              <a:t>Транспортная скорость: 35 км/ч</a:t>
            </a:r>
            <a:br>
              <a:rPr lang="ru-RU" dirty="0" smtClean="0"/>
            </a:br>
            <a:r>
              <a:rPr lang="ru-RU" dirty="0" smtClean="0"/>
              <a:t>Запас хода: 500 км</a:t>
            </a:r>
            <a:br>
              <a:rPr lang="ru-RU" dirty="0" smtClean="0"/>
            </a:br>
            <a:r>
              <a:rPr lang="ru-RU" dirty="0" smtClean="0"/>
              <a:t>Техническая производительность: 300 м³/ч</a:t>
            </a:r>
            <a:br>
              <a:rPr lang="ru-RU" dirty="0" smtClean="0"/>
            </a:br>
            <a:r>
              <a:rPr lang="ru-RU" dirty="0" smtClean="0"/>
              <a:t>Размеры отрываемой траншеи:</a:t>
            </a:r>
            <a:br>
              <a:rPr lang="ru-RU" dirty="0" smtClean="0"/>
            </a:br>
            <a:r>
              <a:rPr lang="ru-RU" dirty="0" smtClean="0"/>
              <a:t>ширина по дну 3,5 м</a:t>
            </a:r>
            <a:br>
              <a:rPr lang="ru-RU" dirty="0" smtClean="0"/>
            </a:br>
            <a:r>
              <a:rPr lang="ru-RU" dirty="0" smtClean="0"/>
              <a:t>глубина 3,5 м</a:t>
            </a:r>
            <a:br>
              <a:rPr lang="ru-RU" dirty="0" smtClean="0"/>
            </a:br>
            <a:r>
              <a:rPr lang="ru-RU" dirty="0" smtClean="0"/>
              <a:t>Категория </a:t>
            </a:r>
            <a:r>
              <a:rPr lang="ru-RU" dirty="0" err="1" smtClean="0"/>
              <a:t>отрывемого</a:t>
            </a:r>
            <a:r>
              <a:rPr lang="ru-RU" dirty="0" smtClean="0"/>
              <a:t> грунта: I...IV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h-a.d-cd.net/4972b82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57166"/>
            <a:ext cx="7000892" cy="5580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b-a.d-cd.net/aad2b82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0"/>
            <a:ext cx="6572264" cy="37861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3786190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Тактико-технические характеристики котлованной машины МДК-3</a:t>
            </a:r>
          </a:p>
          <a:p>
            <a:r>
              <a:rPr lang="ru-RU" b="1" dirty="0" smtClean="0"/>
              <a:t>Длина 10,22 м, длина в рабочем положении 11,75 м; ширина 3,23 м, ширина в рабочем положении 4,6 м; высота 4,04 м, высота в рабочем положении 3,25 м</a:t>
            </a:r>
          </a:p>
          <a:p>
            <a:r>
              <a:rPr lang="ru-RU" b="1" dirty="0" smtClean="0"/>
              <a:t>Масса 39,5 т</a:t>
            </a:r>
          </a:p>
          <a:p>
            <a:r>
              <a:rPr lang="ru-RU" b="1" dirty="0" smtClean="0"/>
              <a:t>Двигатель В-46-4, мощностью 710 л.с. (522 кВт)</a:t>
            </a:r>
          </a:p>
          <a:p>
            <a:r>
              <a:rPr lang="ru-RU" b="1" dirty="0" smtClean="0"/>
              <a:t>Запас хода 500 км</a:t>
            </a:r>
          </a:p>
          <a:p>
            <a:r>
              <a:rPr lang="ru-RU" b="1" dirty="0" smtClean="0"/>
              <a:t>Транспортная скорость по шоссе 65 км/час</a:t>
            </a:r>
          </a:p>
          <a:p>
            <a:r>
              <a:rPr lang="ru-RU" b="1" dirty="0" smtClean="0"/>
              <a:t>Производительность: 600 м</a:t>
            </a:r>
            <a:r>
              <a:rPr lang="ru-RU" b="1" baseline="30000" dirty="0" smtClean="0"/>
              <a:t>3</a:t>
            </a:r>
            <a:r>
              <a:rPr lang="ru-RU" b="1" dirty="0" smtClean="0"/>
              <a:t>/час</a:t>
            </a:r>
          </a:p>
          <a:p>
            <a:r>
              <a:rPr lang="ru-RU" b="1" dirty="0" smtClean="0"/>
              <a:t>Удельное давление на грунт 0,78 кгс/см</a:t>
            </a:r>
            <a:r>
              <a:rPr lang="ru-RU" b="1" baseline="30000" dirty="0" smtClean="0"/>
              <a:t>2</a:t>
            </a:r>
            <a:endParaRPr lang="ru-RU" b="1" dirty="0" smtClean="0"/>
          </a:p>
          <a:p>
            <a:r>
              <a:rPr lang="ru-RU" b="1" dirty="0" smtClean="0"/>
              <a:t>Преодолеваемое препятствие: брод глубиной 1,5 м, угол подъем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d-a.d-cd.net/8972b82s-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642918"/>
            <a:ext cx="6215075" cy="4961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2276872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Долговременные защитные сооружения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9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332656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подводных лодок в БАЛАКЛАВЕ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://album.foto.ru/photos/or/353597/218965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94320"/>
            <a:ext cx="7200799" cy="5587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5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назначению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фортификационные сооружения подразделяются на сооружения:</a:t>
            </a: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для ведения огня;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для наблюдения и управления огнём;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для защиты личного состава;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для пунктов управления;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для медицинских пунктов;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для защиты техники и материальных средств.</a:t>
            </a:r>
          </a:p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Сооружения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для ведения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огня (огневые сооружения) предназначаются для размещения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в них оружия и боевой техники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мотострелковых, танковых, ракетных, артиллерийских и зенитных артиллерийских подразделений.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Фото\Партенит\Балаклава\P111092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92887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17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timeallnews.com/uploads/posts/2016-10/1476942933_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04664"/>
            <a:ext cx="6426596" cy="527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71600" y="6021288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Вход в базу. Может укрыться до 6 подводных лодок и 3000 человек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5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evastopol-24.ru/images/photos/medium/974e00d58466be94428adb9963b2ae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7056783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576" y="587727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канала внутри. Справа вход в док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4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rymtrek.ru/wp-content/uploads/2016/06/Screenshot_4-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272807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835696" y="623731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Хранилище торпед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27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3607/86038939.11a/0_d4c00_beb10b3f_X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6984775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3608" y="609329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Вход в хранилище ядерных боеголовок. Вес одной половинки двери более 5 тонн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2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6021288"/>
            <a:ext cx="727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Макет ядерной боеголовки к торпеде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5710"/>
            <a:ext cx="7344815" cy="550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80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Фото\Партенит\Балаклава\P11109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44815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15616" y="602128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Макет боеголовки к ракете, запускаемой с подводной лодки в середине 60-х годов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857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623731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Комната для хранения ядерного топлива для боеголовок.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251"/>
            <a:ext cx="7416824" cy="5318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7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Фото\Партенит\Балаклава\P11109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272807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15616" y="602128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Выход из базы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82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Шахтный береговой ракетный комплекс «Объект  100»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topwar.ru/uploads/posts/2016-11/1479455103_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38337"/>
            <a:ext cx="7488832" cy="48669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99592" y="602128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Схема вида с верху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78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Сооружения для наблюдения и управления огнём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предназначаются для размещения в них наблюдателей, командиров подразделений (частей и соединений) со средствами наблюдения, управления и связи.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Сооружения для защиты личного состава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подразделений от средств поражения обеспечивают также укрытие его от холода и непогоды, создание необходимых условий для отдыха в боевой обстановке.</a:t>
            </a:r>
          </a:p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Сооружения для оборудования пунктов управления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обеспечивают размещение в них командиров и офицеров штабов с техническими средствами управления и связи и создают необходимые условия для работы и отдыха должностных лиц в условиях воздействия средств поражения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-fotki.yandex.ru/get/94189/137106206.776/0_1f94c0_fb23e3af_orig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00799" cy="50405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43608" y="5877272"/>
            <a:ext cx="7128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Огневая позиция находится на вершине горы.</a:t>
            </a:r>
          </a:p>
          <a:p>
            <a:r>
              <a:rPr lang="ru-RU" dirty="0" smtClean="0"/>
              <a:t>Ракеты для стрельбы поднимаются снизу из специального люка.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327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untime.com.ua/img/content/sight/190/big_75911899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0823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093296"/>
            <a:ext cx="806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в люк снизу до капитального ремонта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95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opwar.ru/uploads/posts/2013-04/1364965943_0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604867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07704" y="566124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Вид внутренних тоннелей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38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topwar.ru/uploads/posts/2013-04/1364965938_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488832" cy="56886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3568" y="6165304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Старт ракеты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05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rimeaplus.ru/wp-content/uploads/2015/02/wpid-podzemnyy-zabroshennyy-ob-ekt-sotka-v-krymu_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088833" cy="53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805264"/>
            <a:ext cx="8088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Обслуживающие помещения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76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lobalsuntech.com/images/articles/20170510/91cbda947c3b00a45672f55d753073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08393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544522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Долговременное пулеметно-артиллерийское сооружение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5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285720" y="214290"/>
            <a:ext cx="864399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Маскировка включает мероприятия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скрытию действительных районов расположения войск (объектов) и мероприятия по имитации их (по показу ложных). Они должны проводиться, как правило, одновременно (по единому замыслу).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первую очередь должны приниматься все меры к полному использованию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маскирующих (скрывающих) свойств местности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рельефа, растительности, местных предметов.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3071810"/>
            <a:ext cx="8715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После возведения каждого сооружения нарушенный травяной покров обычно восстанавливается одернованием, а для стационарных сооружений - посевом трав и посадкой деревьев и кустов.</a:t>
            </a:r>
            <a:r>
              <a:rPr lang="ru-RU" sz="2400" dirty="0" smtClean="0"/>
              <a:t> </a:t>
            </a:r>
          </a:p>
          <a:p>
            <a:pPr algn="just"/>
            <a:r>
              <a:rPr lang="ru-RU" sz="2400" dirty="0" smtClean="0"/>
              <a:t>Для некоторых видов сооружений, таких, как сооружения для ведения огня и для укрытия бронетехники, растительную маскировку дополняют </a:t>
            </a:r>
            <a:r>
              <a:rPr lang="ru-RU" sz="2400" b="1" dirty="0" smtClean="0"/>
              <a:t>искусственными масками из различных материалов.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14282" y="285728"/>
            <a:ext cx="864399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Маскировочное окрашивание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 прием маскировки применяется главным образом для маскировки долговременных стационарных сооружений - железобетонных и броневых огневых сооружений, въездных устройств укрытий для техники, хранилищ для боеприпасов.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Маскировочное окрашивание обычно выполняется в виде крупных разноцветных пятен неправильной формы. Размеры и конфигурацию пятен, а также их цвета подбирают таким образом, чтобы исказить внешний вид объекта, сделать его менее заметным на фоне окружающей местности. Вследствие этого такой прием иногда называют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деформирующим окрашиванием объекта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Деформирующему окрашиванию подвергается и боевая техника, размещаемая на объекте или вблизи него.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42968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скрытия от противника момента занятия войсками укрепленных позиций, маневра их на угрожаемые направления, мероприятий по усовершенствованию инженерного оборудования позиций, а иногда и для затруднения противнику вести прицельный огонь по отдельным фортификационным сооружениям или по всей позиции рекомендуется применять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дымовую маскировку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Наряду со скрытием действительных объектов большое значение имеет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показ ложных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представляющих интерес для противника.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71472" y="812181"/>
          <a:ext cx="8215370" cy="4897217"/>
        </p:xfrm>
        <a:graphic>
          <a:graphicData uri="http://schemas.openxmlformats.org/drawingml/2006/table">
            <a:tbl>
              <a:tblPr/>
              <a:tblGrid>
                <a:gridCol w="2796068"/>
                <a:gridCol w="1437978"/>
                <a:gridCol w="1677641"/>
                <a:gridCol w="2303683"/>
              </a:tblGrid>
              <a:tr h="27189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Категория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обучаемых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Оценка по времени (</a:t>
                      </a: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минут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30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«отлично»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хорошо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удовлетворитель</a:t>
                      </a:r>
                      <a:endParaRPr lang="ru-RU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но</a:t>
                      </a: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890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Военнослужащий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878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одиночных окопов для стрельбы лежа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25/18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27/20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32/24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154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одиночных окопов для стрельбы с колена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55/40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60/45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70/55</a:t>
                      </a:r>
                      <a:endParaRPr lang="ru-RU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12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одиночных окопов для стрельбы стоя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 ч 30 мин\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 ч 05 мин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 ч 40 мин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 ч 10 мин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2 ч\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 ч 15 мин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71472" y="6072206"/>
            <a:ext cx="78581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Примечание. В числителе указано время на отрывку окопа пехотной лопатой, 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Arial" pitchFamily="34" charset="0"/>
                <a:ea typeface="Times New Roman" pitchFamily="18" charset="0"/>
              </a:rPr>
              <a:t>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знаменателе – саперной лопатой.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85852" y="0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                      </a:t>
            </a:r>
            <a:r>
              <a:rPr lang="ru-RU" b="1" dirty="0" smtClean="0"/>
              <a:t>Норматив № 1 </a:t>
            </a:r>
            <a:endParaRPr lang="ru-RU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Сооружения для медицинских пунктов,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медико-санитарных батальонов и полевых госпиталей предназначаются для размещения в них основных функциональных подразделений (операционных, противошоковых, приёмно-сортировочных и госпитальных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палат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Сооружения для защиты техники и материальных средств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предназначаются для обеспечения защиты, хранения и обслуживания специальных машин, агрегатов, горючего, продовольствия, вещевого имущества и других материально-технических средств.</a:t>
            </a:r>
          </a:p>
          <a:p>
            <a:pPr algn="just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just">
              <a:spcBef>
                <a:spcPts val="0"/>
              </a:spcBef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конструкции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фортификационные сооружения подразделяются на сооружения: </a:t>
            </a:r>
          </a:p>
          <a:p>
            <a:pPr algn="just">
              <a:spcBef>
                <a:spcPts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ткрытого типа;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- закрытого типа.</a:t>
            </a:r>
          </a:p>
          <a:p>
            <a:pPr>
              <a:spcBef>
                <a:spcPts val="0"/>
              </a:spcBef>
              <a:buNone/>
            </a:pP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Открытые сооружения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– В сооружениях типа (щель, окоп, траншея) защитные конструкции устраиваются не по всем их контуру и вход в них не защи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ен.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фортификационных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сооружениях закрытого типа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защитные конструкции создаются по всему контуру сооружения, включая и вход в блиндаж, убежище, долговременное защитное огневое сооружение</a:t>
            </a:r>
            <a:r>
              <a:rPr lang="ru-RU" sz="2400" dirty="0" smtClean="0"/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 соответствующем оборудовании фортификационные сооружения закрытого типа обеспечивают также и защиту от отравляющих веществ и биологических средств.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572560" cy="6143668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ts val="0"/>
              </a:spcBef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По условиям возведения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и эксплуатации фортификационные сооружения делятся на:</a:t>
            </a:r>
          </a:p>
          <a:p>
            <a:pPr algn="just">
              <a:spcBef>
                <a:spcPts val="0"/>
              </a:spcBef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долгосрочные;</a:t>
            </a:r>
          </a:p>
          <a:p>
            <a:pPr algn="just">
              <a:spcBef>
                <a:spcPts val="0"/>
              </a:spcBef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-  полевые.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Долгосрочные  -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возводятся главным образом в мирное время из долговечных и прочных материалов (железобетон, броня и прочее). Такие фортификационные сооружения оборудуются системами энерго-и водоснабжения, канализации, вентиляции, обеспечивающие возможность длительного боевого применения.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Полевые -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фортификационные сооружения применяются, как правило, в военное время. Для их устройства используются преимущественно местные материалы (круглый лес, хворост, камень и т.п.), а также элементы и конструкции промышленного изготовления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стали, железобетона, дерева.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3" descr="http://goup32441.narod.ru/files/ip/004_oporn_konspekt/img/0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3" y="214290"/>
            <a:ext cx="7072362" cy="506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00034" y="5500702"/>
            <a:ext cx="7643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Одиночный окоп для стрельбы из автомата лежа</a:t>
            </a:r>
          </a:p>
          <a:p>
            <a:r>
              <a:rPr lang="ru-RU" sz="2400" dirty="0" smtClean="0"/>
              <a:t>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устройство требуется 0,5 чел.час.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1371</Words>
  <Application>Microsoft Office PowerPoint</Application>
  <PresentationFormat>Экран (4:3)</PresentationFormat>
  <Paragraphs>160</Paragraphs>
  <Slides>59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Презентация PowerPoint</vt:lpstr>
      <vt:lpstr>Тема  1: ИНЖЕНЕРННОЕ ОБОРУДОВАНИЕ И                          МАСКИРОВКА ПОЗИЦИЙ.   Учебные вопросы:  1. Оборудованные фортификационные      сооружения для защиты личного      состава и техники .  2. Способы их маскировки. Выполнить     НОРМАТИВ  н-И-1.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Укрытия для личного состава предназначаются для сохранения боеспособности и обеспечения защиты войск от средств поражения на позициях и в районах расположения. Они устраиваются в виде открытых и перекрытых щелей, блиндажей и убежищ. Расположение укрытий должно обеспечивать возможность быстрого занятия подразделениями своих огневых позиций.    Щели, как правило, устраиваются вместимостью на отделение или расчет (экипаж). Для устройства покрытия и одежды крутостей щелей могут применяться лесоматериалы (бревна, накатник, жерди, доски), хворост, фашины из камыша и тростника, а также различные железобетонные изделия, металлопрокат и другие подручные материалы.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ws-26</dc:creator>
  <cp:lastModifiedBy>А.Ганков</cp:lastModifiedBy>
  <cp:revision>66</cp:revision>
  <dcterms:created xsi:type="dcterms:W3CDTF">2002-01-01T02:01:26Z</dcterms:created>
  <dcterms:modified xsi:type="dcterms:W3CDTF">2017-10-30T08:41:13Z</dcterms:modified>
</cp:coreProperties>
</file>