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309" r:id="rId3"/>
    <p:sldId id="315" r:id="rId4"/>
    <p:sldId id="316" r:id="rId5"/>
    <p:sldId id="291" r:id="rId6"/>
    <p:sldId id="292" r:id="rId7"/>
    <p:sldId id="312" r:id="rId8"/>
    <p:sldId id="313" r:id="rId9"/>
    <p:sldId id="307" r:id="rId10"/>
    <p:sldId id="310" r:id="rId11"/>
    <p:sldId id="31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3300"/>
    <a:srgbClr val="CCCCFF"/>
    <a:srgbClr val="CC99FF"/>
    <a:srgbClr val="FFCCFF"/>
    <a:srgbClr val="FFCC99"/>
    <a:srgbClr val="FFCCCC"/>
    <a:srgbClr val="FF99CC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63" autoAdjust="0"/>
    <p:restoredTop sz="88281" autoAdjust="0"/>
  </p:normalViewPr>
  <p:slideViewPr>
    <p:cSldViewPr>
      <p:cViewPr>
        <p:scale>
          <a:sx n="60" d="100"/>
          <a:sy n="60" d="100"/>
        </p:scale>
        <p:origin x="-1554" y="-28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AB593B1-AA92-4C8B-B342-4DD8382FF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AE3EE-469C-4C35-AD77-B495CB377A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60173-A9A1-408C-8624-7D3EA5F98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18133-9009-4ED7-B81C-2116D3D2C1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BC632-E3EC-40F1-B7FA-EBA7F93F89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42A71-27B0-4912-8868-98EFEE49DB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E7524-5E04-4FFA-8999-16984A5EF0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6C8AC-0CAE-4B67-938B-14216A2A29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22D36-8A38-46DF-BE5C-E3C9CF2F2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06F7D-3873-4579-AFDF-2D2C0EB5D4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F3DCA-47AB-4650-9A52-BEAA22C73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82B3E-DB2D-45C4-933A-43CF4F844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6FEA4-FFBF-4CC2-AB9E-F9193CAD60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Tm="200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7CF5035-C696-4622-A59E-448C6BED1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advTm="2000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0" y="5578475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ru-RU" sz="2400">
              <a:solidFill>
                <a:schemeClr val="tx1"/>
              </a:solidFill>
            </a:endParaRPr>
          </a:p>
        </p:txBody>
      </p:sp>
      <p:grpSp>
        <p:nvGrpSpPr>
          <p:cNvPr id="2051" name="Group 21"/>
          <p:cNvGrpSpPr>
            <a:grpSpLocks/>
          </p:cNvGrpSpPr>
          <p:nvPr/>
        </p:nvGrpSpPr>
        <p:grpSpPr bwMode="auto">
          <a:xfrm>
            <a:off x="7924800" y="152400"/>
            <a:ext cx="990600" cy="1193800"/>
            <a:chOff x="1200" y="94"/>
            <a:chExt cx="3709" cy="4903"/>
          </a:xfrm>
        </p:grpSpPr>
        <p:pic>
          <p:nvPicPr>
            <p:cNvPr id="2060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3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600">
                  <a:solidFill>
                    <a:schemeClr val="accent2"/>
                  </a:solidFill>
                </a:rPr>
                <a:t/>
              </a:r>
              <a:br>
                <a:rPr lang="ru-RU" sz="3600">
                  <a:solidFill>
                    <a:schemeClr val="accent2"/>
                  </a:solidFill>
                </a:rPr>
              </a:br>
              <a:endParaRPr lang="ru-RU" sz="3600">
                <a:solidFill>
                  <a:schemeClr val="accent2"/>
                </a:solidFill>
              </a:endParaRPr>
            </a:p>
          </p:txBody>
        </p:sp>
      </p:grpSp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0" y="3048000"/>
            <a:ext cx="861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cs typeface="Times New Roman" pitchFamily="18" charset="0"/>
              </a:rPr>
              <a:t> </a:t>
            </a:r>
          </a:p>
        </p:txBody>
      </p:sp>
      <p:sp>
        <p:nvSpPr>
          <p:cNvPr id="2053" name="Text Box 17"/>
          <p:cNvSpPr txBox="1">
            <a:spLocks noChangeArrowheads="1"/>
          </p:cNvSpPr>
          <p:nvPr/>
        </p:nvSpPr>
        <p:spPr bwMode="auto">
          <a:xfrm>
            <a:off x="0" y="214290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u="sng" dirty="0">
                <a:solidFill>
                  <a:schemeClr val="accent2"/>
                </a:solidFill>
                <a:cs typeface="Arial" charset="0"/>
              </a:rPr>
              <a:t>ТЕМА </a:t>
            </a:r>
            <a:r>
              <a:rPr lang="ru-RU" sz="2800" u="sng" dirty="0" smtClean="0">
                <a:solidFill>
                  <a:schemeClr val="accent2"/>
                </a:solidFill>
                <a:cs typeface="Arial" charset="0"/>
              </a:rPr>
              <a:t>№11</a:t>
            </a:r>
            <a:endParaRPr lang="ru-RU" sz="2800" u="sng" dirty="0">
              <a:solidFill>
                <a:schemeClr val="accent2"/>
              </a:solidFill>
              <a:cs typeface="Arial" charset="0"/>
            </a:endParaRPr>
          </a:p>
          <a:p>
            <a:pPr algn="ctr"/>
            <a:r>
              <a:rPr lang="ru-RU" sz="3200" dirty="0">
                <a:solidFill>
                  <a:schemeClr val="accent2"/>
                </a:solidFill>
                <a:cs typeface="Arial" charset="0"/>
              </a:rPr>
              <a:t>«</a:t>
            </a:r>
            <a:r>
              <a:rPr lang="ru-RU" sz="2800" dirty="0">
                <a:solidFill>
                  <a:schemeClr val="accent2"/>
                </a:solidFill>
              </a:rPr>
              <a:t>Автомобильные </a:t>
            </a:r>
          </a:p>
          <a:p>
            <a:pPr algn="ctr"/>
            <a:r>
              <a:rPr lang="ru-RU" sz="2800" dirty="0">
                <a:solidFill>
                  <a:schemeClr val="accent2"/>
                </a:solidFill>
              </a:rPr>
              <a:t>эксплуатационные материалы</a:t>
            </a:r>
            <a:r>
              <a:rPr lang="ru-RU" sz="3200" dirty="0">
                <a:solidFill>
                  <a:schemeClr val="accent2"/>
                </a:solidFill>
                <a:cs typeface="Arial" charset="0"/>
              </a:rPr>
              <a:t>»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2056" name="Text Box 20"/>
          <p:cNvSpPr txBox="1">
            <a:spLocks noChangeArrowheads="1"/>
          </p:cNvSpPr>
          <p:nvPr/>
        </p:nvSpPr>
        <p:spPr bwMode="auto">
          <a:xfrm>
            <a:off x="428625" y="2357430"/>
            <a:ext cx="8715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cs typeface="Times New Roman" pitchFamily="18" charset="0"/>
              </a:rPr>
              <a:t>1.</a:t>
            </a:r>
            <a:r>
              <a:rPr lang="ru-RU" dirty="0">
                <a:cs typeface="Times New Roman" pitchFamily="18" charset="0"/>
              </a:rPr>
              <a:t> </a:t>
            </a:r>
            <a:r>
              <a:rPr lang="ru-RU" dirty="0"/>
              <a:t>Трансмиссионные масла, их марки и применение на автомобилях</a:t>
            </a:r>
            <a:r>
              <a:rPr lang="ru-RU" dirty="0">
                <a:cs typeface="Times New Roman" pitchFamily="18" charset="0"/>
              </a:rPr>
              <a:t>.</a:t>
            </a:r>
            <a:endParaRPr lang="ru-RU" sz="2000" dirty="0"/>
          </a:p>
        </p:txBody>
      </p:sp>
      <p:sp>
        <p:nvSpPr>
          <p:cNvPr id="2057" name="Text Box 20"/>
          <p:cNvSpPr txBox="1">
            <a:spLocks noChangeArrowheads="1"/>
          </p:cNvSpPr>
          <p:nvPr/>
        </p:nvSpPr>
        <p:spPr bwMode="auto">
          <a:xfrm>
            <a:off x="428596" y="3429000"/>
            <a:ext cx="857256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cs typeface="Times New Roman" pitchFamily="18" charset="0"/>
              </a:rPr>
              <a:t>3</a:t>
            </a:r>
            <a:r>
              <a:rPr lang="ru-RU" dirty="0" smtClean="0">
                <a:cs typeface="Times New Roman" pitchFamily="18" charset="0"/>
              </a:rPr>
              <a:t>.</a:t>
            </a:r>
            <a:r>
              <a:rPr lang="ru-RU" dirty="0">
                <a:cs typeface="Times New Roman" pitchFamily="18" charset="0"/>
              </a:rPr>
              <a:t> </a:t>
            </a:r>
            <a:r>
              <a:rPr lang="ru-RU" dirty="0" smtClean="0"/>
              <a:t>Свойства </a:t>
            </a:r>
            <a:r>
              <a:rPr lang="ru-RU" dirty="0"/>
              <a:t>и правила применения низкозамерзающих, тормозных и</a:t>
            </a:r>
          </a:p>
          <a:p>
            <a:r>
              <a:rPr lang="ru-RU" dirty="0"/>
              <a:t> амортизаторной жидкостей</a:t>
            </a:r>
            <a:r>
              <a:rPr lang="ru-RU" dirty="0" smtClean="0">
                <a:cs typeface="Times New Roman" pitchFamily="18" charset="0"/>
              </a:rPr>
              <a:t>.</a:t>
            </a:r>
            <a:r>
              <a:rPr lang="ru-RU" dirty="0" smtClean="0"/>
              <a:t> Меры предосторожности</a:t>
            </a:r>
            <a:r>
              <a:rPr lang="ru-RU" dirty="0" smtClean="0">
                <a:cs typeface="Times New Roman" pitchFamily="18" charset="0"/>
              </a:rPr>
              <a:t>.</a:t>
            </a:r>
            <a:endParaRPr lang="ru-RU" dirty="0" smtClean="0"/>
          </a:p>
          <a:p>
            <a:endParaRPr lang="ru-RU" sz="2000" dirty="0"/>
          </a:p>
        </p:txBody>
      </p:sp>
      <p:sp>
        <p:nvSpPr>
          <p:cNvPr id="2059" name="Text Box 20"/>
          <p:cNvSpPr txBox="1">
            <a:spLocks noChangeArrowheads="1"/>
          </p:cNvSpPr>
          <p:nvPr/>
        </p:nvSpPr>
        <p:spPr bwMode="auto">
          <a:xfrm>
            <a:off x="428596" y="2928934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cs typeface="Times New Roman" pitchFamily="18" charset="0"/>
              </a:rPr>
              <a:t>2.</a:t>
            </a:r>
            <a:r>
              <a:rPr lang="ru-RU" dirty="0">
                <a:cs typeface="Times New Roman" pitchFamily="18" charset="0"/>
              </a:rPr>
              <a:t> </a:t>
            </a:r>
            <a:r>
              <a:rPr lang="ru-RU" dirty="0"/>
              <a:t>Консистентные смазки, их марки и применение на автомобилях</a:t>
            </a:r>
            <a:r>
              <a:rPr lang="ru-RU" dirty="0">
                <a:cs typeface="Times New Roman" pitchFamily="18" charset="0"/>
              </a:rPr>
              <a:t>.</a:t>
            </a:r>
            <a:endParaRPr lang="ru-RU" sz="2000" dirty="0"/>
          </a:p>
        </p:txBody>
      </p:sp>
    </p:spTree>
  </p:cSld>
  <p:clrMapOvr>
    <a:masterClrMapping/>
  </p:clrMapOvr>
  <p:transition spd="slow" advTm="2000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1"/>
          <p:cNvSpPr>
            <a:spLocks noChangeArrowheads="1"/>
          </p:cNvSpPr>
          <p:nvPr/>
        </p:nvSpPr>
        <p:spPr bwMode="auto">
          <a:xfrm>
            <a:off x="1214438" y="214313"/>
            <a:ext cx="6413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2400"/>
              <a:t>   </a:t>
            </a:r>
            <a:r>
              <a:rPr lang="ru-RU" altLang="ru-RU" sz="2400">
                <a:solidFill>
                  <a:srgbClr val="FF0000"/>
                </a:solidFill>
              </a:rPr>
              <a:t>Меры безопасности при работе с ЯТЖ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7924800" y="152400"/>
            <a:ext cx="990600" cy="1193800"/>
            <a:chOff x="1200" y="94"/>
            <a:chExt cx="3709" cy="4903"/>
          </a:xfrm>
        </p:grpSpPr>
        <p:pic>
          <p:nvPicPr>
            <p:cNvPr id="13317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8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9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0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alt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3321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3600">
                  <a:solidFill>
                    <a:schemeClr val="accent2"/>
                  </a:solidFill>
                </a:rPr>
                <a:t/>
              </a:r>
              <a:br>
                <a:rPr lang="ru-RU" altLang="ru-RU" sz="3600">
                  <a:solidFill>
                    <a:schemeClr val="accent2"/>
                  </a:solidFill>
                </a:rPr>
              </a:br>
              <a:endParaRPr lang="ru-RU" altLang="ru-RU" sz="3600">
                <a:solidFill>
                  <a:schemeClr val="accent2"/>
                </a:solidFill>
              </a:endParaRPr>
            </a:p>
          </p:txBody>
        </p:sp>
      </p:grp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357188" y="1012825"/>
            <a:ext cx="8358187" cy="584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81000" algn="ctr" eaLnBrk="0" hangingPunct="0"/>
            <a:r>
              <a:rPr lang="ru-RU" altLang="ru-RU" sz="1600" i="1">
                <a:solidFill>
                  <a:srgbClr val="2D2DB9"/>
                </a:solidFill>
                <a:cs typeface="Times New Roman" pitchFamily="18" charset="0"/>
              </a:rPr>
              <a:t>Общая токсикологическая характеристика основных технических жидкостей</a:t>
            </a:r>
            <a:endParaRPr lang="ru-RU" altLang="ru-RU" sz="1600">
              <a:solidFill>
                <a:srgbClr val="2D2DB9"/>
              </a:solidFill>
            </a:endParaRPr>
          </a:p>
          <a:p>
            <a:pPr indent="381000" eaLnBrk="0" hangingPunct="0"/>
            <a:endParaRPr lang="ru-RU" altLang="ru-RU" sz="1400" i="1">
              <a:cs typeface="Times New Roman" pitchFamily="18" charset="0"/>
            </a:endParaRPr>
          </a:p>
          <a:p>
            <a:pPr indent="381000" eaLnBrk="0" hangingPunct="0"/>
            <a:r>
              <a:rPr lang="ru-RU" altLang="ru-RU" sz="1600" i="1">
                <a:solidFill>
                  <a:srgbClr val="2D2DB9"/>
                </a:solidFill>
                <a:cs typeface="Times New Roman" pitchFamily="18" charset="0"/>
              </a:rPr>
              <a:t>Жидкости на основе гликолей и их производных</a:t>
            </a:r>
            <a:r>
              <a:rPr lang="ru-RU" altLang="ru-RU" sz="1600">
                <a:solidFill>
                  <a:srgbClr val="2D2DB9"/>
                </a:solidFill>
                <a:cs typeface="Times New Roman" pitchFamily="18" charset="0"/>
              </a:rPr>
              <a:t>.</a:t>
            </a:r>
            <a:endParaRPr lang="ru-RU" altLang="ru-RU" sz="1600">
              <a:solidFill>
                <a:srgbClr val="2D2DB9"/>
              </a:solidFill>
            </a:endParaRPr>
          </a:p>
          <a:p>
            <a:pPr indent="381000" eaLnBrk="0" hangingPunct="0"/>
            <a:r>
              <a:rPr lang="ru-RU" altLang="ru-RU" sz="1400">
                <a:cs typeface="Times New Roman" pitchFamily="18" charset="0"/>
              </a:rPr>
              <a:t>К жидкостям на основе гликолей и их производных относятся: этиленгликоль; охлаждающие низкозамерзающие жидкости (антифризы) марок 40, 65, тосол-А, тосол-А40, тосол А65, «Лена», «Лена 40», «Лена 65»; противооткатная жидкость ПОЖ-70; тормозные жидкости «Нева», ГТЖ-22М, «Томь», «Роса».</a:t>
            </a:r>
            <a:endParaRPr lang="ru-RU" altLang="ru-RU" sz="800"/>
          </a:p>
          <a:p>
            <a:pPr indent="381000" eaLnBrk="0" hangingPunct="0"/>
            <a:r>
              <a:rPr lang="ru-RU" altLang="ru-RU" sz="1400">
                <a:cs typeface="Times New Roman" pitchFamily="18" charset="0"/>
              </a:rPr>
              <a:t>Жидкости, изготовленные на основе гликолей и их производных обладают характерным алкогольным запахом и сладковатым вкусом и могут быть приняты за спиртные напитки. </a:t>
            </a:r>
            <a:endParaRPr lang="ru-RU" altLang="ru-RU" sz="800"/>
          </a:p>
          <a:p>
            <a:pPr indent="381000" eaLnBrk="0" hangingPunct="0"/>
            <a:endParaRPr lang="ru-RU" altLang="ru-RU" sz="1400" i="1">
              <a:cs typeface="Times New Roman" pitchFamily="18" charset="0"/>
            </a:endParaRPr>
          </a:p>
          <a:p>
            <a:pPr indent="381000" eaLnBrk="0" hangingPunct="0"/>
            <a:r>
              <a:rPr lang="ru-RU" altLang="ru-RU" sz="1600" i="1">
                <a:solidFill>
                  <a:srgbClr val="2D2DB9"/>
                </a:solidFill>
                <a:cs typeface="Times New Roman" pitchFamily="18" charset="0"/>
              </a:rPr>
              <a:t>Спирты и жидкости на основе спиртов</a:t>
            </a:r>
            <a:r>
              <a:rPr lang="ru-RU" altLang="ru-RU" sz="1600">
                <a:solidFill>
                  <a:srgbClr val="2D2DB9"/>
                </a:solidFill>
                <a:cs typeface="Times New Roman" pitchFamily="18" charset="0"/>
              </a:rPr>
              <a:t>.</a:t>
            </a:r>
            <a:endParaRPr lang="ru-RU" altLang="ru-RU" sz="1600">
              <a:solidFill>
                <a:srgbClr val="2D2DB9"/>
              </a:solidFill>
            </a:endParaRPr>
          </a:p>
          <a:p>
            <a:pPr indent="381000" eaLnBrk="0" hangingPunct="0"/>
            <a:r>
              <a:rPr lang="ru-RU" altLang="ru-RU" sz="1400">
                <a:cs typeface="Times New Roman" pitchFamily="18" charset="0"/>
              </a:rPr>
              <a:t>К спиртам и жидкостям на основе спиртов кроме гликолей (двухатомных) относятся: метанол, тормозная жидкость БСК, противооткатная жидкость «Стеол-М». </a:t>
            </a:r>
            <a:endParaRPr lang="ru-RU" altLang="ru-RU" sz="800"/>
          </a:p>
          <a:p>
            <a:pPr indent="381000" eaLnBrk="0" hangingPunct="0"/>
            <a:endParaRPr lang="ru-RU" altLang="ru-RU" sz="1400" i="1">
              <a:cs typeface="Times New Roman" pitchFamily="18" charset="0"/>
            </a:endParaRPr>
          </a:p>
          <a:p>
            <a:pPr indent="381000" eaLnBrk="0" hangingPunct="0"/>
            <a:r>
              <a:rPr lang="ru-RU" altLang="ru-RU" sz="1600" i="1">
                <a:solidFill>
                  <a:srgbClr val="2D2DB9"/>
                </a:solidFill>
                <a:cs typeface="Times New Roman" pitchFamily="18" charset="0"/>
              </a:rPr>
              <a:t>Клиника отравления.</a:t>
            </a:r>
            <a:endParaRPr lang="ru-RU" altLang="ru-RU" sz="1600">
              <a:solidFill>
                <a:srgbClr val="2D2DB9"/>
              </a:solidFill>
            </a:endParaRPr>
          </a:p>
          <a:p>
            <a:pPr indent="381000" eaLnBrk="0" hangingPunct="0"/>
            <a:r>
              <a:rPr lang="ru-RU" altLang="ru-RU" sz="1400">
                <a:cs typeface="Times New Roman" pitchFamily="18" charset="0"/>
              </a:rPr>
              <a:t>В клиническом течении интоксикации наблюдаются следующие периоды:</a:t>
            </a:r>
            <a:endParaRPr lang="ru-RU" altLang="ru-RU" sz="800"/>
          </a:p>
          <a:p>
            <a:pPr indent="381000" eaLnBrk="0" hangingPunct="0"/>
            <a:r>
              <a:rPr lang="ru-RU" altLang="ru-RU" sz="1400">
                <a:cs typeface="Times New Roman" pitchFamily="18" charset="0"/>
              </a:rPr>
              <a:t>I – начальный или период опьянения, с возбуждением и эйфорией;</a:t>
            </a:r>
            <a:endParaRPr lang="ru-RU" altLang="ru-RU" sz="800"/>
          </a:p>
          <a:p>
            <a:pPr indent="381000" eaLnBrk="0" hangingPunct="0"/>
            <a:r>
              <a:rPr lang="ru-RU" altLang="ru-RU" sz="1400">
                <a:cs typeface="Times New Roman" pitchFamily="18" charset="0"/>
              </a:rPr>
              <a:t>II – скрытый или период мнимого благополучия, продолжительностью от 1 до 12 часов, иногда дольше;</a:t>
            </a:r>
            <a:endParaRPr lang="ru-RU" altLang="ru-RU" sz="800"/>
          </a:p>
          <a:p>
            <a:pPr indent="381000" eaLnBrk="0" hangingPunct="0"/>
            <a:r>
              <a:rPr lang="ru-RU" altLang="ru-RU" sz="1400">
                <a:cs typeface="Times New Roman" pitchFamily="18" charset="0"/>
              </a:rPr>
              <a:t>III – период основных проявлений интоксикации, включающий:</a:t>
            </a:r>
            <a:endParaRPr lang="ru-RU" altLang="ru-RU" sz="800"/>
          </a:p>
          <a:p>
            <a:pPr indent="381000" eaLnBrk="0" hangingPunct="0"/>
            <a:r>
              <a:rPr lang="ru-RU" altLang="ru-RU" sz="1400">
                <a:cs typeface="Times New Roman" pitchFamily="18" charset="0"/>
              </a:rPr>
              <a:t>1) фазу мозговых нарушений;</a:t>
            </a:r>
            <a:endParaRPr lang="ru-RU" altLang="ru-RU" sz="800"/>
          </a:p>
          <a:p>
            <a:pPr indent="381000" eaLnBrk="0" hangingPunct="0"/>
            <a:r>
              <a:rPr lang="ru-RU" altLang="ru-RU" sz="1400">
                <a:cs typeface="Times New Roman" pitchFamily="18" charset="0"/>
              </a:rPr>
              <a:t>2) фазу поражения почек и печени;</a:t>
            </a:r>
          </a:p>
          <a:p>
            <a:pPr indent="381000" eaLnBrk="0" hangingPunct="0"/>
            <a:endParaRPr lang="ru-RU" altLang="ru-RU"/>
          </a:p>
        </p:txBody>
      </p:sp>
    </p:spTree>
  </p:cSld>
  <p:clrMapOvr>
    <a:masterClrMapping/>
  </p:clrMapOvr>
  <p:transition spd="slow" advTm="2000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642938" y="1055688"/>
            <a:ext cx="8215312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81000" eaLnBrk="0" hangingPunct="0"/>
            <a:r>
              <a:rPr lang="en-GB" altLang="ru-RU" sz="2000" dirty="0" err="1">
                <a:cs typeface="Times New Roman" pitchFamily="18" charset="0"/>
              </a:rPr>
              <a:t>Для</a:t>
            </a:r>
            <a:r>
              <a:rPr lang="ru-RU" altLang="ru-RU" sz="2000" dirty="0">
                <a:cs typeface="Times New Roman" pitchFamily="18" charset="0"/>
              </a:rPr>
              <a:t> </a:t>
            </a:r>
            <a:r>
              <a:rPr lang="en-GB" altLang="ru-RU" sz="2000" dirty="0">
                <a:cs typeface="Times New Roman" pitchFamily="18" charset="0"/>
              </a:rPr>
              <a:t> </a:t>
            </a:r>
            <a:r>
              <a:rPr lang="en-GB" altLang="ru-RU" sz="2000" dirty="0" err="1">
                <a:cs typeface="Times New Roman" pitchFamily="18" charset="0"/>
              </a:rPr>
              <a:t>предотвращения</a:t>
            </a:r>
            <a:r>
              <a:rPr lang="en-GB" altLang="ru-RU" sz="2000" dirty="0">
                <a:cs typeface="Times New Roman" pitchFamily="18" charset="0"/>
              </a:rPr>
              <a:t> </a:t>
            </a:r>
            <a:r>
              <a:rPr lang="ru-RU" altLang="ru-RU" sz="2000" dirty="0">
                <a:cs typeface="Times New Roman" pitchFamily="18" charset="0"/>
              </a:rPr>
              <a:t> </a:t>
            </a:r>
            <a:r>
              <a:rPr lang="en-GB" altLang="ru-RU" sz="2000" dirty="0" err="1">
                <a:cs typeface="Times New Roman" pitchFamily="18" charset="0"/>
              </a:rPr>
              <a:t>отравлений</a:t>
            </a:r>
            <a:r>
              <a:rPr lang="en-GB" altLang="ru-RU" sz="2000" dirty="0">
                <a:cs typeface="Times New Roman" pitchFamily="18" charset="0"/>
              </a:rPr>
              <a:t> </a:t>
            </a:r>
            <a:r>
              <a:rPr lang="ru-RU" altLang="ru-RU" sz="2000" dirty="0">
                <a:cs typeface="Times New Roman" pitchFamily="18" charset="0"/>
              </a:rPr>
              <a:t> </a:t>
            </a:r>
            <a:r>
              <a:rPr lang="en-GB" altLang="ru-RU" sz="2000" dirty="0" err="1">
                <a:solidFill>
                  <a:srgbClr val="FF0000"/>
                </a:solidFill>
                <a:cs typeface="Times New Roman" pitchFamily="18" charset="0"/>
              </a:rPr>
              <a:t>ЗАПРЕЩАЕТСЯ</a:t>
            </a:r>
            <a:r>
              <a:rPr lang="en-GB" altLang="ru-RU" sz="2000" dirty="0">
                <a:cs typeface="Times New Roman" pitchFamily="18" charset="0"/>
              </a:rPr>
              <a:t>:</a:t>
            </a:r>
            <a:endParaRPr lang="ru-RU" altLang="ru-RU" sz="2000" dirty="0">
              <a:cs typeface="Times New Roman" pitchFamily="18" charset="0"/>
            </a:endParaRPr>
          </a:p>
          <a:p>
            <a:pPr indent="381000" eaLnBrk="0" hangingPunct="0"/>
            <a:endParaRPr lang="ru-RU" altLang="ru-RU" sz="2000" dirty="0">
              <a:cs typeface="Times New Roman" pitchFamily="18" charset="0"/>
            </a:endParaRPr>
          </a:p>
          <a:p>
            <a:pPr indent="381000" eaLnBrk="0" hangingPunct="0"/>
            <a:r>
              <a:rPr lang="ru-RU" altLang="ru-RU" sz="2000" dirty="0">
                <a:cs typeface="Times New Roman" pitchFamily="18" charset="0"/>
              </a:rPr>
              <a:t>- применять этилированный бензин для мойки деталей и рук, чистки одежды;</a:t>
            </a:r>
          </a:p>
          <a:p>
            <a:pPr indent="381000" eaLnBrk="0" hangingPunct="0"/>
            <a:r>
              <a:rPr lang="ru-RU" altLang="ru-RU" sz="2000" dirty="0">
                <a:cs typeface="Times New Roman" pitchFamily="18" charset="0"/>
              </a:rPr>
              <a:t>- принимать пищу, курить в помещениях, где проводятся работы с этилированным бензином, антифризом, водой с трехкомпонентной присадкой;</a:t>
            </a:r>
          </a:p>
          <a:p>
            <a:pPr indent="381000" eaLnBrk="0" hangingPunct="0"/>
            <a:r>
              <a:rPr lang="ru-RU" altLang="ru-RU" sz="2000" dirty="0">
                <a:cs typeface="Times New Roman" pitchFamily="18" charset="0"/>
              </a:rPr>
              <a:t>- засасывать ГСМ и </a:t>
            </a:r>
            <a:r>
              <a:rPr lang="ru-RU" altLang="ru-RU" sz="2000" dirty="0" err="1">
                <a:cs typeface="Times New Roman" pitchFamily="18" charset="0"/>
              </a:rPr>
              <a:t>спецжидкости</a:t>
            </a:r>
            <a:r>
              <a:rPr lang="ru-RU" altLang="ru-RU" sz="2000" dirty="0">
                <a:cs typeface="Times New Roman" pitchFamily="18" charset="0"/>
              </a:rPr>
              <a:t> ртом для создания сифона;</a:t>
            </a:r>
          </a:p>
          <a:p>
            <a:pPr indent="381000" eaLnBrk="0" hangingPunct="0"/>
            <a:r>
              <a:rPr lang="ru-RU" altLang="ru-RU" sz="2000" dirty="0">
                <a:cs typeface="Times New Roman" pitchFamily="18" charset="0"/>
              </a:rPr>
              <a:t>- выливать этилированные бензины, антифризы и др. на землю;</a:t>
            </a:r>
          </a:p>
          <a:p>
            <a:pPr indent="381000" eaLnBrk="0" hangingPunct="0"/>
            <a:r>
              <a:rPr lang="ru-RU" altLang="ru-RU" sz="2000" smtClean="0">
                <a:cs typeface="Times New Roman" pitchFamily="18" charset="0"/>
              </a:rPr>
              <a:t>- использовать </a:t>
            </a:r>
            <a:r>
              <a:rPr lang="ru-RU" altLang="ru-RU" sz="2000" dirty="0">
                <a:cs typeface="Times New Roman" pitchFamily="18" charset="0"/>
              </a:rPr>
              <a:t>тару из-под ядовитых технических жидкостей для хранения пищевых продуктов и воды.</a:t>
            </a:r>
          </a:p>
          <a:p>
            <a:pPr indent="381000" eaLnBrk="0" hangingPunct="0"/>
            <a:endParaRPr lang="ru-RU" altLang="ru-RU" sz="2000" dirty="0">
              <a:cs typeface="Times New Roman" pitchFamily="18" charset="0"/>
            </a:endParaRPr>
          </a:p>
          <a:p>
            <a:pPr indent="381000" eaLnBrk="0" hangingPunct="0"/>
            <a:r>
              <a:rPr lang="ru-RU" altLang="ru-RU" sz="2000" dirty="0">
                <a:cs typeface="Times New Roman" pitchFamily="18" charset="0"/>
              </a:rPr>
              <a:t>После работы с ядовитыми техническими жидкостями необходимо мыть руки горячей водой с мылом, при попадании жидкостей в глаза необходимо промыть глаза чистой водой и обратиться в медпункт</a:t>
            </a:r>
            <a:r>
              <a:rPr lang="ru-RU" altLang="ru-RU" sz="2000" dirty="0"/>
              <a:t> .</a:t>
            </a:r>
          </a:p>
        </p:txBody>
      </p:sp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1214438" y="214313"/>
            <a:ext cx="6413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2400"/>
              <a:t>   </a:t>
            </a:r>
            <a:r>
              <a:rPr lang="ru-RU" altLang="ru-RU" sz="2400">
                <a:solidFill>
                  <a:srgbClr val="FF0000"/>
                </a:solidFill>
              </a:rPr>
              <a:t>Меры безопасности при работе с ЯТЖ 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7924800" y="152400"/>
            <a:ext cx="990600" cy="1193800"/>
            <a:chOff x="1200" y="94"/>
            <a:chExt cx="3709" cy="4903"/>
          </a:xfrm>
        </p:grpSpPr>
        <p:pic>
          <p:nvPicPr>
            <p:cNvPr id="14341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2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43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4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alt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4345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3600">
                  <a:solidFill>
                    <a:schemeClr val="accent2"/>
                  </a:solidFill>
                </a:rPr>
                <a:t/>
              </a:r>
              <a:br>
                <a:rPr lang="ru-RU" altLang="ru-RU" sz="3600">
                  <a:solidFill>
                    <a:schemeClr val="accent2"/>
                  </a:solidFill>
                </a:rPr>
              </a:br>
              <a:endParaRPr lang="ru-RU" altLang="ru-RU" sz="360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ransition spd="slow" advTm="2000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4905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800" b="1" smtClean="0">
                <a:solidFill>
                  <a:srgbClr val="FF3300"/>
                </a:solidFill>
              </a:rPr>
              <a:t>Маркировка трансмиссионных масел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836613"/>
            <a:ext cx="8424862" cy="56880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279400">
              <a:lnSpc>
                <a:spcPct val="80000"/>
              </a:lnSpc>
              <a:buFontTx/>
              <a:buNone/>
            </a:pPr>
            <a:r>
              <a:rPr lang="ru-RU" sz="1000" dirty="0" smtClean="0"/>
              <a:t> </a:t>
            </a:r>
            <a:r>
              <a:rPr lang="ru-RU" sz="1600" b="1" dirty="0" smtClean="0">
                <a:solidFill>
                  <a:srgbClr val="000000"/>
                </a:solidFill>
              </a:rPr>
              <a:t>В старой маркировке трансмиссионных масел применялись буквенные 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цифровые обозначения.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                                                 Например, ТАп-15В, ТСп-15К и др.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solidFill>
                  <a:srgbClr val="000000"/>
                </a:solidFill>
              </a:rPr>
              <a:t>Т–трансмиссионное масло;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solidFill>
                  <a:srgbClr val="000000"/>
                </a:solidFill>
              </a:rPr>
              <a:t>А–автомобильное;</a:t>
            </a:r>
          </a:p>
          <a:p>
            <a:pPr>
              <a:lnSpc>
                <a:spcPct val="80000"/>
              </a:lnSpc>
            </a:pPr>
            <a:r>
              <a:rPr lang="ru-RU" sz="1600" b="1" dirty="0" err="1" smtClean="0">
                <a:solidFill>
                  <a:srgbClr val="000000"/>
                </a:solidFill>
              </a:rPr>
              <a:t>п</a:t>
            </a:r>
            <a:r>
              <a:rPr lang="ru-RU" sz="1600" b="1" dirty="0" smtClean="0">
                <a:solidFill>
                  <a:srgbClr val="000000"/>
                </a:solidFill>
              </a:rPr>
              <a:t>– содержащее присадку;</a:t>
            </a:r>
          </a:p>
          <a:p>
            <a:pPr>
              <a:lnSpc>
                <a:spcPct val="80000"/>
              </a:lnSpc>
            </a:pPr>
            <a:r>
              <a:rPr lang="ru-RU" sz="1600" b="1" dirty="0" err="1" smtClean="0">
                <a:solidFill>
                  <a:srgbClr val="000000"/>
                </a:solidFill>
              </a:rPr>
              <a:t>З</a:t>
            </a:r>
            <a:r>
              <a:rPr lang="ru-RU" sz="1600" b="1" dirty="0" smtClean="0">
                <a:solidFill>
                  <a:srgbClr val="000000"/>
                </a:solidFill>
              </a:rPr>
              <a:t>–загущенное;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solidFill>
                  <a:srgbClr val="000000"/>
                </a:solidFill>
              </a:rPr>
              <a:t>С–селективной очистки.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solidFill>
                  <a:srgbClr val="000000"/>
                </a:solidFill>
              </a:rPr>
              <a:t>В- получают из волгоградских </a:t>
            </a:r>
            <a:r>
              <a:rPr lang="ru-RU" sz="1600" b="1" dirty="0" err="1" smtClean="0">
                <a:solidFill>
                  <a:srgbClr val="000000"/>
                </a:solidFill>
              </a:rPr>
              <a:t>нефтей</a:t>
            </a:r>
            <a:r>
              <a:rPr lang="ru-RU" sz="1600" b="1" dirty="0" smtClean="0">
                <a:solidFill>
                  <a:srgbClr val="000000"/>
                </a:solidFill>
              </a:rPr>
              <a:t>, создано улучшением свойств ранее выпускавшегося трансмиссионного масла ТАп-15.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К–разработано для высоконагруженных агрегатов трансмиссий автомобилей КамАЗ.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Цифры, следующие за буквами, указывают вязкость масла в мм2/с при плюс 1000С.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b="1" dirty="0" smtClean="0">
              <a:solidFill>
                <a:srgbClr val="000000"/>
              </a:solidFill>
            </a:endParaRPr>
          </a:p>
          <a:p>
            <a:pPr indent="279400">
              <a:lnSpc>
                <a:spcPct val="80000"/>
              </a:lnSpc>
              <a:buFontTx/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Новая маркировка трансмиссионных масел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В соответствии с нормативно-технической документацией трансмиссионные масла обозначают группой знаков: 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solidFill>
                  <a:srgbClr val="000000"/>
                </a:solidFill>
              </a:rPr>
              <a:t>первая из которых–</a:t>
            </a:r>
            <a:r>
              <a:rPr lang="ru-RU" sz="1600" b="1" dirty="0" err="1" smtClean="0">
                <a:solidFill>
                  <a:srgbClr val="000000"/>
                </a:solidFill>
              </a:rPr>
              <a:t>ТМ</a:t>
            </a:r>
            <a:r>
              <a:rPr lang="ru-RU" sz="1600" b="1" dirty="0" smtClean="0">
                <a:solidFill>
                  <a:srgbClr val="000000"/>
                </a:solidFill>
              </a:rPr>
              <a:t>–трансмиссионное масло, 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solidFill>
                  <a:srgbClr val="000000"/>
                </a:solidFill>
              </a:rPr>
              <a:t>вторая цифра–характеризует принадлежность к группе по эксплуатационным свойствам,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solidFill>
                  <a:srgbClr val="000000"/>
                </a:solidFill>
              </a:rPr>
              <a:t>третья–класс кинематической вязкости.</a:t>
            </a:r>
          </a:p>
          <a:p>
            <a:pPr>
              <a:lnSpc>
                <a:spcPct val="80000"/>
              </a:lnSpc>
            </a:pPr>
            <a:endParaRPr lang="ru-RU" sz="1600" b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1600" b="1" dirty="0" smtClean="0">
                <a:solidFill>
                  <a:srgbClr val="000000"/>
                </a:solidFill>
              </a:rPr>
              <a:t>             Наибольшее распространение нашли трансмиссионные масла с </a:t>
            </a:r>
            <a:r>
              <a:rPr lang="ru-RU" sz="1600" b="1" dirty="0" err="1" smtClean="0">
                <a:solidFill>
                  <a:srgbClr val="000000"/>
                </a:solidFill>
              </a:rPr>
              <a:t>противоизносными</a:t>
            </a:r>
            <a:r>
              <a:rPr lang="ru-RU" sz="1600" b="1" dirty="0" smtClean="0">
                <a:solidFill>
                  <a:srgbClr val="000000"/>
                </a:solidFill>
              </a:rPr>
              <a:t> и противозадирными присадками. Масло ТМ-3-18 (ТАп-15В) обладает улучшенными противозадирными свойствами за счет введения противозадирных присадок </a:t>
            </a:r>
            <a:r>
              <a:rPr lang="ru-RU" sz="1600" b="1" dirty="0" err="1" smtClean="0">
                <a:solidFill>
                  <a:srgbClr val="000000"/>
                </a:solidFill>
              </a:rPr>
              <a:t>ОТП</a:t>
            </a:r>
            <a:r>
              <a:rPr lang="ru-RU" sz="1600" b="1" dirty="0" smtClean="0">
                <a:solidFill>
                  <a:srgbClr val="000000"/>
                </a:solidFill>
              </a:rPr>
              <a:t> или ЛЗ-23к. </a:t>
            </a:r>
          </a:p>
        </p:txBody>
      </p:sp>
      <p:grpSp>
        <p:nvGrpSpPr>
          <p:cNvPr id="12292" name="Group 21"/>
          <p:cNvGrpSpPr>
            <a:grpSpLocks/>
          </p:cNvGrpSpPr>
          <p:nvPr/>
        </p:nvGrpSpPr>
        <p:grpSpPr bwMode="auto">
          <a:xfrm>
            <a:off x="8001024" y="0"/>
            <a:ext cx="990600" cy="1193800"/>
            <a:chOff x="1200" y="94"/>
            <a:chExt cx="3709" cy="4903"/>
          </a:xfrm>
        </p:grpSpPr>
        <p:pic>
          <p:nvPicPr>
            <p:cNvPr id="12293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4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5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2297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600">
                  <a:solidFill>
                    <a:schemeClr val="accent2"/>
                  </a:solidFill>
                </a:rPr>
                <a:t/>
              </a:r>
              <a:br>
                <a:rPr lang="ru-RU" sz="3600">
                  <a:solidFill>
                    <a:schemeClr val="accent2"/>
                  </a:solidFill>
                </a:rPr>
              </a:br>
              <a:endParaRPr lang="ru-RU" sz="360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ransition spd="slow" advTm="200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0"/>
          <p:cNvSpPr txBox="1">
            <a:spLocks noChangeArrowheads="1"/>
          </p:cNvSpPr>
          <p:nvPr/>
        </p:nvSpPr>
        <p:spPr bwMode="auto">
          <a:xfrm>
            <a:off x="609600" y="381000"/>
            <a:ext cx="7807325" cy="83099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solidFill>
                  <a:srgbClr val="FF3300"/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Группы </a:t>
            </a:r>
            <a:r>
              <a:rPr lang="ru-RU" sz="24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трансмиссионных </a:t>
            </a:r>
            <a:r>
              <a:rPr lang="ru-RU" sz="2400" dirty="0">
                <a:solidFill>
                  <a:srgbClr val="FF3300"/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масел </a:t>
            </a:r>
            <a:endParaRPr lang="ru-RU" sz="2400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>
                <a:solidFill>
                  <a:srgbClr val="FF3300"/>
                </a:solidFill>
                <a:latin typeface="Arial" pitchFamily="34" charset="0"/>
                <a:ea typeface="MS Mincho" pitchFamily="49" charset="-128"/>
                <a:cs typeface="Arial" pitchFamily="34" charset="0"/>
              </a:rPr>
              <a:t>по эксплуатационным свойствам</a:t>
            </a:r>
            <a:endParaRPr lang="ru-RU" sz="2000" dirty="0">
              <a:solidFill>
                <a:srgbClr val="FF3300"/>
              </a:solidFill>
              <a:latin typeface="Arial" pitchFamily="34" charset="0"/>
              <a:ea typeface="MS Mincho" pitchFamily="49" charset="-128"/>
              <a:cs typeface="Arial" pitchFamily="34" charset="0"/>
            </a:endParaRPr>
          </a:p>
        </p:txBody>
      </p:sp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0" y="1214422"/>
          <a:ext cx="8972551" cy="5051827"/>
        </p:xfrm>
        <a:graphic>
          <a:graphicData uri="http://schemas.openxmlformats.org/drawingml/2006/table">
            <a:tbl>
              <a:tblPr/>
              <a:tblGrid>
                <a:gridCol w="874117"/>
                <a:gridCol w="2853734"/>
                <a:gridCol w="5244700"/>
              </a:tblGrid>
              <a:tr h="746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23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622300" algn="l"/>
                        </a:tabLst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 МАСЛА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РЕКОМЕНДУЕМАЯ ОБЛАСТЬ ПРИМЕНЕНИЯ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Масла без присадок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Цилиндрические, конические, червячные передачи, работающие при контактных напряжениях до 1600 МПа и температуре масла в объеме до плюс 90</a:t>
                      </a:r>
                      <a:r>
                        <a:rPr kumimoji="0" lang="ru-RU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79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Масла с противоизносными присадками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 же, при контактных напряжениях до 2100 МПа и температуре масла в объеме до плюс 130</a:t>
                      </a:r>
                      <a:r>
                        <a:rPr kumimoji="0" lang="ru-RU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9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Масла с противозадирными присадками умеренной эффективности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Цилиндрические, конические и спирально-конические  передачи, работающие при контактных напряжениях до 2500 МПа и температуре масла  до плюс 150</a:t>
                      </a:r>
                      <a:r>
                        <a:rPr kumimoji="0" lang="ru-RU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5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Масла с противозадирными присадками высокой эффективности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Цилиндрические, конические, спирально-конические и гипоидные передачи, работающие при контактных напряжениях до 3000 МПа и температуре масла  до плюс 150</a:t>
                      </a:r>
                      <a:r>
                        <a:rPr kumimoji="0" lang="ru-RU" sz="15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04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Масла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противозадирными присадками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высокой эффективности,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также универсальные масла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Гипоидные передачи, работающие с удельными нагрузками при контактных напряжениях выше 3000 МПа и температуре масла до плюс 150</a:t>
                      </a:r>
                      <a:r>
                        <a:rPr kumimoji="0" lang="ru-RU" sz="15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8001000" y="0"/>
            <a:ext cx="990600" cy="1193800"/>
            <a:chOff x="1200" y="94"/>
            <a:chExt cx="3709" cy="4903"/>
          </a:xfrm>
        </p:grpSpPr>
        <p:pic>
          <p:nvPicPr>
            <p:cNvPr id="11298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9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0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1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1302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600">
                  <a:solidFill>
                    <a:schemeClr val="accent2"/>
                  </a:solidFill>
                </a:rPr>
                <a:t/>
              </a:r>
              <a:br>
                <a:rPr lang="ru-RU" sz="3600">
                  <a:solidFill>
                    <a:schemeClr val="accent2"/>
                  </a:solidFill>
                </a:rPr>
              </a:br>
              <a:endParaRPr lang="ru-RU" sz="360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ransition spd="slow" advTm="2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304800" y="1524000"/>
            <a:ext cx="8382000" cy="4384675"/>
            <a:chOff x="-3" y="-3"/>
            <a:chExt cx="2179" cy="2762"/>
          </a:xfrm>
        </p:grpSpPr>
        <p:grpSp>
          <p:nvGrpSpPr>
            <p:cNvPr id="3" name="Group 96"/>
            <p:cNvGrpSpPr>
              <a:grpSpLocks/>
            </p:cNvGrpSpPr>
            <p:nvPr/>
          </p:nvGrpSpPr>
          <p:grpSpPr bwMode="auto">
            <a:xfrm>
              <a:off x="0" y="0"/>
              <a:ext cx="2173" cy="2756"/>
              <a:chOff x="0" y="0"/>
              <a:chExt cx="2173" cy="2756"/>
            </a:xfrm>
          </p:grpSpPr>
          <p:grpSp>
            <p:nvGrpSpPr>
              <p:cNvPr id="4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413" cy="1029"/>
                <a:chOff x="0" y="0"/>
                <a:chExt cx="413" cy="1029"/>
              </a:xfrm>
            </p:grpSpPr>
            <p:sp>
              <p:nvSpPr>
                <p:cNvPr id="12343" name="Rectangle 51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27" cy="1029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bIns="0" anchor="ctr" anchorCtr="1"/>
                <a:lstStyle/>
                <a:p>
                  <a:pPr algn="ctr"/>
                  <a:r>
                    <a:rPr lang="ru-RU" sz="200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Класс вязкости</a:t>
                  </a:r>
                  <a:endParaRPr lang="ru-RU" sz="2000" b="0">
                    <a:solidFill>
                      <a:srgbClr val="FF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44" name="Rectangle 6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13" cy="1029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5" name="Group 69"/>
              <p:cNvGrpSpPr>
                <a:grpSpLocks/>
              </p:cNvGrpSpPr>
              <p:nvPr/>
            </p:nvGrpSpPr>
            <p:grpSpPr bwMode="auto">
              <a:xfrm>
                <a:off x="413" y="0"/>
                <a:ext cx="710" cy="1029"/>
                <a:chOff x="413" y="0"/>
                <a:chExt cx="710" cy="1029"/>
              </a:xfrm>
            </p:grpSpPr>
            <p:sp>
              <p:nvSpPr>
                <p:cNvPr id="12341" name="Rectangle 52"/>
                <p:cNvSpPr>
                  <a:spLocks noChangeArrowheads="1"/>
                </p:cNvSpPr>
                <p:nvPr/>
              </p:nvSpPr>
              <p:spPr bwMode="auto">
                <a:xfrm>
                  <a:off x="456" y="0"/>
                  <a:ext cx="624" cy="1029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Кинематическая вязкость</a:t>
                  </a:r>
                  <a:r>
                    <a:rPr lang="ru-RU" sz="2000">
                      <a:solidFill>
                        <a:schemeClr val="tx1"/>
                      </a:solidFill>
                      <a:latin typeface="Times New Roman" pitchFamily="18" charset="0"/>
                    </a:rPr>
                    <a:t> </a:t>
                  </a:r>
                  <a:r>
                    <a:rPr lang="ru-RU" sz="2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при </a:t>
                  </a:r>
                  <a:endParaRPr lang="ru-RU" sz="2000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ctr"/>
                  <a:r>
                    <a:rPr lang="ru-RU" sz="2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плюс 100</a:t>
                  </a:r>
                  <a:r>
                    <a:rPr lang="ru-RU" sz="2000" baseline="30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r>
                    <a:rPr lang="ru-RU" sz="2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С, мм</a:t>
                  </a:r>
                  <a:r>
                    <a:rPr lang="ru-RU" sz="2000" baseline="30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lang="ru-RU" sz="2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/с</a:t>
                  </a:r>
                  <a:endParaRPr lang="ru-RU" sz="20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42" name="Rectangle 68"/>
                <p:cNvSpPr>
                  <a:spLocks noChangeArrowheads="1"/>
                </p:cNvSpPr>
                <p:nvPr/>
              </p:nvSpPr>
              <p:spPr bwMode="auto">
                <a:xfrm>
                  <a:off x="413" y="0"/>
                  <a:ext cx="710" cy="1029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6" name="Group 71"/>
              <p:cNvGrpSpPr>
                <a:grpSpLocks/>
              </p:cNvGrpSpPr>
              <p:nvPr/>
            </p:nvGrpSpPr>
            <p:grpSpPr bwMode="auto">
              <a:xfrm>
                <a:off x="1123" y="0"/>
                <a:ext cx="1050" cy="1029"/>
                <a:chOff x="1123" y="0"/>
                <a:chExt cx="1050" cy="1029"/>
              </a:xfrm>
            </p:grpSpPr>
            <p:sp>
              <p:nvSpPr>
                <p:cNvPr id="12339" name="Rectangle 53"/>
                <p:cNvSpPr>
                  <a:spLocks noChangeArrowheads="1"/>
                </p:cNvSpPr>
                <p:nvPr/>
              </p:nvSpPr>
              <p:spPr bwMode="auto">
                <a:xfrm>
                  <a:off x="1166" y="0"/>
                  <a:ext cx="964" cy="1029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just"/>
                  <a:endParaRPr lang="ru-RU">
                    <a:solidFill>
                      <a:schemeClr val="tx1"/>
                    </a:solidFill>
                    <a:latin typeface="Times New Roman" pitchFamily="18" charset="0"/>
                  </a:endParaRPr>
                </a:p>
                <a:p>
                  <a:pPr algn="just"/>
                  <a:r>
                    <a:rPr lang="ru-RU" sz="2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Температура, </a:t>
                  </a:r>
                  <a:r>
                    <a:rPr lang="ru-RU" sz="2000" baseline="30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0</a:t>
                  </a:r>
                  <a:r>
                    <a:rPr lang="ru-RU" sz="20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С, при которой динамическая вязкость не превышает 150 Па С, не выше</a:t>
                  </a:r>
                  <a:endParaRPr lang="ru-RU" sz="20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40" name="Rectangle 70"/>
                <p:cNvSpPr>
                  <a:spLocks noChangeArrowheads="1"/>
                </p:cNvSpPr>
                <p:nvPr/>
              </p:nvSpPr>
              <p:spPr bwMode="auto">
                <a:xfrm>
                  <a:off x="1123" y="0"/>
                  <a:ext cx="1050" cy="1029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7" name="Group 73"/>
              <p:cNvGrpSpPr>
                <a:grpSpLocks/>
              </p:cNvGrpSpPr>
              <p:nvPr/>
            </p:nvGrpSpPr>
            <p:grpSpPr bwMode="auto">
              <a:xfrm>
                <a:off x="0" y="1029"/>
                <a:ext cx="413" cy="403"/>
                <a:chOff x="0" y="1029"/>
                <a:chExt cx="413" cy="403"/>
              </a:xfrm>
            </p:grpSpPr>
            <p:sp>
              <p:nvSpPr>
                <p:cNvPr id="12337" name="Rectangle 54"/>
                <p:cNvSpPr>
                  <a:spLocks noChangeArrowheads="1"/>
                </p:cNvSpPr>
                <p:nvPr/>
              </p:nvSpPr>
              <p:spPr bwMode="auto">
                <a:xfrm>
                  <a:off x="43" y="1029"/>
                  <a:ext cx="327" cy="40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80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9</a:t>
                  </a:r>
                  <a:endParaRPr lang="ru-RU" sz="2800">
                    <a:solidFill>
                      <a:srgbClr val="FF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38" name="Rectangle 72"/>
                <p:cNvSpPr>
                  <a:spLocks noChangeArrowheads="1"/>
                </p:cNvSpPr>
                <p:nvPr/>
              </p:nvSpPr>
              <p:spPr bwMode="auto">
                <a:xfrm>
                  <a:off x="0" y="1029"/>
                  <a:ext cx="413" cy="403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8" name="Group 75"/>
              <p:cNvGrpSpPr>
                <a:grpSpLocks/>
              </p:cNvGrpSpPr>
              <p:nvPr/>
            </p:nvGrpSpPr>
            <p:grpSpPr bwMode="auto">
              <a:xfrm>
                <a:off x="413" y="1029"/>
                <a:ext cx="710" cy="403"/>
                <a:chOff x="413" y="1029"/>
                <a:chExt cx="710" cy="403"/>
              </a:xfrm>
            </p:grpSpPr>
            <p:sp>
              <p:nvSpPr>
                <p:cNvPr id="12335" name="Rectangle 55"/>
                <p:cNvSpPr>
                  <a:spLocks noChangeArrowheads="1"/>
                </p:cNvSpPr>
                <p:nvPr/>
              </p:nvSpPr>
              <p:spPr bwMode="auto">
                <a:xfrm>
                  <a:off x="456" y="1029"/>
                  <a:ext cx="624" cy="40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6,0…10,99</a:t>
                  </a:r>
                  <a:endParaRPr lang="ru-RU" sz="24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36" name="Rectangle 74"/>
                <p:cNvSpPr>
                  <a:spLocks noChangeArrowheads="1"/>
                </p:cNvSpPr>
                <p:nvPr/>
              </p:nvSpPr>
              <p:spPr bwMode="auto">
                <a:xfrm>
                  <a:off x="413" y="1029"/>
                  <a:ext cx="710" cy="403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9" name="Group 77"/>
              <p:cNvGrpSpPr>
                <a:grpSpLocks/>
              </p:cNvGrpSpPr>
              <p:nvPr/>
            </p:nvGrpSpPr>
            <p:grpSpPr bwMode="auto">
              <a:xfrm>
                <a:off x="1123" y="1029"/>
                <a:ext cx="1050" cy="403"/>
                <a:chOff x="1123" y="1029"/>
                <a:chExt cx="1050" cy="403"/>
              </a:xfrm>
            </p:grpSpPr>
            <p:sp>
              <p:nvSpPr>
                <p:cNvPr id="12333" name="Rectangle 56"/>
                <p:cNvSpPr>
                  <a:spLocks noChangeArrowheads="1"/>
                </p:cNvSpPr>
                <p:nvPr/>
              </p:nvSpPr>
              <p:spPr bwMode="auto">
                <a:xfrm>
                  <a:off x="1166" y="1029"/>
                  <a:ext cx="964" cy="40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минус 45</a:t>
                  </a:r>
                  <a:endParaRPr lang="ru-RU" sz="24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34" name="Rectangle 76"/>
                <p:cNvSpPr>
                  <a:spLocks noChangeArrowheads="1"/>
                </p:cNvSpPr>
                <p:nvPr/>
              </p:nvSpPr>
              <p:spPr bwMode="auto">
                <a:xfrm>
                  <a:off x="1123" y="1029"/>
                  <a:ext cx="1050" cy="403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0" name="Group 79"/>
              <p:cNvGrpSpPr>
                <a:grpSpLocks/>
              </p:cNvGrpSpPr>
              <p:nvPr/>
            </p:nvGrpSpPr>
            <p:grpSpPr bwMode="auto">
              <a:xfrm>
                <a:off x="0" y="1432"/>
                <a:ext cx="413" cy="518"/>
                <a:chOff x="0" y="1432"/>
                <a:chExt cx="413" cy="518"/>
              </a:xfrm>
            </p:grpSpPr>
            <p:sp>
              <p:nvSpPr>
                <p:cNvPr id="12331" name="Rectangle 57"/>
                <p:cNvSpPr>
                  <a:spLocks noChangeArrowheads="1"/>
                </p:cNvSpPr>
                <p:nvPr/>
              </p:nvSpPr>
              <p:spPr bwMode="auto">
                <a:xfrm>
                  <a:off x="43" y="1432"/>
                  <a:ext cx="327" cy="5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80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12</a:t>
                  </a:r>
                  <a:endParaRPr lang="ru-RU" sz="2400" b="0">
                    <a:solidFill>
                      <a:srgbClr val="FF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32" name="Rectangle 78"/>
                <p:cNvSpPr>
                  <a:spLocks noChangeArrowheads="1"/>
                </p:cNvSpPr>
                <p:nvPr/>
              </p:nvSpPr>
              <p:spPr bwMode="auto">
                <a:xfrm>
                  <a:off x="0" y="1432"/>
                  <a:ext cx="413" cy="518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1" name="Group 81"/>
              <p:cNvGrpSpPr>
                <a:grpSpLocks/>
              </p:cNvGrpSpPr>
              <p:nvPr/>
            </p:nvGrpSpPr>
            <p:grpSpPr bwMode="auto">
              <a:xfrm>
                <a:off x="413" y="1432"/>
                <a:ext cx="710" cy="518"/>
                <a:chOff x="413" y="1432"/>
                <a:chExt cx="710" cy="518"/>
              </a:xfrm>
            </p:grpSpPr>
            <p:sp>
              <p:nvSpPr>
                <p:cNvPr id="12329" name="Rectangle 58"/>
                <p:cNvSpPr>
                  <a:spLocks noChangeArrowheads="1"/>
                </p:cNvSpPr>
                <p:nvPr/>
              </p:nvSpPr>
              <p:spPr bwMode="auto">
                <a:xfrm>
                  <a:off x="456" y="1432"/>
                  <a:ext cx="624" cy="5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11,00…13,99</a:t>
                  </a:r>
                  <a:endParaRPr lang="ru-RU" sz="24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30" name="Rectangle 80"/>
                <p:cNvSpPr>
                  <a:spLocks noChangeArrowheads="1"/>
                </p:cNvSpPr>
                <p:nvPr/>
              </p:nvSpPr>
              <p:spPr bwMode="auto">
                <a:xfrm>
                  <a:off x="413" y="1432"/>
                  <a:ext cx="710" cy="518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Group 83"/>
              <p:cNvGrpSpPr>
                <a:grpSpLocks/>
              </p:cNvGrpSpPr>
              <p:nvPr/>
            </p:nvGrpSpPr>
            <p:grpSpPr bwMode="auto">
              <a:xfrm>
                <a:off x="1123" y="1432"/>
                <a:ext cx="1050" cy="518"/>
                <a:chOff x="1123" y="1432"/>
                <a:chExt cx="1050" cy="518"/>
              </a:xfrm>
            </p:grpSpPr>
            <p:sp>
              <p:nvSpPr>
                <p:cNvPr id="12327" name="Rectangle 59"/>
                <p:cNvSpPr>
                  <a:spLocks noChangeArrowheads="1"/>
                </p:cNvSpPr>
                <p:nvPr/>
              </p:nvSpPr>
              <p:spPr bwMode="auto">
                <a:xfrm>
                  <a:off x="1166" y="1432"/>
                  <a:ext cx="964" cy="518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минус 35</a:t>
                  </a:r>
                  <a:endParaRPr lang="ru-RU" sz="24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28" name="Rectangle 82"/>
                <p:cNvSpPr>
                  <a:spLocks noChangeArrowheads="1"/>
                </p:cNvSpPr>
                <p:nvPr/>
              </p:nvSpPr>
              <p:spPr bwMode="auto">
                <a:xfrm>
                  <a:off x="1123" y="1432"/>
                  <a:ext cx="1050" cy="518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3" name="Group 85"/>
              <p:cNvGrpSpPr>
                <a:grpSpLocks/>
              </p:cNvGrpSpPr>
              <p:nvPr/>
            </p:nvGrpSpPr>
            <p:grpSpPr bwMode="auto">
              <a:xfrm>
                <a:off x="0" y="1950"/>
                <a:ext cx="413" cy="403"/>
                <a:chOff x="0" y="1950"/>
                <a:chExt cx="413" cy="403"/>
              </a:xfrm>
            </p:grpSpPr>
            <p:sp>
              <p:nvSpPr>
                <p:cNvPr id="12325" name="Rectangle 60"/>
                <p:cNvSpPr>
                  <a:spLocks noChangeArrowheads="1"/>
                </p:cNvSpPr>
                <p:nvPr/>
              </p:nvSpPr>
              <p:spPr bwMode="auto">
                <a:xfrm>
                  <a:off x="43" y="1950"/>
                  <a:ext cx="327" cy="40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80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18</a:t>
                  </a:r>
                  <a:endParaRPr lang="ru-RU" sz="2800">
                    <a:solidFill>
                      <a:srgbClr val="FF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26" name="Rectangle 84"/>
                <p:cNvSpPr>
                  <a:spLocks noChangeArrowheads="1"/>
                </p:cNvSpPr>
                <p:nvPr/>
              </p:nvSpPr>
              <p:spPr bwMode="auto">
                <a:xfrm>
                  <a:off x="0" y="1950"/>
                  <a:ext cx="413" cy="403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4" name="Group 87"/>
              <p:cNvGrpSpPr>
                <a:grpSpLocks/>
              </p:cNvGrpSpPr>
              <p:nvPr/>
            </p:nvGrpSpPr>
            <p:grpSpPr bwMode="auto">
              <a:xfrm>
                <a:off x="413" y="1950"/>
                <a:ext cx="710" cy="403"/>
                <a:chOff x="413" y="1950"/>
                <a:chExt cx="710" cy="403"/>
              </a:xfrm>
            </p:grpSpPr>
            <p:sp>
              <p:nvSpPr>
                <p:cNvPr id="12323" name="Rectangle 61"/>
                <p:cNvSpPr>
                  <a:spLocks noChangeArrowheads="1"/>
                </p:cNvSpPr>
                <p:nvPr/>
              </p:nvSpPr>
              <p:spPr bwMode="auto">
                <a:xfrm>
                  <a:off x="456" y="1950"/>
                  <a:ext cx="624" cy="40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14,0…24,99</a:t>
                  </a:r>
                  <a:endParaRPr lang="ru-RU" sz="24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24" name="Rectangle 86"/>
                <p:cNvSpPr>
                  <a:spLocks noChangeArrowheads="1"/>
                </p:cNvSpPr>
                <p:nvPr/>
              </p:nvSpPr>
              <p:spPr bwMode="auto">
                <a:xfrm>
                  <a:off x="413" y="1950"/>
                  <a:ext cx="710" cy="403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5" name="Group 89"/>
              <p:cNvGrpSpPr>
                <a:grpSpLocks/>
              </p:cNvGrpSpPr>
              <p:nvPr/>
            </p:nvGrpSpPr>
            <p:grpSpPr bwMode="auto">
              <a:xfrm>
                <a:off x="1123" y="1950"/>
                <a:ext cx="1050" cy="403"/>
                <a:chOff x="1123" y="1950"/>
                <a:chExt cx="1050" cy="403"/>
              </a:xfrm>
            </p:grpSpPr>
            <p:sp>
              <p:nvSpPr>
                <p:cNvPr id="12321" name="Rectangle 62"/>
                <p:cNvSpPr>
                  <a:spLocks noChangeArrowheads="1"/>
                </p:cNvSpPr>
                <p:nvPr/>
              </p:nvSpPr>
              <p:spPr bwMode="auto">
                <a:xfrm>
                  <a:off x="1166" y="1950"/>
                  <a:ext cx="964" cy="40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минус 18</a:t>
                  </a:r>
                  <a:endParaRPr lang="ru-RU" sz="24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22" name="Rectangle 88"/>
                <p:cNvSpPr>
                  <a:spLocks noChangeArrowheads="1"/>
                </p:cNvSpPr>
                <p:nvPr/>
              </p:nvSpPr>
              <p:spPr bwMode="auto">
                <a:xfrm>
                  <a:off x="1123" y="1950"/>
                  <a:ext cx="1050" cy="403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6" name="Group 91"/>
              <p:cNvGrpSpPr>
                <a:grpSpLocks/>
              </p:cNvGrpSpPr>
              <p:nvPr/>
            </p:nvGrpSpPr>
            <p:grpSpPr bwMode="auto">
              <a:xfrm>
                <a:off x="0" y="2353"/>
                <a:ext cx="413" cy="403"/>
                <a:chOff x="0" y="2353"/>
                <a:chExt cx="413" cy="403"/>
              </a:xfrm>
            </p:grpSpPr>
            <p:sp>
              <p:nvSpPr>
                <p:cNvPr id="12319" name="Rectangle 63"/>
                <p:cNvSpPr>
                  <a:spLocks noChangeArrowheads="1"/>
                </p:cNvSpPr>
                <p:nvPr/>
              </p:nvSpPr>
              <p:spPr bwMode="auto">
                <a:xfrm>
                  <a:off x="43" y="2353"/>
                  <a:ext cx="327" cy="40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800">
                      <a:solidFill>
                        <a:srgbClr val="FF3300"/>
                      </a:solidFill>
                      <a:latin typeface="Times New Roman" pitchFamily="18" charset="0"/>
                      <a:cs typeface="Times New Roman" pitchFamily="18" charset="0"/>
                    </a:rPr>
                    <a:t>34</a:t>
                  </a:r>
                  <a:endParaRPr lang="ru-RU" sz="2800">
                    <a:solidFill>
                      <a:srgbClr val="FF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20" name="Rectangle 90"/>
                <p:cNvSpPr>
                  <a:spLocks noChangeArrowheads="1"/>
                </p:cNvSpPr>
                <p:nvPr/>
              </p:nvSpPr>
              <p:spPr bwMode="auto">
                <a:xfrm>
                  <a:off x="0" y="2353"/>
                  <a:ext cx="413" cy="403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7" name="Group 93"/>
              <p:cNvGrpSpPr>
                <a:grpSpLocks/>
              </p:cNvGrpSpPr>
              <p:nvPr/>
            </p:nvGrpSpPr>
            <p:grpSpPr bwMode="auto">
              <a:xfrm>
                <a:off x="413" y="2353"/>
                <a:ext cx="710" cy="403"/>
                <a:chOff x="413" y="2353"/>
                <a:chExt cx="710" cy="403"/>
              </a:xfrm>
            </p:grpSpPr>
            <p:sp>
              <p:nvSpPr>
                <p:cNvPr id="12317" name="Rectangle 64"/>
                <p:cNvSpPr>
                  <a:spLocks noChangeArrowheads="1"/>
                </p:cNvSpPr>
                <p:nvPr/>
              </p:nvSpPr>
              <p:spPr bwMode="auto">
                <a:xfrm>
                  <a:off x="456" y="2353"/>
                  <a:ext cx="624" cy="40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25,0…41,00</a:t>
                  </a:r>
                  <a:endParaRPr lang="ru-RU" sz="2400" b="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18" name="Rectangle 92"/>
                <p:cNvSpPr>
                  <a:spLocks noChangeArrowheads="1"/>
                </p:cNvSpPr>
                <p:nvPr/>
              </p:nvSpPr>
              <p:spPr bwMode="auto">
                <a:xfrm>
                  <a:off x="413" y="2353"/>
                  <a:ext cx="710" cy="403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8" name="Group 95"/>
              <p:cNvGrpSpPr>
                <a:grpSpLocks/>
              </p:cNvGrpSpPr>
              <p:nvPr/>
            </p:nvGrpSpPr>
            <p:grpSpPr bwMode="auto">
              <a:xfrm>
                <a:off x="1123" y="2353"/>
                <a:ext cx="1050" cy="403"/>
                <a:chOff x="1123" y="2353"/>
                <a:chExt cx="1050" cy="403"/>
              </a:xfrm>
            </p:grpSpPr>
            <p:sp>
              <p:nvSpPr>
                <p:cNvPr id="12315" name="Rectangle 65"/>
                <p:cNvSpPr>
                  <a:spLocks noChangeArrowheads="1"/>
                </p:cNvSpPr>
                <p:nvPr/>
              </p:nvSpPr>
              <p:spPr bwMode="auto">
                <a:xfrm>
                  <a:off x="1166" y="2353"/>
                  <a:ext cx="964" cy="403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 anchor="ctr" anchorCtr="1"/>
                <a:lstStyle/>
                <a:p>
                  <a:pPr algn="ctr"/>
                  <a:r>
                    <a:rPr lang="ru-RU" sz="2400">
                      <a:solidFill>
                        <a:schemeClr val="tx1"/>
                      </a:solidFill>
                      <a:latin typeface="Times New Roman" pitchFamily="18" charset="0"/>
                      <a:cs typeface="Times New Roman" pitchFamily="18" charset="0"/>
                    </a:rPr>
                    <a:t>——</a:t>
                  </a:r>
                  <a:endParaRPr lang="ru-RU" sz="24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2316" name="Rectangle 94"/>
                <p:cNvSpPr>
                  <a:spLocks noChangeArrowheads="1"/>
                </p:cNvSpPr>
                <p:nvPr/>
              </p:nvSpPr>
              <p:spPr bwMode="auto">
                <a:xfrm>
                  <a:off x="1123" y="2353"/>
                  <a:ext cx="1050" cy="403"/>
                </a:xfrm>
                <a:prstGeom prst="rect">
                  <a:avLst/>
                </a:prstGeom>
                <a:noFill/>
                <a:ln w="28575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 wrap="none" anchor="ctr" anchorCtr="1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12299" name="Rectangle 97"/>
            <p:cNvSpPr>
              <a:spLocks noChangeArrowheads="1"/>
            </p:cNvSpPr>
            <p:nvPr/>
          </p:nvSpPr>
          <p:spPr bwMode="auto">
            <a:xfrm>
              <a:off x="-3" y="-3"/>
              <a:ext cx="2179" cy="2762"/>
            </a:xfrm>
            <a:prstGeom prst="rect">
              <a:avLst/>
            </a:prstGeom>
            <a:noFill/>
            <a:ln w="28575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 anchor="ctr" anchorCtr="1"/>
            <a:lstStyle/>
            <a:p>
              <a:pPr algn="ctr"/>
              <a:endParaRPr lang="ru-RU"/>
            </a:p>
          </p:txBody>
        </p:sp>
      </p:grpSp>
      <p:sp>
        <p:nvSpPr>
          <p:cNvPr id="12291" name="Text Box 99"/>
          <p:cNvSpPr txBox="1">
            <a:spLocks noChangeArrowheads="1"/>
          </p:cNvSpPr>
          <p:nvPr/>
        </p:nvSpPr>
        <p:spPr bwMode="auto">
          <a:xfrm>
            <a:off x="1879286" y="357166"/>
            <a:ext cx="5281639" cy="107721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ru-RU" sz="3200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Классы вязкости</a:t>
            </a:r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32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трансмиссионных масел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21"/>
          <p:cNvGrpSpPr>
            <a:grpSpLocks/>
          </p:cNvGrpSpPr>
          <p:nvPr/>
        </p:nvGrpSpPr>
        <p:grpSpPr bwMode="auto">
          <a:xfrm>
            <a:off x="7924800" y="152400"/>
            <a:ext cx="990600" cy="1193800"/>
            <a:chOff x="1200" y="94"/>
            <a:chExt cx="3709" cy="4903"/>
          </a:xfrm>
        </p:grpSpPr>
        <p:pic>
          <p:nvPicPr>
            <p:cNvPr id="12293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4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5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6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2297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600">
                  <a:solidFill>
                    <a:schemeClr val="accent2"/>
                  </a:solidFill>
                </a:rPr>
                <a:t/>
              </a:r>
              <a:br>
                <a:rPr lang="ru-RU" sz="3600">
                  <a:solidFill>
                    <a:schemeClr val="accent2"/>
                  </a:solidFill>
                </a:rPr>
              </a:br>
              <a:endParaRPr lang="ru-RU" sz="360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ransition spd="slow" advTm="2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4"/>
          <p:cNvSpPr txBox="1">
            <a:spLocks noChangeArrowheads="1"/>
          </p:cNvSpPr>
          <p:nvPr/>
        </p:nvSpPr>
        <p:spPr bwMode="auto">
          <a:xfrm>
            <a:off x="1524000" y="304800"/>
            <a:ext cx="6251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u="sng">
                <a:solidFill>
                  <a:srgbClr val="0000FF"/>
                </a:solidFill>
                <a:cs typeface="Times New Roman" pitchFamily="18" charset="0"/>
              </a:rPr>
              <a:t>Применение трансмиссионных масел</a:t>
            </a:r>
            <a:endParaRPr lang="ru-RU" sz="1600"/>
          </a:p>
        </p:txBody>
      </p:sp>
      <p:graphicFrame>
        <p:nvGraphicFramePr>
          <p:cNvPr id="11316" name="Group 52"/>
          <p:cNvGraphicFramePr>
            <a:graphicFrameLocks noGrp="1"/>
          </p:cNvGraphicFramePr>
          <p:nvPr/>
        </p:nvGraphicFramePr>
        <p:xfrm>
          <a:off x="381000" y="1676400"/>
          <a:ext cx="8405813" cy="3572447"/>
        </p:xfrm>
        <a:graphic>
          <a:graphicData uri="http://schemas.openxmlformats.org/drawingml/2006/table">
            <a:tbl>
              <a:tblPr/>
              <a:tblGrid>
                <a:gridCol w="1709738"/>
                <a:gridCol w="2327275"/>
                <a:gridCol w="2225675"/>
                <a:gridCol w="2143125"/>
              </a:tblGrid>
              <a:tr h="500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МАРКИ ТРАНСМИССИОННЫХ МАСЕЛ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5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КОРОБКА ПЕРЕДАЧ,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РАЗДАТОЧНАЯ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КОРОБКА 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ВЕДУЩИЙ МОСТ 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Arial" charset="0"/>
                        </a:rPr>
                        <a:t>РУЛЕВОЙ МЕХАНИЗМ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ГАЗ-3308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ТМ-3-18 (ТАп-15В)</a:t>
                      </a:r>
                      <a:b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ТМ-3-18К (ТСп-15К)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ТМ-4-18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(ТСп-14ГИП) 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ТМ-3-18 (ТАп-15В)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Ура2-4320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Урал-4320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ТМ-3-18К (ТСп-15К)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ТМ-3-18К (ТСп-15К)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ТМ-3-18К (ТСп-15К)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КамАЗ 4310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КамАЗ 43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ТМ-3-18К (ТСп-15К)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ТМ-3-18К (ТСп-15К)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ТМ-3-18 (ТАп-15В)</a:t>
                      </a:r>
                    </a:p>
                  </a:txBody>
                  <a:tcPr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pSp>
        <p:nvGrpSpPr>
          <p:cNvPr id="11296" name="Group 21"/>
          <p:cNvGrpSpPr>
            <a:grpSpLocks/>
          </p:cNvGrpSpPr>
          <p:nvPr/>
        </p:nvGrpSpPr>
        <p:grpSpPr bwMode="auto">
          <a:xfrm>
            <a:off x="7924800" y="152400"/>
            <a:ext cx="990600" cy="1193800"/>
            <a:chOff x="1200" y="94"/>
            <a:chExt cx="3709" cy="4903"/>
          </a:xfrm>
        </p:grpSpPr>
        <p:pic>
          <p:nvPicPr>
            <p:cNvPr id="11298" name="Picture 2" descr="GABTU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99" name="Picture 8" descr="Mto-1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300" name="Picture 9" descr="Ktl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01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1302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600">
                  <a:solidFill>
                    <a:schemeClr val="accent2"/>
                  </a:solidFill>
                </a:rPr>
                <a:t/>
              </a:r>
              <a:br>
                <a:rPr lang="ru-RU" sz="3600">
                  <a:solidFill>
                    <a:schemeClr val="accent2"/>
                  </a:solidFill>
                </a:rPr>
              </a:br>
              <a:endParaRPr lang="ru-RU" sz="360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ransition spd="slow" advTm="2000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552575" y="1147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905000" y="609600"/>
            <a:ext cx="5334000" cy="7620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dirty="0">
                <a:solidFill>
                  <a:srgbClr val="FF3300"/>
                </a:solidFill>
              </a:rPr>
              <a:t>группы пластичных смазок </a:t>
            </a:r>
          </a:p>
          <a:p>
            <a:pPr algn="ctr"/>
            <a:r>
              <a:rPr lang="ru-RU" sz="2400" dirty="0">
                <a:solidFill>
                  <a:srgbClr val="FF3300"/>
                </a:solidFill>
              </a:rPr>
              <a:t>по назначению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914400" y="1752600"/>
            <a:ext cx="2743200" cy="5334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многоцелевые</a:t>
            </a: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914400" y="2438400"/>
            <a:ext cx="2743200" cy="6096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морозостойкие</a:t>
            </a:r>
          </a:p>
        </p:txBody>
      </p:sp>
      <p:sp>
        <p:nvSpPr>
          <p:cNvPr id="13318" name="Rectangle 8"/>
          <p:cNvSpPr>
            <a:spLocks noChangeArrowheads="1"/>
          </p:cNvSpPr>
          <p:nvPr/>
        </p:nvSpPr>
        <p:spPr bwMode="auto">
          <a:xfrm>
            <a:off x="914400" y="3276600"/>
            <a:ext cx="2743200" cy="6858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Химически стойкие</a:t>
            </a:r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914400" y="4267200"/>
            <a:ext cx="2743200" cy="7620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консервационные</a:t>
            </a:r>
          </a:p>
        </p:txBody>
      </p:sp>
      <p:sp>
        <p:nvSpPr>
          <p:cNvPr id="13320" name="Rectangle 10"/>
          <p:cNvSpPr>
            <a:spLocks noChangeArrowheads="1"/>
          </p:cNvSpPr>
          <p:nvPr/>
        </p:nvSpPr>
        <p:spPr bwMode="auto">
          <a:xfrm>
            <a:off x="2743200" y="5410200"/>
            <a:ext cx="3733800" cy="6096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специализированные</a:t>
            </a:r>
          </a:p>
        </p:txBody>
      </p:sp>
      <p:sp>
        <p:nvSpPr>
          <p:cNvPr id="13321" name="Rectangle 11"/>
          <p:cNvSpPr>
            <a:spLocks noChangeArrowheads="1"/>
          </p:cNvSpPr>
          <p:nvPr/>
        </p:nvSpPr>
        <p:spPr bwMode="auto">
          <a:xfrm>
            <a:off x="5486400" y="1752600"/>
            <a:ext cx="3048000" cy="5334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Общего назначения</a:t>
            </a:r>
          </a:p>
        </p:txBody>
      </p:sp>
      <p:sp>
        <p:nvSpPr>
          <p:cNvPr id="13322" name="Rectangle 12"/>
          <p:cNvSpPr>
            <a:spLocks noChangeArrowheads="1"/>
          </p:cNvSpPr>
          <p:nvPr/>
        </p:nvSpPr>
        <p:spPr bwMode="auto">
          <a:xfrm>
            <a:off x="5486400" y="2438400"/>
            <a:ext cx="3048000" cy="6096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термостойкие</a:t>
            </a:r>
          </a:p>
        </p:txBody>
      </p:sp>
      <p:sp>
        <p:nvSpPr>
          <p:cNvPr id="13323" name="Rectangle 13"/>
          <p:cNvSpPr>
            <a:spLocks noChangeArrowheads="1"/>
          </p:cNvSpPr>
          <p:nvPr/>
        </p:nvSpPr>
        <p:spPr bwMode="auto">
          <a:xfrm>
            <a:off x="5486400" y="3276600"/>
            <a:ext cx="3048000" cy="6858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приборные</a:t>
            </a:r>
          </a:p>
        </p:txBody>
      </p:sp>
      <p:sp>
        <p:nvSpPr>
          <p:cNvPr id="13324" name="Rectangle 14"/>
          <p:cNvSpPr>
            <a:spLocks noChangeArrowheads="1"/>
          </p:cNvSpPr>
          <p:nvPr/>
        </p:nvSpPr>
        <p:spPr bwMode="auto">
          <a:xfrm>
            <a:off x="5486400" y="4267200"/>
            <a:ext cx="3048000" cy="7620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канатные</a:t>
            </a:r>
          </a:p>
        </p:txBody>
      </p:sp>
      <p:sp>
        <p:nvSpPr>
          <p:cNvPr id="13325" name="Line 16"/>
          <p:cNvSpPr>
            <a:spLocks noChangeShapeType="1"/>
          </p:cNvSpPr>
          <p:nvPr/>
        </p:nvSpPr>
        <p:spPr bwMode="auto">
          <a:xfrm>
            <a:off x="4572000" y="1447800"/>
            <a:ext cx="0" cy="396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6" name="Line 17"/>
          <p:cNvSpPr>
            <a:spLocks noChangeShapeType="1"/>
          </p:cNvSpPr>
          <p:nvPr/>
        </p:nvSpPr>
        <p:spPr bwMode="auto">
          <a:xfrm>
            <a:off x="3657600" y="198120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7" name="Line 18"/>
          <p:cNvSpPr>
            <a:spLocks noChangeShapeType="1"/>
          </p:cNvSpPr>
          <p:nvPr/>
        </p:nvSpPr>
        <p:spPr bwMode="auto">
          <a:xfrm>
            <a:off x="3657600" y="274320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8" name="Line 20"/>
          <p:cNvSpPr>
            <a:spLocks noChangeShapeType="1"/>
          </p:cNvSpPr>
          <p:nvPr/>
        </p:nvSpPr>
        <p:spPr bwMode="auto">
          <a:xfrm>
            <a:off x="3657600" y="358140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29" name="Line 21"/>
          <p:cNvSpPr>
            <a:spLocks noChangeShapeType="1"/>
          </p:cNvSpPr>
          <p:nvPr/>
        </p:nvSpPr>
        <p:spPr bwMode="auto">
          <a:xfrm>
            <a:off x="3657600" y="464820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3330" name="Group 21"/>
          <p:cNvGrpSpPr>
            <a:grpSpLocks/>
          </p:cNvGrpSpPr>
          <p:nvPr/>
        </p:nvGrpSpPr>
        <p:grpSpPr bwMode="auto">
          <a:xfrm>
            <a:off x="7924800" y="152400"/>
            <a:ext cx="990600" cy="1193800"/>
            <a:chOff x="1200" y="94"/>
            <a:chExt cx="3709" cy="4903"/>
          </a:xfrm>
        </p:grpSpPr>
        <p:pic>
          <p:nvPicPr>
            <p:cNvPr id="13331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2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3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34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3335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600">
                  <a:solidFill>
                    <a:schemeClr val="accent2"/>
                  </a:solidFill>
                </a:rPr>
                <a:t/>
              </a:r>
              <a:br>
                <a:rPr lang="ru-RU" sz="3600">
                  <a:solidFill>
                    <a:schemeClr val="accent2"/>
                  </a:solidFill>
                </a:rPr>
              </a:br>
              <a:endParaRPr lang="ru-RU" sz="360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ransition spd="slow" advTm="2000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1071546"/>
            <a:ext cx="8643998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/>
            <a:r>
              <a:rPr lang="ru-RU" sz="2000" i="1" dirty="0">
                <a:solidFill>
                  <a:srgbClr val="0070C0"/>
                </a:solidFill>
                <a:latin typeface="+mn-lt"/>
                <a:ea typeface="Times New Roman" pitchFamily="18" charset="0"/>
              </a:rPr>
              <a:t>Многоцелевые смазки</a:t>
            </a:r>
            <a:r>
              <a:rPr lang="ru-RU" sz="2000" dirty="0">
                <a:solidFill>
                  <a:srgbClr val="0070C0"/>
                </a:solidFill>
                <a:latin typeface="+mn-lt"/>
                <a:ea typeface="Times New Roman" pitchFamily="18" charset="0"/>
              </a:rPr>
              <a:t> </a:t>
            </a:r>
            <a:r>
              <a:rPr lang="ru-RU" sz="1600" dirty="0">
                <a:latin typeface="+mn-lt"/>
                <a:ea typeface="Times New Roman" pitchFamily="18" charset="0"/>
              </a:rPr>
              <a:t>работоспособны в узлах трения всех видов (подшипники качения, скольжения, шарниры и т.д</a:t>
            </a:r>
            <a:r>
              <a:rPr lang="ru-RU" sz="1600" dirty="0" smtClean="0">
                <a:latin typeface="+mn-lt"/>
                <a:ea typeface="Times New Roman" pitchFamily="18" charset="0"/>
              </a:rPr>
              <a:t>.) (Литол-24</a:t>
            </a:r>
            <a:r>
              <a:rPr lang="ru-RU" sz="1600" dirty="0" smtClean="0">
                <a:latin typeface="+mn-lt"/>
              </a:rPr>
              <a:t>(</a:t>
            </a:r>
            <a:r>
              <a:rPr lang="ru-RU" sz="1600" dirty="0" err="1" smtClean="0">
                <a:latin typeface="+mn-lt"/>
              </a:rPr>
              <a:t>МЛи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baseline="30000" dirty="0" smtClean="0">
                <a:latin typeface="+mn-lt"/>
              </a:rPr>
              <a:t>4</a:t>
            </a:r>
            <a:r>
              <a:rPr lang="ru-RU" sz="1600" dirty="0" smtClean="0">
                <a:latin typeface="+mn-lt"/>
              </a:rPr>
              <a:t>/</a:t>
            </a:r>
            <a:r>
              <a:rPr lang="ru-RU" sz="1600" baseline="-25000" dirty="0" smtClean="0">
                <a:latin typeface="+mn-lt"/>
              </a:rPr>
              <a:t>13</a:t>
            </a:r>
            <a:r>
              <a:rPr lang="ru-RU" sz="1600" dirty="0" smtClean="0">
                <a:latin typeface="+mn-lt"/>
              </a:rPr>
              <a:t>-3</a:t>
            </a:r>
            <a:r>
              <a:rPr lang="ru-RU" sz="1600" dirty="0" smtClean="0">
                <a:latin typeface="+mn-lt"/>
                <a:ea typeface="Times New Roman" pitchFamily="18" charset="0"/>
              </a:rPr>
              <a:t>, </a:t>
            </a:r>
            <a:r>
              <a:rPr lang="ru-RU" sz="1600" dirty="0" err="1" smtClean="0">
                <a:latin typeface="+mn-lt"/>
                <a:ea typeface="Times New Roman" pitchFamily="18" charset="0"/>
              </a:rPr>
              <a:t>Зимол</a:t>
            </a:r>
            <a:r>
              <a:rPr lang="ru-RU" sz="1600" dirty="0" smtClean="0">
                <a:latin typeface="+mn-lt"/>
                <a:ea typeface="Times New Roman" pitchFamily="18" charset="0"/>
              </a:rPr>
              <a:t>)</a:t>
            </a:r>
          </a:p>
          <a:p>
            <a:pPr lvl="0" algn="just" eaLnBrk="0" hangingPunct="0"/>
            <a:endParaRPr lang="ru-RU" sz="200" dirty="0">
              <a:latin typeface="+mn-lt"/>
            </a:endParaRPr>
          </a:p>
          <a:p>
            <a:pPr lvl="0" algn="just" eaLnBrk="0" hangingPunct="0"/>
            <a:r>
              <a:rPr lang="ru-RU" sz="2000" i="1" dirty="0" smtClean="0">
                <a:solidFill>
                  <a:srgbClr val="0070C0"/>
                </a:solidFill>
                <a:latin typeface="+mn-lt"/>
                <a:ea typeface="Times New Roman" pitchFamily="18" charset="0"/>
              </a:rPr>
              <a:t>Смазки </a:t>
            </a:r>
            <a:r>
              <a:rPr lang="ru-RU" sz="2000" i="1" dirty="0">
                <a:solidFill>
                  <a:srgbClr val="0070C0"/>
                </a:solidFill>
                <a:latin typeface="+mn-lt"/>
                <a:ea typeface="Times New Roman" pitchFamily="18" charset="0"/>
              </a:rPr>
              <a:t>общего назначения</a:t>
            </a:r>
            <a:r>
              <a:rPr lang="ru-RU" sz="2000" dirty="0">
                <a:solidFill>
                  <a:srgbClr val="0070C0"/>
                </a:solidFill>
                <a:latin typeface="+mn-lt"/>
                <a:ea typeface="Times New Roman" pitchFamily="18" charset="0"/>
              </a:rPr>
              <a:t> </a:t>
            </a:r>
            <a:r>
              <a:rPr lang="ru-RU" sz="1600" dirty="0">
                <a:latin typeface="+mn-lt"/>
                <a:ea typeface="Times New Roman" pitchFamily="18" charset="0"/>
              </a:rPr>
              <a:t>используются для дублирования многоцелевых.</a:t>
            </a:r>
            <a:endParaRPr lang="ru-RU" sz="1600" dirty="0">
              <a:latin typeface="+mn-lt"/>
            </a:endParaRPr>
          </a:p>
          <a:p>
            <a:r>
              <a:rPr lang="ru-RU" sz="1600" dirty="0" smtClean="0">
                <a:latin typeface="+mn-lt"/>
                <a:ea typeface="Times New Roman" pitchFamily="18" charset="0"/>
              </a:rPr>
              <a:t>(Солидол </a:t>
            </a:r>
            <a:r>
              <a:rPr lang="ru-RU" sz="1600" dirty="0">
                <a:latin typeface="+mn-lt"/>
                <a:ea typeface="Times New Roman" pitchFamily="18" charset="0"/>
              </a:rPr>
              <a:t>синтетический «С</a:t>
            </a:r>
            <a:r>
              <a:rPr lang="ru-RU" sz="1600" dirty="0" smtClean="0">
                <a:latin typeface="+mn-lt"/>
                <a:ea typeface="Times New Roman" pitchFamily="18" charset="0"/>
              </a:rPr>
              <a:t>»</a:t>
            </a:r>
            <a:r>
              <a:rPr lang="ru-RU" sz="1600" dirty="0">
                <a:latin typeface="+mn-lt"/>
              </a:rPr>
              <a:t> (</a:t>
            </a:r>
            <a:r>
              <a:rPr lang="ru-RU" sz="1600" dirty="0" err="1">
                <a:latin typeface="+mn-lt"/>
              </a:rPr>
              <a:t>СКа</a:t>
            </a:r>
            <a:r>
              <a:rPr lang="ru-RU" sz="1600" dirty="0">
                <a:latin typeface="+mn-lt"/>
              </a:rPr>
              <a:t> </a:t>
            </a:r>
            <a:r>
              <a:rPr lang="ru-RU" sz="1600" baseline="30000" dirty="0">
                <a:latin typeface="+mn-lt"/>
              </a:rPr>
              <a:t>3</a:t>
            </a:r>
            <a:r>
              <a:rPr lang="ru-RU" sz="1600" dirty="0">
                <a:latin typeface="+mn-lt"/>
              </a:rPr>
              <a:t>/</a:t>
            </a:r>
            <a:r>
              <a:rPr lang="ru-RU" sz="1600" baseline="-25000" dirty="0">
                <a:latin typeface="+mn-lt"/>
              </a:rPr>
              <a:t>7</a:t>
            </a:r>
            <a:r>
              <a:rPr lang="ru-RU" sz="1600" dirty="0">
                <a:latin typeface="+mn-lt"/>
              </a:rPr>
              <a:t> – 2) </a:t>
            </a:r>
            <a:r>
              <a:rPr lang="ru-RU" sz="1600" dirty="0" smtClean="0">
                <a:latin typeface="+mn-lt"/>
                <a:ea typeface="Times New Roman" pitchFamily="18" charset="0"/>
              </a:rPr>
              <a:t>, солидол </a:t>
            </a:r>
            <a:r>
              <a:rPr lang="ru-RU" sz="1600" dirty="0" err="1" smtClean="0">
                <a:latin typeface="+mn-lt"/>
                <a:ea typeface="Times New Roman" pitchFamily="18" charset="0"/>
              </a:rPr>
              <a:t>жировой,Прессолидол</a:t>
            </a:r>
            <a:r>
              <a:rPr lang="ru-RU" sz="1600" dirty="0" smtClean="0">
                <a:latin typeface="+mn-lt"/>
                <a:ea typeface="Times New Roman" pitchFamily="18" charset="0"/>
              </a:rPr>
              <a:t> синтетический «С» ,</a:t>
            </a:r>
            <a:r>
              <a:rPr lang="ru-RU" sz="1600" dirty="0" err="1" smtClean="0">
                <a:latin typeface="+mn-lt"/>
                <a:ea typeface="Times New Roman" pitchFamily="18" charset="0"/>
              </a:rPr>
              <a:t>прессолидол</a:t>
            </a:r>
            <a:r>
              <a:rPr lang="ru-RU" sz="1600" dirty="0" smtClean="0">
                <a:latin typeface="+mn-lt"/>
                <a:ea typeface="Times New Roman" pitchFamily="18" charset="0"/>
              </a:rPr>
              <a:t> жировой (УС-1),</a:t>
            </a:r>
            <a:r>
              <a:rPr lang="ru-RU" sz="1600" dirty="0" smtClean="0">
                <a:latin typeface="+mn-lt"/>
                <a:ea typeface="Times New Roman" pitchFamily="18" charset="0"/>
                <a:sym typeface="Symbol" pitchFamily="18" charset="2"/>
              </a:rPr>
              <a:t> Графитная смазка </a:t>
            </a:r>
            <a:r>
              <a:rPr lang="ru-RU" sz="1600" dirty="0" err="1" smtClean="0">
                <a:latin typeface="+mn-lt"/>
                <a:ea typeface="Times New Roman" pitchFamily="18" charset="0"/>
                <a:sym typeface="Symbol" pitchFamily="18" charset="2"/>
              </a:rPr>
              <a:t>УСсА</a:t>
            </a:r>
            <a:r>
              <a:rPr lang="ru-RU" sz="1600" dirty="0">
                <a:latin typeface="+mn-lt"/>
              </a:rPr>
              <a:t>(</a:t>
            </a:r>
            <a:r>
              <a:rPr lang="ru-RU" sz="1600" dirty="0" err="1">
                <a:latin typeface="+mn-lt"/>
              </a:rPr>
              <a:t>СКа</a:t>
            </a:r>
            <a:r>
              <a:rPr lang="ru-RU" sz="1600" dirty="0">
                <a:latin typeface="+mn-lt"/>
              </a:rPr>
              <a:t> </a:t>
            </a:r>
            <a:r>
              <a:rPr lang="ru-RU" sz="1600" baseline="30000" dirty="0">
                <a:latin typeface="+mn-lt"/>
              </a:rPr>
              <a:t>2</a:t>
            </a:r>
            <a:r>
              <a:rPr lang="ru-RU" sz="1600" dirty="0">
                <a:latin typeface="+mn-lt"/>
              </a:rPr>
              <a:t>/</a:t>
            </a:r>
            <a:r>
              <a:rPr lang="ru-RU" sz="1600" baseline="-25000" dirty="0">
                <a:latin typeface="+mn-lt"/>
              </a:rPr>
              <a:t>6</a:t>
            </a:r>
            <a:r>
              <a:rPr lang="ru-RU" sz="1600" dirty="0">
                <a:latin typeface="+mn-lt"/>
              </a:rPr>
              <a:t> – </a:t>
            </a:r>
            <a:r>
              <a:rPr lang="ru-RU" sz="1600" dirty="0" err="1">
                <a:latin typeface="+mn-lt"/>
              </a:rPr>
              <a:t>ГЗ</a:t>
            </a:r>
            <a:r>
              <a:rPr lang="ru-RU" sz="1600" dirty="0" smtClean="0">
                <a:latin typeface="+mn-lt"/>
              </a:rPr>
              <a:t>)</a:t>
            </a:r>
            <a:r>
              <a:rPr lang="ru-RU" sz="1600" dirty="0" smtClean="0">
                <a:latin typeface="+mn-lt"/>
                <a:ea typeface="Times New Roman" pitchFamily="18" charset="0"/>
                <a:sym typeface="Symbol" pitchFamily="18" charset="2"/>
              </a:rPr>
              <a:t>)</a:t>
            </a:r>
            <a:r>
              <a:rPr lang="ru-RU" sz="1600" i="1" dirty="0" smtClean="0">
                <a:latin typeface="+mn-lt"/>
              </a:rPr>
              <a:t> </a:t>
            </a:r>
          </a:p>
          <a:p>
            <a:endParaRPr lang="ru-RU" sz="200" i="1" dirty="0" smtClean="0">
              <a:latin typeface="+mn-lt"/>
            </a:endParaRPr>
          </a:p>
          <a:p>
            <a:r>
              <a:rPr lang="ru-RU" sz="2000" i="1" dirty="0" smtClean="0">
                <a:solidFill>
                  <a:srgbClr val="0070C0"/>
                </a:solidFill>
                <a:latin typeface="+mn-lt"/>
              </a:rPr>
              <a:t>Морозостойкие </a:t>
            </a:r>
            <a:r>
              <a:rPr lang="ru-RU" sz="2000" i="1" dirty="0">
                <a:solidFill>
                  <a:srgbClr val="0070C0"/>
                </a:solidFill>
                <a:latin typeface="+mn-lt"/>
              </a:rPr>
              <a:t>смазки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600" dirty="0">
                <a:latin typeface="+mn-lt"/>
              </a:rPr>
              <a:t>предназначены для механизмов, в которых при низких температурах (до минус 60</a:t>
            </a:r>
            <a:r>
              <a:rPr lang="ru-RU" sz="1600" dirty="0">
                <a:latin typeface="+mn-lt"/>
                <a:sym typeface="Symbol"/>
              </a:rPr>
              <a:t></a:t>
            </a:r>
            <a:r>
              <a:rPr lang="ru-RU" sz="1600" dirty="0">
                <a:latin typeface="+mn-lt"/>
              </a:rPr>
              <a:t>С) смазки обычного типа могут не обеспечивать нормальную работу</a:t>
            </a:r>
            <a:r>
              <a:rPr lang="ru-RU" sz="1600" dirty="0" smtClean="0">
                <a:latin typeface="+mn-lt"/>
              </a:rPr>
              <a:t>. (</a:t>
            </a:r>
            <a:r>
              <a:rPr lang="ru-RU" sz="1600" dirty="0" err="1" smtClean="0">
                <a:latin typeface="+mn-lt"/>
              </a:rPr>
              <a:t>Зимол</a:t>
            </a:r>
            <a:r>
              <a:rPr lang="ru-RU" sz="1600" dirty="0" smtClean="0">
                <a:latin typeface="+mn-lt"/>
              </a:rPr>
              <a:t>, ЦИАТИМ-201</a:t>
            </a:r>
            <a:r>
              <a:rPr lang="ru-RU" sz="1600" dirty="0">
                <a:latin typeface="+mn-lt"/>
              </a:rPr>
              <a:t>(</a:t>
            </a:r>
            <a:r>
              <a:rPr lang="ru-RU" sz="1600" dirty="0" err="1">
                <a:latin typeface="+mn-lt"/>
              </a:rPr>
              <a:t>НЛи</a:t>
            </a:r>
            <a:r>
              <a:rPr lang="ru-RU" sz="1600" dirty="0">
                <a:latin typeface="+mn-lt"/>
              </a:rPr>
              <a:t> </a:t>
            </a:r>
            <a:r>
              <a:rPr lang="ru-RU" sz="1600" baseline="30000" dirty="0">
                <a:latin typeface="+mn-lt"/>
              </a:rPr>
              <a:t>6</a:t>
            </a:r>
            <a:r>
              <a:rPr lang="ru-RU" sz="1600" dirty="0">
                <a:latin typeface="+mn-lt"/>
              </a:rPr>
              <a:t>/</a:t>
            </a:r>
            <a:r>
              <a:rPr lang="ru-RU" sz="1600" baseline="-25000" dirty="0">
                <a:latin typeface="+mn-lt"/>
              </a:rPr>
              <a:t>9</a:t>
            </a:r>
            <a:r>
              <a:rPr lang="ru-RU" sz="1600" dirty="0">
                <a:latin typeface="+mn-lt"/>
              </a:rPr>
              <a:t> – 1</a:t>
            </a:r>
            <a:r>
              <a:rPr lang="ru-RU" sz="1600" dirty="0" smtClean="0">
                <a:latin typeface="+mn-lt"/>
              </a:rPr>
              <a:t>),ЦИАТИМ-203</a:t>
            </a:r>
            <a:r>
              <a:rPr lang="ru-RU" sz="1600" dirty="0">
                <a:latin typeface="+mn-lt"/>
              </a:rPr>
              <a:t>(</a:t>
            </a:r>
            <a:r>
              <a:rPr lang="ru-RU" sz="1600" dirty="0" err="1">
                <a:latin typeface="+mn-lt"/>
              </a:rPr>
              <a:t>НЛи</a:t>
            </a:r>
            <a:r>
              <a:rPr lang="ru-RU" sz="1600" dirty="0">
                <a:latin typeface="+mn-lt"/>
              </a:rPr>
              <a:t> </a:t>
            </a:r>
            <a:r>
              <a:rPr lang="ru-RU" sz="1600" baseline="30000" dirty="0">
                <a:latin typeface="+mn-lt"/>
              </a:rPr>
              <a:t>5</a:t>
            </a:r>
            <a:r>
              <a:rPr lang="ru-RU" sz="1600" dirty="0">
                <a:latin typeface="+mn-lt"/>
              </a:rPr>
              <a:t>/</a:t>
            </a:r>
            <a:r>
              <a:rPr lang="ru-RU" sz="1600" baseline="-25000" dirty="0">
                <a:latin typeface="+mn-lt"/>
              </a:rPr>
              <a:t>9</a:t>
            </a:r>
            <a:r>
              <a:rPr lang="ru-RU" sz="1600" dirty="0">
                <a:latin typeface="+mn-lt"/>
              </a:rPr>
              <a:t> – 2</a:t>
            </a:r>
            <a:r>
              <a:rPr lang="ru-RU" sz="1600" dirty="0" smtClean="0">
                <a:latin typeface="+mn-lt"/>
              </a:rPr>
              <a:t>))</a:t>
            </a:r>
          </a:p>
          <a:p>
            <a:endParaRPr lang="ru-RU" sz="400" dirty="0" smtClean="0">
              <a:latin typeface="+mn-lt"/>
            </a:endParaRPr>
          </a:p>
          <a:p>
            <a:r>
              <a:rPr lang="ru-RU" sz="2000" i="1" dirty="0">
                <a:solidFill>
                  <a:srgbClr val="0070C0"/>
                </a:solidFill>
                <a:latin typeface="+mn-lt"/>
              </a:rPr>
              <a:t>Термостойкие смазки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600" dirty="0">
                <a:latin typeface="+mn-lt"/>
              </a:rPr>
              <a:t>предназначена для механизмов, рабочие температуры в узлах которых достигают плюс 120…150</a:t>
            </a:r>
            <a:r>
              <a:rPr lang="ru-RU" sz="1600" dirty="0">
                <a:latin typeface="+mn-lt"/>
                <a:sym typeface="Symbol"/>
              </a:rPr>
              <a:t></a:t>
            </a:r>
            <a:r>
              <a:rPr lang="ru-RU" sz="1600" dirty="0">
                <a:latin typeface="+mn-lt"/>
              </a:rPr>
              <a:t>С</a:t>
            </a:r>
            <a:r>
              <a:rPr lang="ru-RU" sz="1600" dirty="0" smtClean="0">
                <a:latin typeface="+mn-lt"/>
              </a:rPr>
              <a:t>.(ЦИАТИМ-221</a:t>
            </a:r>
            <a:r>
              <a:rPr lang="ru-RU" sz="1600" dirty="0">
                <a:latin typeface="+mn-lt"/>
              </a:rPr>
              <a:t> (</a:t>
            </a:r>
            <a:r>
              <a:rPr lang="ru-RU" sz="1600" dirty="0" err="1">
                <a:latin typeface="+mn-lt"/>
              </a:rPr>
              <a:t>ЛКа</a:t>
            </a:r>
            <a:r>
              <a:rPr lang="ru-RU" sz="1600" dirty="0">
                <a:latin typeface="+mn-lt"/>
              </a:rPr>
              <a:t> </a:t>
            </a:r>
            <a:r>
              <a:rPr lang="ru-RU" sz="1600" baseline="30000" dirty="0">
                <a:latin typeface="+mn-lt"/>
              </a:rPr>
              <a:t>6</a:t>
            </a:r>
            <a:r>
              <a:rPr lang="ru-RU" sz="1600" dirty="0">
                <a:latin typeface="+mn-lt"/>
              </a:rPr>
              <a:t>/</a:t>
            </a:r>
            <a:r>
              <a:rPr lang="ru-RU" sz="1600" baseline="-25000" dirty="0">
                <a:latin typeface="+mn-lt"/>
              </a:rPr>
              <a:t>15</a:t>
            </a:r>
            <a:r>
              <a:rPr lang="ru-RU" sz="1600" dirty="0">
                <a:latin typeface="+mn-lt"/>
              </a:rPr>
              <a:t> – 2</a:t>
            </a:r>
            <a:r>
              <a:rPr lang="ru-RU" sz="1600" dirty="0" smtClean="0">
                <a:latin typeface="+mn-lt"/>
              </a:rPr>
              <a:t>))</a:t>
            </a:r>
          </a:p>
          <a:p>
            <a:endParaRPr lang="ru-RU" sz="300" dirty="0">
              <a:latin typeface="+mn-lt"/>
            </a:endParaRPr>
          </a:p>
          <a:p>
            <a:r>
              <a:rPr lang="ru-RU" sz="2000" i="1" dirty="0">
                <a:solidFill>
                  <a:srgbClr val="0070C0"/>
                </a:solidFill>
                <a:latin typeface="+mn-lt"/>
              </a:rPr>
              <a:t>Химически стойкие смазки </a:t>
            </a:r>
            <a:r>
              <a:rPr lang="ru-RU" sz="1600" dirty="0">
                <a:latin typeface="+mn-lt"/>
              </a:rPr>
              <a:t>предназначены для работы в контакте с агрессивными средами</a:t>
            </a:r>
            <a:r>
              <a:rPr lang="ru-RU" sz="1600" dirty="0" smtClean="0">
                <a:latin typeface="+mn-lt"/>
              </a:rPr>
              <a:t>. ЦИАТИМ-205</a:t>
            </a:r>
            <a:r>
              <a:rPr lang="ru-RU" sz="1600" dirty="0">
                <a:latin typeface="+mn-lt"/>
              </a:rPr>
              <a:t>(</a:t>
            </a:r>
            <a:r>
              <a:rPr lang="ru-RU" sz="1600" dirty="0" err="1">
                <a:latin typeface="+mn-lt"/>
              </a:rPr>
              <a:t>Хт</a:t>
            </a:r>
            <a:r>
              <a:rPr lang="ru-RU" sz="1600" dirty="0">
                <a:latin typeface="+mn-lt"/>
              </a:rPr>
              <a:t> </a:t>
            </a:r>
            <a:r>
              <a:rPr lang="ru-RU" sz="1600" baseline="30000" dirty="0">
                <a:latin typeface="+mn-lt"/>
              </a:rPr>
              <a:t>5</a:t>
            </a:r>
            <a:r>
              <a:rPr lang="ru-RU" sz="1600" dirty="0">
                <a:latin typeface="+mn-lt"/>
              </a:rPr>
              <a:t>/</a:t>
            </a:r>
            <a:r>
              <a:rPr lang="ru-RU" sz="1600" baseline="-25000" dirty="0">
                <a:latin typeface="+mn-lt"/>
              </a:rPr>
              <a:t>7</a:t>
            </a:r>
            <a:r>
              <a:rPr lang="ru-RU" sz="1600" dirty="0">
                <a:latin typeface="+mn-lt"/>
              </a:rPr>
              <a:t> – 1) </a:t>
            </a:r>
            <a:endParaRPr lang="ru-RU" sz="1600" dirty="0" smtClean="0">
              <a:latin typeface="+mn-lt"/>
            </a:endParaRPr>
          </a:p>
          <a:p>
            <a:endParaRPr lang="ru-RU" sz="600" dirty="0">
              <a:latin typeface="+mn-lt"/>
            </a:endParaRPr>
          </a:p>
          <a:p>
            <a:r>
              <a:rPr lang="ru-RU" sz="1600" dirty="0" smtClean="0">
                <a:latin typeface="+mn-lt"/>
              </a:rPr>
              <a:t> </a:t>
            </a:r>
            <a:r>
              <a:rPr lang="ru-RU" sz="2000" i="1" dirty="0" smtClean="0">
                <a:solidFill>
                  <a:srgbClr val="0070C0"/>
                </a:solidFill>
                <a:latin typeface="+mn-lt"/>
              </a:rPr>
              <a:t>Приборные смазки</a:t>
            </a:r>
            <a:r>
              <a:rPr lang="ru-RU" dirty="0" smtClean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600" dirty="0">
                <a:latin typeface="+mn-lt"/>
              </a:rPr>
              <a:t>– применяются для смазки деталей приборов и точных механизмов </a:t>
            </a:r>
            <a:endParaRPr lang="ru-RU" sz="1600" dirty="0" smtClean="0">
              <a:latin typeface="+mn-lt"/>
            </a:endParaRPr>
          </a:p>
          <a:p>
            <a:r>
              <a:rPr lang="ru-RU" sz="1600" dirty="0" smtClean="0">
                <a:latin typeface="+mn-lt"/>
              </a:rPr>
              <a:t>(</a:t>
            </a:r>
            <a:r>
              <a:rPr lang="ru-RU" sz="1600" dirty="0">
                <a:latin typeface="+mn-lt"/>
              </a:rPr>
              <a:t>ОКБ-122-7, </a:t>
            </a:r>
            <a:r>
              <a:rPr lang="ru-RU" sz="1600" dirty="0" err="1">
                <a:latin typeface="+mn-lt"/>
              </a:rPr>
              <a:t>ВНИИ</a:t>
            </a:r>
            <a:r>
              <a:rPr lang="ru-RU" sz="1600" dirty="0">
                <a:latin typeface="+mn-lt"/>
              </a:rPr>
              <a:t> НП-274 Н</a:t>
            </a:r>
            <a:r>
              <a:rPr lang="ru-RU" sz="1600" dirty="0" smtClean="0">
                <a:latin typeface="+mn-lt"/>
              </a:rPr>
              <a:t>).</a:t>
            </a:r>
          </a:p>
          <a:p>
            <a:endParaRPr lang="ru-RU" sz="500" dirty="0" smtClean="0">
              <a:latin typeface="+mn-lt"/>
            </a:endParaRPr>
          </a:p>
          <a:p>
            <a:r>
              <a:rPr lang="ru-RU" sz="2000" i="1" dirty="0">
                <a:solidFill>
                  <a:srgbClr val="0070C0"/>
                </a:solidFill>
                <a:latin typeface="+mn-lt"/>
              </a:rPr>
              <a:t>Консервационные и канатные смазки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600" dirty="0">
                <a:latin typeface="+mn-lt"/>
              </a:rPr>
              <a:t>предназначены для длительной консервации наружных и легкодоступных внутренних неокрашенных металлических поверхностей</a:t>
            </a:r>
            <a:r>
              <a:rPr lang="ru-RU" sz="1600" dirty="0" smtClean="0">
                <a:latin typeface="+mn-lt"/>
              </a:rPr>
              <a:t>. (Пушечная Канатная)</a:t>
            </a:r>
          </a:p>
          <a:p>
            <a:endParaRPr lang="ru-RU" sz="500" dirty="0" smtClean="0">
              <a:latin typeface="+mn-lt"/>
            </a:endParaRPr>
          </a:p>
          <a:p>
            <a:r>
              <a:rPr lang="ru-RU" sz="2000" i="1" dirty="0" smtClean="0">
                <a:solidFill>
                  <a:srgbClr val="0070C0"/>
                </a:solidFill>
                <a:latin typeface="+mn-lt"/>
              </a:rPr>
              <a:t>Специальные </a:t>
            </a:r>
            <a:r>
              <a:rPr lang="ru-RU" sz="2000" i="1" dirty="0">
                <a:solidFill>
                  <a:srgbClr val="0070C0"/>
                </a:solidFill>
                <a:latin typeface="+mn-lt"/>
              </a:rPr>
              <a:t>смазки</a:t>
            </a:r>
            <a:r>
              <a:rPr lang="ru-RU" sz="2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ru-RU" sz="1600" dirty="0">
                <a:latin typeface="+mn-lt"/>
              </a:rPr>
              <a:t>предназначены для использования в узкоспециальных целях.</a:t>
            </a:r>
          </a:p>
          <a:p>
            <a:endParaRPr lang="ru-RU" sz="1600" dirty="0">
              <a:latin typeface="+mn-lt"/>
            </a:endParaRPr>
          </a:p>
          <a:p>
            <a:endParaRPr lang="ru-RU" sz="800" dirty="0"/>
          </a:p>
          <a:p>
            <a:pPr lvl="0" algn="just" eaLnBrk="0" hangingPunct="0"/>
            <a:endParaRPr lang="ru-RU" sz="800" dirty="0" smtClean="0">
              <a:latin typeface="Times New Roman" pitchFamily="18" charset="0"/>
              <a:ea typeface="Times New Roman" pitchFamily="18" charset="0"/>
              <a:sym typeface="Symbol" pitchFamily="18" charset="2"/>
            </a:endParaRPr>
          </a:p>
          <a:p>
            <a:pPr lvl="0" algn="just" eaLnBrk="0" hangingPunct="0"/>
            <a:endParaRPr lang="ru-RU" sz="600" dirty="0"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285728"/>
            <a:ext cx="3500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3300"/>
                </a:solidFill>
              </a:rPr>
              <a:t>Пластичные смазки </a:t>
            </a:r>
            <a:endParaRPr lang="ru-RU" sz="2400" dirty="0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7924800" y="152400"/>
            <a:ext cx="990600" cy="1193800"/>
            <a:chOff x="1200" y="94"/>
            <a:chExt cx="3709" cy="4903"/>
          </a:xfrm>
        </p:grpSpPr>
        <p:pic>
          <p:nvPicPr>
            <p:cNvPr id="6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600">
                  <a:solidFill>
                    <a:schemeClr val="accent2"/>
                  </a:solidFill>
                </a:rPr>
                <a:t/>
              </a:r>
              <a:br>
                <a:rPr lang="ru-RU" sz="3600">
                  <a:solidFill>
                    <a:schemeClr val="accent2"/>
                  </a:solidFill>
                </a:rPr>
              </a:br>
              <a:endParaRPr lang="ru-RU" sz="3600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ransition spd="slow" advTm="2000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85720" y="948690"/>
            <a:ext cx="842968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719138" algn="just" eaLnBrk="0" hangingPunct="0"/>
            <a:r>
              <a:rPr lang="ru-RU" sz="1400" dirty="0">
                <a:latin typeface="Arial" pitchFamily="34" charset="0"/>
                <a:ea typeface="Times New Roman" pitchFamily="18" charset="0"/>
              </a:rPr>
              <a:t>Согласно нормативно-технической документации обозначение смазок включает буквенную и цифровую индексацию. </a:t>
            </a:r>
            <a:endParaRPr lang="ru-RU" sz="1400" dirty="0" smtClean="0">
              <a:latin typeface="Arial" pitchFamily="34" charset="0"/>
              <a:ea typeface="Times New Roman" pitchFamily="18" charset="0"/>
            </a:endParaRPr>
          </a:p>
          <a:p>
            <a:pPr lvl="0" indent="719138" algn="just" eaLnBrk="0" hangingPunct="0"/>
            <a:r>
              <a:rPr lang="ru-RU" b="0" dirty="0" smtClean="0">
                <a:latin typeface="Arial" pitchFamily="34" charset="0"/>
                <a:ea typeface="Times New Roman" pitchFamily="18" charset="0"/>
              </a:rPr>
              <a:t>                                                                     Например</a:t>
            </a:r>
            <a:r>
              <a:rPr lang="ru-RU" dirty="0">
                <a:latin typeface="Arial" pitchFamily="34" charset="0"/>
                <a:ea typeface="Times New Roman" pitchFamily="18" charset="0"/>
              </a:rPr>
              <a:t>, </a:t>
            </a:r>
            <a:r>
              <a:rPr lang="ru-RU" dirty="0" err="1">
                <a:latin typeface="Arial" pitchFamily="34" charset="0"/>
                <a:ea typeface="Times New Roman" pitchFamily="18" charset="0"/>
              </a:rPr>
              <a:t>МЛи</a:t>
            </a:r>
            <a:r>
              <a:rPr lang="ru-RU" dirty="0">
                <a:latin typeface="Arial" pitchFamily="34" charset="0"/>
                <a:ea typeface="Times New Roman" pitchFamily="18" charset="0"/>
              </a:rPr>
              <a:t> </a:t>
            </a:r>
            <a:r>
              <a:rPr lang="ru-RU" baseline="30000" dirty="0">
                <a:latin typeface="Arial" pitchFamily="34" charset="0"/>
                <a:ea typeface="Times New Roman" pitchFamily="18" charset="0"/>
              </a:rPr>
              <a:t>4</a:t>
            </a:r>
            <a:r>
              <a:rPr lang="ru-RU" dirty="0">
                <a:latin typeface="Arial" pitchFamily="34" charset="0"/>
                <a:ea typeface="Times New Roman" pitchFamily="18" charset="0"/>
              </a:rPr>
              <a:t>/</a:t>
            </a:r>
            <a:r>
              <a:rPr lang="ru-RU" baseline="-30000" dirty="0">
                <a:latin typeface="Arial" pitchFamily="34" charset="0"/>
                <a:ea typeface="Times New Roman" pitchFamily="18" charset="0"/>
              </a:rPr>
              <a:t>13</a:t>
            </a:r>
            <a:r>
              <a:rPr lang="ru-RU" dirty="0">
                <a:latin typeface="Arial" pitchFamily="34" charset="0"/>
                <a:ea typeface="Times New Roman" pitchFamily="18" charset="0"/>
              </a:rPr>
              <a:t> – 3.</a:t>
            </a:r>
            <a:endParaRPr lang="ru-RU" sz="1000" dirty="0">
              <a:latin typeface="Arial" pitchFamily="34" charset="0"/>
            </a:endParaRPr>
          </a:p>
          <a:p>
            <a:pPr lvl="0" algn="just" eaLnBrk="0" hangingPunct="0"/>
            <a:endParaRPr lang="ru-RU" sz="1400" dirty="0" smtClean="0">
              <a:latin typeface="Arial" pitchFamily="34" charset="0"/>
              <a:ea typeface="Times New Roman" pitchFamily="18" charset="0"/>
            </a:endParaRPr>
          </a:p>
          <a:p>
            <a:pPr lvl="0" indent="719138" algn="just" eaLnBrk="0" hangingPunct="0"/>
            <a:r>
              <a:rPr lang="ru-RU" sz="1400" dirty="0" smtClean="0">
                <a:latin typeface="Arial" pitchFamily="34" charset="0"/>
                <a:ea typeface="Times New Roman" pitchFamily="18" charset="0"/>
              </a:rPr>
              <a:t>Начальная </a:t>
            </a:r>
            <a:r>
              <a:rPr lang="ru-RU" sz="1400" dirty="0">
                <a:latin typeface="Arial" pitchFamily="34" charset="0"/>
                <a:ea typeface="Times New Roman" pitchFamily="18" charset="0"/>
              </a:rPr>
              <a:t>буква даёт классификацию по назначению:</a:t>
            </a:r>
            <a:endParaRPr lang="ru-RU" sz="800" dirty="0">
              <a:latin typeface="Arial" pitchFamily="34" charset="0"/>
            </a:endParaRPr>
          </a:p>
          <a:p>
            <a:pPr lvl="0" algn="just" eaLnBrk="0" hangingPunct="0"/>
            <a:r>
              <a:rPr lang="ru-RU" sz="1600" dirty="0">
                <a:latin typeface="Arial" pitchFamily="34" charset="0"/>
                <a:ea typeface="Times New Roman" pitchFamily="18" charset="0"/>
              </a:rPr>
              <a:t>С – </a:t>
            </a:r>
            <a:r>
              <a:rPr lang="ru-RU" sz="1600" dirty="0">
                <a:latin typeface="+mn-lt"/>
                <a:ea typeface="Times New Roman" pitchFamily="18" charset="0"/>
              </a:rPr>
              <a:t>общего назначения;</a:t>
            </a:r>
            <a:endParaRPr lang="ru-RU" sz="900" dirty="0">
              <a:latin typeface="+mn-lt"/>
            </a:endParaRPr>
          </a:p>
          <a:p>
            <a:pPr lvl="0" algn="just" eaLnBrk="0" hangingPunct="0"/>
            <a:r>
              <a:rPr lang="ru-RU" sz="1600" dirty="0">
                <a:latin typeface="+mn-lt"/>
                <a:ea typeface="Times New Roman" pitchFamily="18" charset="0"/>
              </a:rPr>
              <a:t>О – для повышенной температуры (до плюс 70</a:t>
            </a:r>
            <a:r>
              <a:rPr lang="ru-RU" sz="1600" dirty="0">
                <a:latin typeface="+mn-lt"/>
                <a:ea typeface="Times New Roman" pitchFamily="18" charset="0"/>
                <a:sym typeface="Symbol" pitchFamily="18" charset="2"/>
              </a:rPr>
              <a:t></a:t>
            </a:r>
            <a:r>
              <a:rPr lang="ru-RU" sz="1600" dirty="0">
                <a:latin typeface="+mn-lt"/>
                <a:ea typeface="Times New Roman" pitchFamily="18" charset="0"/>
              </a:rPr>
              <a:t>С);</a:t>
            </a:r>
            <a:endParaRPr lang="ru-RU" sz="900" dirty="0">
              <a:latin typeface="+mn-lt"/>
              <a:sym typeface="Symbol" pitchFamily="18" charset="2"/>
            </a:endParaRPr>
          </a:p>
          <a:p>
            <a:pPr lvl="0" algn="just" eaLnBrk="0" hangingPunct="0"/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М – многоцелевые (от минус 30</a:t>
            </a:r>
            <a:r>
              <a:rPr lang="ru-RU" sz="1600" dirty="0">
                <a:latin typeface="Arial" pitchFamily="34" charset="0"/>
                <a:ea typeface="Times New Roman" pitchFamily="18" charset="0"/>
              </a:rPr>
              <a:t>С до плюс 30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</a:t>
            </a:r>
            <a:r>
              <a:rPr lang="ru-RU" sz="1600" dirty="0">
                <a:latin typeface="Arial" pitchFamily="34" charset="0"/>
                <a:ea typeface="Times New Roman" pitchFamily="18" charset="0"/>
              </a:rPr>
              <a:t>С);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algn="just" eaLnBrk="0" hangingPunct="0"/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Л – термостойкие (плюс 150</a:t>
            </a:r>
            <a:r>
              <a:rPr lang="ru-RU" sz="1600" dirty="0">
                <a:latin typeface="Arial" pitchFamily="34" charset="0"/>
                <a:ea typeface="Times New Roman" pitchFamily="18" charset="0"/>
              </a:rPr>
              <a:t>С и выше);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algn="just" eaLnBrk="0" hangingPunct="0"/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Н – морозостойкие (ниже минус 40</a:t>
            </a:r>
            <a:r>
              <a:rPr lang="ru-RU" sz="1600" dirty="0">
                <a:latin typeface="Arial" pitchFamily="34" charset="0"/>
                <a:ea typeface="Times New Roman" pitchFamily="18" charset="0"/>
              </a:rPr>
              <a:t>С);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algn="just" eaLnBrk="0" hangingPunct="0"/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И – противозадирные и </a:t>
            </a:r>
            <a:r>
              <a:rPr lang="ru-RU" sz="1600" dirty="0" err="1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противоизносные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;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algn="just" eaLnBrk="0" hangingPunct="0"/>
            <a:r>
              <a:rPr lang="ru-RU" sz="1600" dirty="0" err="1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П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– приборные;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algn="just" eaLnBrk="0" hangingPunct="0"/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Х – химически стойкие;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algn="just" eaLnBrk="0" hangingPunct="0"/>
            <a:r>
              <a:rPr lang="ru-RU" sz="1600" dirty="0" err="1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З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– защитные;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algn="just" eaLnBrk="0" hangingPunct="0"/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К – канатные.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indent="719138" algn="just" eaLnBrk="0" hangingPunct="0"/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Загуститель обозначается первыми двумя буквами металла, входящего в состав мыла: </a:t>
            </a:r>
            <a:r>
              <a:rPr lang="ru-RU" sz="1600" dirty="0" err="1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Ка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– кальциевое; На – натриевое; Ли – литиевое; </a:t>
            </a:r>
            <a:r>
              <a:rPr lang="ru-RU" sz="1600" dirty="0" err="1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Ли-Ка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– смешанное литиево-кальциевое.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indent="719138" algn="just" eaLnBrk="0" hangingPunct="0"/>
            <a:r>
              <a:rPr lang="ru-RU" sz="1600" baseline="300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4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/</a:t>
            </a:r>
            <a:r>
              <a:rPr lang="ru-RU" sz="1600" baseline="-300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13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 – рекомендуемый температурный диапазон: в числителе – уменьшенная в 10 раз без знака минус минимальная температура, а в знаменателе – уменьшенная в 10 раз максимальная температура эксплуатации. В данном случае минус 40</a:t>
            </a:r>
            <a:r>
              <a:rPr lang="ru-RU" sz="1600" dirty="0">
                <a:latin typeface="Arial" pitchFamily="34" charset="0"/>
                <a:ea typeface="Times New Roman" pitchFamily="18" charset="0"/>
              </a:rPr>
              <a:t>С… плюс 130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</a:t>
            </a:r>
            <a:r>
              <a:rPr lang="ru-RU" sz="1600" dirty="0">
                <a:latin typeface="Arial" pitchFamily="34" charset="0"/>
                <a:ea typeface="Times New Roman" pitchFamily="18" charset="0"/>
              </a:rPr>
              <a:t>С.</a:t>
            </a:r>
            <a:endParaRPr lang="ru-RU" sz="900" dirty="0">
              <a:latin typeface="Times New Roman" pitchFamily="18" charset="0"/>
              <a:sym typeface="Symbol" pitchFamily="18" charset="2"/>
            </a:endParaRPr>
          </a:p>
          <a:p>
            <a:pPr lvl="0" indent="719138" algn="just" eaLnBrk="0" hangingPunct="0"/>
            <a:r>
              <a:rPr lang="ru-RU" sz="1600" dirty="0">
                <a:latin typeface="Times New Roman" pitchFamily="18" charset="0"/>
                <a:ea typeface="Times New Roman" pitchFamily="18" charset="0"/>
                <a:sym typeface="Symbol" pitchFamily="18" charset="2"/>
              </a:rPr>
              <a:t>Цифра «3» - условное число, характеризующее консистенцию смазки. Консистенцию обозначают условным числом от 0 до 7.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sym typeface="Symbol" pitchFamily="18" charset="2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7924800" y="152400"/>
            <a:ext cx="990600" cy="1193800"/>
            <a:chOff x="1200" y="94"/>
            <a:chExt cx="3709" cy="4903"/>
          </a:xfrm>
        </p:grpSpPr>
        <p:pic>
          <p:nvPicPr>
            <p:cNvPr id="4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600">
                  <a:solidFill>
                    <a:schemeClr val="accent2"/>
                  </a:solidFill>
                </a:rPr>
                <a:t/>
              </a:r>
              <a:br>
                <a:rPr lang="ru-RU" sz="3600">
                  <a:solidFill>
                    <a:schemeClr val="accent2"/>
                  </a:solidFill>
                </a:rPr>
              </a:br>
              <a:endParaRPr lang="ru-RU" sz="3600">
                <a:solidFill>
                  <a:schemeClr val="accent2"/>
                </a:solidFill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2428860" y="357166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Обозначение смазок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2000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552575" y="1147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/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52438" y="657225"/>
            <a:ext cx="7429500" cy="762000"/>
          </a:xfrm>
          <a:prstGeom prst="rect">
            <a:avLst/>
          </a:prstGeom>
          <a:solidFill>
            <a:srgbClr val="00FF00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3300"/>
                </a:solidFill>
              </a:rPr>
              <a:t>Специальные технические жидкости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928688" y="1785938"/>
            <a:ext cx="3214687" cy="5334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i="1"/>
              <a:t>Охлаждающие жидкости</a:t>
            </a: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928688" y="3000375"/>
            <a:ext cx="3228975" cy="619125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i="1"/>
              <a:t>Тормозные жидкости</a:t>
            </a:r>
            <a:endParaRPr lang="ru-RU" sz="1400"/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928688" y="4214813"/>
            <a:ext cx="3214687" cy="6858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400" i="1"/>
              <a:t>Жидкости для амортизаторов </a:t>
            </a:r>
          </a:p>
          <a:p>
            <a:r>
              <a:rPr lang="ru-RU" sz="1400" i="1"/>
              <a:t>и других гидравлических систем.</a:t>
            </a:r>
            <a:endParaRPr lang="ru-RU" sz="1400"/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928688" y="5500688"/>
            <a:ext cx="3228975" cy="59055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i="1"/>
              <a:t>Пусковые жидкости</a:t>
            </a:r>
            <a:endParaRPr lang="ru-RU" sz="1400"/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5000625" y="5143500"/>
            <a:ext cx="3733800" cy="6096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200" i="1"/>
              <a:t>карбюраторный двигатель: </a:t>
            </a:r>
            <a:r>
              <a:rPr lang="ru-RU" sz="1400" i="1"/>
              <a:t>«Арктика</a:t>
            </a:r>
            <a:r>
              <a:rPr lang="ru-RU" sz="1600" i="1"/>
              <a:t>»</a:t>
            </a: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5000625" y="1500188"/>
            <a:ext cx="3786188" cy="5334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400" i="1"/>
              <a:t>Антифризы (</a:t>
            </a:r>
            <a:r>
              <a:rPr lang="ru-RU" sz="1200" i="1"/>
              <a:t>марки</a:t>
            </a:r>
            <a:r>
              <a:rPr lang="ru-RU" sz="1400" i="1"/>
              <a:t>: «40», «65», «40К»)</a:t>
            </a:r>
            <a:endParaRPr lang="ru-RU" sz="2400" i="1"/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5000625" y="2143125"/>
            <a:ext cx="3786188" cy="500063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400" i="1"/>
              <a:t>Тосолы  (</a:t>
            </a:r>
            <a:r>
              <a:rPr lang="ru-RU" sz="1200" i="1"/>
              <a:t>марки</a:t>
            </a:r>
            <a:r>
              <a:rPr lang="ru-RU" sz="1400" i="1"/>
              <a:t>: «АМ», «А-40М», «А-65М»)</a:t>
            </a:r>
          </a:p>
        </p:txBody>
      </p:sp>
      <p:sp>
        <p:nvSpPr>
          <p:cNvPr id="14347" name="Rectangle 13"/>
          <p:cNvSpPr>
            <a:spLocks noChangeArrowheads="1"/>
          </p:cNvSpPr>
          <p:nvPr/>
        </p:nvSpPr>
        <p:spPr bwMode="auto">
          <a:xfrm>
            <a:off x="5000625" y="3000375"/>
            <a:ext cx="3786188" cy="5715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400" i="1"/>
              <a:t>ГТЖ-22М, «Нева», «Томь», «Роса».</a:t>
            </a: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4991100" y="4141788"/>
            <a:ext cx="3795713" cy="7620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400" i="1"/>
              <a:t>МГ-15В (АЖ-12Т) ,МГЕ-10А, МГ-22(АУ),</a:t>
            </a:r>
          </a:p>
          <a:p>
            <a:r>
              <a:rPr lang="ru-RU" sz="1400" i="1"/>
              <a:t>МГ-22Б(АУП), МГ-22В(Р)</a:t>
            </a:r>
          </a:p>
        </p:txBody>
      </p:sp>
      <p:grpSp>
        <p:nvGrpSpPr>
          <p:cNvPr id="14349" name="Group 21"/>
          <p:cNvGrpSpPr>
            <a:grpSpLocks/>
          </p:cNvGrpSpPr>
          <p:nvPr/>
        </p:nvGrpSpPr>
        <p:grpSpPr bwMode="auto">
          <a:xfrm>
            <a:off x="7924800" y="152400"/>
            <a:ext cx="990600" cy="1193800"/>
            <a:chOff x="1200" y="94"/>
            <a:chExt cx="3709" cy="4903"/>
          </a:xfrm>
        </p:grpSpPr>
        <p:pic>
          <p:nvPicPr>
            <p:cNvPr id="14362" name="Picture 2" descr="GABTU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36000"/>
            </a:blip>
            <a:srcRect/>
            <a:stretch>
              <a:fillRect/>
            </a:stretch>
          </p:blipFill>
          <p:spPr bwMode="auto">
            <a:xfrm>
              <a:off x="1200" y="192"/>
              <a:ext cx="3709" cy="4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3" name="Picture 8" descr="Mto-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592" y="2352"/>
              <a:ext cx="1344" cy="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64" name="Picture 9" descr="Kt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1440"/>
              <a:ext cx="1344" cy="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65" name="Text Box 10"/>
            <p:cNvSpPr txBox="1">
              <a:spLocks noChangeArrowheads="1"/>
            </p:cNvSpPr>
            <p:nvPr/>
          </p:nvSpPr>
          <p:spPr bwMode="auto">
            <a:xfrm>
              <a:off x="2496" y="3119"/>
              <a:ext cx="1153" cy="18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4366" name="Rectangle 13"/>
            <p:cNvSpPr>
              <a:spLocks noChangeArrowheads="1"/>
            </p:cNvSpPr>
            <p:nvPr/>
          </p:nvSpPr>
          <p:spPr bwMode="auto">
            <a:xfrm>
              <a:off x="2805" y="94"/>
              <a:ext cx="689" cy="4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3600">
                  <a:solidFill>
                    <a:schemeClr val="accent2"/>
                  </a:solidFill>
                </a:rPr>
                <a:t/>
              </a:r>
              <a:br>
                <a:rPr lang="ru-RU" sz="3600">
                  <a:solidFill>
                    <a:schemeClr val="accent2"/>
                  </a:solidFill>
                </a:rPr>
              </a:br>
              <a:endParaRPr lang="ru-RU" sz="3600">
                <a:solidFill>
                  <a:schemeClr val="accent2"/>
                </a:solidFill>
              </a:endParaRPr>
            </a:p>
          </p:txBody>
        </p:sp>
      </p:grpSp>
      <p:cxnSp>
        <p:nvCxnSpPr>
          <p:cNvPr id="14350" name="Прямая со стрелкой 30"/>
          <p:cNvCxnSpPr>
            <a:cxnSpLocks noChangeShapeType="1"/>
            <a:stCxn id="14340" idx="3"/>
            <a:endCxn id="14345" idx="1"/>
          </p:cNvCxnSpPr>
          <p:nvPr/>
        </p:nvCxnSpPr>
        <p:spPr bwMode="auto">
          <a:xfrm flipV="1">
            <a:off x="4143375" y="1766888"/>
            <a:ext cx="857250" cy="285750"/>
          </a:xfrm>
          <a:prstGeom prst="straightConnector1">
            <a:avLst/>
          </a:prstGeom>
          <a:noFill/>
          <a:ln w="22225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4351" name="Прямая со стрелкой 31"/>
          <p:cNvCxnSpPr>
            <a:cxnSpLocks noChangeShapeType="1"/>
          </p:cNvCxnSpPr>
          <p:nvPr/>
        </p:nvCxnSpPr>
        <p:spPr bwMode="auto">
          <a:xfrm>
            <a:off x="4141788" y="2047875"/>
            <a:ext cx="871537" cy="404813"/>
          </a:xfrm>
          <a:prstGeom prst="straightConnector1">
            <a:avLst/>
          </a:prstGeom>
          <a:noFill/>
          <a:ln w="22225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4352" name="Прямая со стрелкой 33"/>
          <p:cNvCxnSpPr>
            <a:cxnSpLocks noChangeShapeType="1"/>
          </p:cNvCxnSpPr>
          <p:nvPr/>
        </p:nvCxnSpPr>
        <p:spPr bwMode="auto">
          <a:xfrm>
            <a:off x="4175125" y="3305175"/>
            <a:ext cx="844550" cy="3175"/>
          </a:xfrm>
          <a:prstGeom prst="straightConnector1">
            <a:avLst/>
          </a:prstGeom>
          <a:noFill/>
          <a:ln w="22225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4353" name="Прямая со стрелкой 39"/>
          <p:cNvCxnSpPr>
            <a:cxnSpLocks noChangeShapeType="1"/>
          </p:cNvCxnSpPr>
          <p:nvPr/>
        </p:nvCxnSpPr>
        <p:spPr bwMode="auto">
          <a:xfrm>
            <a:off x="4165600" y="4497388"/>
            <a:ext cx="844550" cy="3175"/>
          </a:xfrm>
          <a:prstGeom prst="straightConnector1">
            <a:avLst/>
          </a:prstGeom>
          <a:noFill/>
          <a:ln w="22225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14354" name="Rectangle 10"/>
          <p:cNvSpPr>
            <a:spLocks noChangeArrowheads="1"/>
          </p:cNvSpPr>
          <p:nvPr/>
        </p:nvSpPr>
        <p:spPr bwMode="auto">
          <a:xfrm>
            <a:off x="5000625" y="5929313"/>
            <a:ext cx="3733800" cy="609600"/>
          </a:xfrm>
          <a:prstGeom prst="rect">
            <a:avLst/>
          </a:prstGeom>
          <a:solidFill>
            <a:srgbClr val="CCFFCC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1600"/>
              <a:t> </a:t>
            </a:r>
            <a:r>
              <a:rPr lang="ru-RU" sz="1200" i="1"/>
              <a:t>дизельные двигатели</a:t>
            </a:r>
            <a:r>
              <a:rPr lang="ru-RU" sz="1400" i="1"/>
              <a:t>: «Холод-Д-40»</a:t>
            </a:r>
            <a:endParaRPr lang="ru-RU" i="1"/>
          </a:p>
        </p:txBody>
      </p:sp>
      <p:cxnSp>
        <p:nvCxnSpPr>
          <p:cNvPr id="14355" name="Прямая со стрелкой 42"/>
          <p:cNvCxnSpPr>
            <a:cxnSpLocks noChangeShapeType="1"/>
          </p:cNvCxnSpPr>
          <p:nvPr/>
        </p:nvCxnSpPr>
        <p:spPr bwMode="auto">
          <a:xfrm flipV="1">
            <a:off x="4167188" y="5453063"/>
            <a:ext cx="857250" cy="285750"/>
          </a:xfrm>
          <a:prstGeom prst="straightConnector1">
            <a:avLst/>
          </a:prstGeom>
          <a:noFill/>
          <a:ln w="22225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4356" name="Прямая со стрелкой 43"/>
          <p:cNvCxnSpPr>
            <a:cxnSpLocks noChangeShapeType="1"/>
          </p:cNvCxnSpPr>
          <p:nvPr/>
        </p:nvCxnSpPr>
        <p:spPr bwMode="auto">
          <a:xfrm>
            <a:off x="4173538" y="5759450"/>
            <a:ext cx="850900" cy="447675"/>
          </a:xfrm>
          <a:prstGeom prst="straightConnector1">
            <a:avLst/>
          </a:prstGeom>
          <a:noFill/>
          <a:ln w="22225" cap="sq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4357" name="Прямая соединительная линия 46"/>
          <p:cNvCxnSpPr>
            <a:cxnSpLocks noChangeShapeType="1"/>
          </p:cNvCxnSpPr>
          <p:nvPr/>
        </p:nvCxnSpPr>
        <p:spPr bwMode="auto">
          <a:xfrm rot="5400000">
            <a:off x="-1680369" y="3607594"/>
            <a:ext cx="4359275" cy="1588"/>
          </a:xfrm>
          <a:prstGeom prst="line">
            <a:avLst/>
          </a:prstGeom>
          <a:noFill/>
          <a:ln w="2857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58" name="Прямая соединительная линия 55"/>
          <p:cNvCxnSpPr>
            <a:cxnSpLocks noChangeShapeType="1"/>
            <a:endCxn id="14340" idx="1"/>
          </p:cNvCxnSpPr>
          <p:nvPr/>
        </p:nvCxnSpPr>
        <p:spPr bwMode="auto">
          <a:xfrm>
            <a:off x="500063" y="2000250"/>
            <a:ext cx="414337" cy="0"/>
          </a:xfrm>
          <a:prstGeom prst="line">
            <a:avLst/>
          </a:prstGeom>
          <a:noFill/>
          <a:ln w="2857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59" name="Прямая соединительная линия 56"/>
          <p:cNvCxnSpPr>
            <a:cxnSpLocks noChangeShapeType="1"/>
          </p:cNvCxnSpPr>
          <p:nvPr/>
        </p:nvCxnSpPr>
        <p:spPr bwMode="auto">
          <a:xfrm>
            <a:off x="500063" y="3357563"/>
            <a:ext cx="414337" cy="0"/>
          </a:xfrm>
          <a:prstGeom prst="line">
            <a:avLst/>
          </a:prstGeom>
          <a:noFill/>
          <a:ln w="2857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60" name="Прямая соединительная линия 57"/>
          <p:cNvCxnSpPr>
            <a:cxnSpLocks noChangeShapeType="1"/>
          </p:cNvCxnSpPr>
          <p:nvPr/>
        </p:nvCxnSpPr>
        <p:spPr bwMode="auto">
          <a:xfrm>
            <a:off x="500063" y="4572000"/>
            <a:ext cx="414337" cy="0"/>
          </a:xfrm>
          <a:prstGeom prst="line">
            <a:avLst/>
          </a:prstGeom>
          <a:noFill/>
          <a:ln w="2857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61" name="Прямая соединительная линия 58"/>
          <p:cNvCxnSpPr>
            <a:cxnSpLocks noChangeShapeType="1"/>
          </p:cNvCxnSpPr>
          <p:nvPr/>
        </p:nvCxnSpPr>
        <p:spPr bwMode="auto">
          <a:xfrm>
            <a:off x="500063" y="5786438"/>
            <a:ext cx="414337" cy="0"/>
          </a:xfrm>
          <a:prstGeom prst="line">
            <a:avLst/>
          </a:prstGeom>
          <a:noFill/>
          <a:ln w="28575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ransition spd="slow" advTm="2000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Designs\Мрамор.pot</Template>
  <TotalTime>2906</TotalTime>
  <Words>1210</Words>
  <Application>Microsoft Office PowerPoint</Application>
  <PresentationFormat>Экран (4:3)</PresentationFormat>
  <Paragraphs>191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Оформление по умолчанию</vt:lpstr>
      <vt:lpstr>Слайд 1</vt:lpstr>
      <vt:lpstr>Маркировка трансмиссионных масел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ФВО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№1 Общие положения по эксплуатации ВАТ</dc:title>
  <dc:creator>CLASS</dc:creator>
  <cp:lastModifiedBy>ВК</cp:lastModifiedBy>
  <cp:revision>149</cp:revision>
  <dcterms:created xsi:type="dcterms:W3CDTF">2003-12-08T07:51:02Z</dcterms:created>
  <dcterms:modified xsi:type="dcterms:W3CDTF">2017-03-09T09:25:30Z</dcterms:modified>
</cp:coreProperties>
</file>