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87" autoAdjust="0"/>
    <p:restoredTop sz="94660"/>
  </p:normalViewPr>
  <p:slideViewPr>
    <p:cSldViewPr>
      <p:cViewPr>
        <p:scale>
          <a:sx n="66" d="100"/>
          <a:sy n="66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5723-937F-4491-92FF-210A3BB0E7B4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AA53-55EA-48DA-8625-C64CD174C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A58C6-7D15-4FEE-BF9F-B1EB45830A03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0744E-8BAB-44F8-82E5-A4B61D9D8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6CF63-F173-47A5-B260-0187778EA758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9E519-9CF2-4177-BE58-AE8918753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2254A-6144-4EE4-B4B0-D079706817B1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D5F7-4519-4B1E-AB23-260AE207F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53DF1-741B-4A3B-87E6-E351E32D2F1D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76E63-3574-4E19-8A14-858328619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669D-52FC-4BA0-BA9F-2E85D60CD85C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5BB9-1EA4-483F-AA95-14212808A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796B-1B9E-4F6B-9EB9-359DE42787AC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57250-519C-4E96-9425-33212F445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BC92-8096-42B1-9CE8-28ED9A7EF7E0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9E58D-581F-489B-926D-3A3D1DC9F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27F55-20A3-4613-AEE9-34DB11BA3952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626F-11D9-435A-BE29-4AABF3280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1C95-469B-4007-83EC-68CA0129AE21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27B8-9E8E-45E0-A1B2-04DB36BA3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E951C-2734-4BB6-B7ED-7216E150B27B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757C4-7416-4980-8247-383B69BC1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B7A425-5D94-4DE1-BE16-2D7BF54F9AA1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585BCB-F93E-4B0D-8C48-B77701683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0913" y="1600200"/>
            <a:ext cx="7242175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037285801370296561"/>
          <p:cNvPicPr>
            <a:picLocks noChangeAspect="1" noChangeArrowheads="1"/>
          </p:cNvPicPr>
          <p:nvPr/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5635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разведения и применения открытого огня, проведения огнеопасных работ.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Применение открытого огня может быть допущено только с разрешения начальника склада и начальника пожарной охраны при условии выставления на месте работ пожарного поста. Работы с применением открытого огня производятся с соблюдением всех правил пожарной безопасности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523190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огневых работ ЗАПРЕЩАЕТСЯ: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приступать к работе при неисправной аппаратуре;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производить огневые работы на свежеокрашенных конструкциях   и изделиях;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одежду и рукавицы со следами масел, жиров, бензина и других горючих жидкостей;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 в сварочных кабинах одежду, ЛВЖ, ГЖ и другие горючие материалы;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допускать соприкосновение электрических проводов с баллонами со сжатыми, сжиженными и растворенными газами;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электросетей и пользование электроприборами.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монтаж, эксплуатацию электрических сетей, электроустановок и электротехнических изделий, а также контроль за их техническим состоянием необходимо осуществлять в соответствии с требованиями нормативных документов по электроэнергетике.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4581" name="Picture 5" descr="1320441580_fire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373688"/>
            <a:ext cx="1778000" cy="1182687"/>
          </a:xfrm>
          <a:prstGeom prst="rect">
            <a:avLst/>
          </a:prstGeom>
          <a:noFill/>
        </p:spPr>
      </p:pic>
      <p:pic>
        <p:nvPicPr>
          <p:cNvPr id="24582" name="Picture 6" descr="296f4da2eb91b30fae65bbc9e96157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5373688"/>
            <a:ext cx="1800225" cy="1200150"/>
          </a:xfrm>
          <a:prstGeom prst="rect">
            <a:avLst/>
          </a:prstGeom>
          <a:noFill/>
        </p:spPr>
      </p:pic>
      <p:pic>
        <p:nvPicPr>
          <p:cNvPr id="24583" name="Picture 7" descr="fi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445125"/>
            <a:ext cx="1739900" cy="90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5035fd99da857"/>
          <p:cNvPicPr>
            <a:picLocks noChangeAspect="1" noChangeArrowheads="1"/>
          </p:cNvPicPr>
          <p:nvPr/>
        </p:nvPicPr>
        <p:blipFill>
          <a:blip r:embed="rId2" cstate="print">
            <a:lum bright="62000"/>
          </a:blip>
          <a:srcRect/>
          <a:stretch>
            <a:fillRect/>
          </a:stretch>
        </p:blipFill>
        <p:spPr bwMode="auto">
          <a:xfrm>
            <a:off x="0" y="-315913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Требования пожарной безопасности в парках боевых и колесных машин, мастерских, на пунктах заправки горючем.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981075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sz="3000" b="1" smtClean="0"/>
              <a:t>-  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Объекты вооружения и военной техники (воздушные суда) устанавливаются так, чтобы между ними оставались необходимые проходы для быстрого вывода их в случае пожара.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-  Для обеспечения немедленного вывода машин (воздушных судов) при пожаре должны ежедневно выделяться дежурные тягачи со специальными буксирными устройствами (приспособлениями) и наряд людей.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pojari-601"/>
          <p:cNvPicPr>
            <a:picLocks noChangeAspect="1" noChangeArrowheads="1"/>
          </p:cNvPicPr>
          <p:nvPr/>
        </p:nvPicPr>
        <p:blipFill>
          <a:blip r:embed="rId2" cstate="print">
            <a:lum bright="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ial Unicode MS" pitchFamily="34" charset="-128"/>
              </a:rPr>
              <a:t>Требования пожарной безопасности в мастерских</a:t>
            </a:r>
            <a:r>
              <a:rPr lang="ru-RU" sz="4000" smtClean="0"/>
              <a:t> 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</a:t>
            </a:r>
            <a:r>
              <a:rPr lang="en-US" smtClean="0"/>
              <a:t>   </a:t>
            </a:r>
            <a:r>
              <a:rPr lang="ru-RU" sz="2800" b="1" smtClean="0"/>
              <a:t>Помещения, где производятся работы с применением легковоспламеняющихся жидкостей (керосина, бензина, ацетона, нитролака и т.п.) и зарядка аккумуляторных батарей, оборудуются специальной вентиляцией. Электродвигатели, светильники и электрораспределительные устройства устанавливаются во взрывозащищенном исполнении. Зарядные агрегаты и генераторы газосварочных аппаратов устанавливаются в отдельных помещениях. Устройство печей в этих помещениях запрещается.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1235061109_1-77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Arial Unicode MS" pitchFamily="34" charset="-128"/>
              </a:rPr>
              <a:t>Соблюдение условий успешной эвакуации техники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</a:t>
            </a:r>
            <a:r>
              <a:rPr lang="ru-RU" b="1" smtClean="0"/>
              <a:t>Схемы эвакуации личного состава, вооружения, военной техники и материальных средств - заранее разработанный план (схема), в котором указаны пути эвакуации, эвакуационные и аварийные выходы, установлены правила поведения людей, порядок и последовательность действий в условиях чрезвычайной ситуации.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ae94_pozhar009"/>
          <p:cNvPicPr>
            <a:picLocks noChangeAspect="1" noChangeArrowheads="1"/>
          </p:cNvPicPr>
          <p:nvPr/>
        </p:nvPicPr>
        <p:blipFill>
          <a:blip r:embed="rId2" cstate="print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00" cy="7021513"/>
          </a:xfrm>
          <a:prstGeom prst="rect">
            <a:avLst/>
          </a:prstGeom>
          <a:noFill/>
        </p:spPr>
      </p:pic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Arial Unicode MS" pitchFamily="34" charset="-128"/>
              </a:rPr>
              <a:t>Пожарные расчеты в местах производства работ. </a:t>
            </a:r>
            <a:br>
              <a:rPr lang="ru-RU" sz="2800" b="1" smtClean="0">
                <a:latin typeface="Arial Unicode MS" pitchFamily="34" charset="-128"/>
              </a:rPr>
            </a:br>
            <a:r>
              <a:rPr lang="ru-RU" sz="2800" b="1" smtClean="0">
                <a:latin typeface="Arial Unicode MS" pitchFamily="34" charset="-128"/>
              </a:rPr>
              <a:t>Пожарные расчеты подразделений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    </a:t>
            </a:r>
            <a:r>
              <a:rPr lang="ru-RU" sz="2800" b="1" smtClean="0"/>
              <a:t>В производственных цехах, мастерских, хранилищах, парках, на постоянных и временных пунктах работ с боевой техникой и имуществом назначаются пожарные расчеты из числа лиц, выполняющих эти работы.</a:t>
            </a:r>
          </a:p>
          <a:p>
            <a:pPr>
              <a:buFont typeface="Arial" charset="0"/>
              <a:buNone/>
            </a:pPr>
            <a:r>
              <a:rPr lang="en-US" sz="2800" b="1" smtClean="0"/>
              <a:t>    </a:t>
            </a:r>
            <a:r>
              <a:rPr lang="ru-RU" sz="2800" b="1" smtClean="0"/>
              <a:t>На пожарные расчеты возлагается контроль за выполнением в местах производства работ и подразделениях мер пожарной безопасности, тушение пожаров и эвакуация имущества.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Army_81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Arial Unicode MS" pitchFamily="34" charset="-128"/>
              </a:rPr>
              <a:t>Требования пожарной безопасности на складах</a:t>
            </a:r>
            <a:br>
              <a:rPr lang="ru-RU" sz="2800" b="1" smtClean="0">
                <a:latin typeface="Arial Unicode MS" pitchFamily="34" charset="-128"/>
              </a:rPr>
            </a:br>
            <a:r>
              <a:rPr lang="ru-RU" sz="2800" b="1" smtClean="0">
                <a:latin typeface="Arial Unicode MS" pitchFamily="34" charset="-128"/>
              </a:rPr>
              <a:t>(в хранилищах)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b="1" smtClean="0"/>
              <a:t>    </a:t>
            </a:r>
            <a:r>
              <a:rPr lang="ru-RU" sz="2800" b="1" smtClean="0"/>
              <a:t>На складах (в хранилищах) разрешается хранить только те виды имущества, для которых они предназначены.</a:t>
            </a:r>
          </a:p>
          <a:p>
            <a:pPr>
              <a:buFont typeface="Arial" charset="0"/>
              <a:buNone/>
            </a:pPr>
            <a:r>
              <a:rPr lang="en-US" sz="2800" b="1" smtClean="0"/>
              <a:t>    </a:t>
            </a:r>
            <a:r>
              <a:rPr lang="ru-RU" sz="2800" b="1" smtClean="0"/>
              <a:t>Запрещается загромождать на складах (в хранилищах) проходы и выходы, закрывать двери на внутренние запоры, а также обивать стеллажи и затемнять окна бумагой, картоном, пленкой из полимерных материалов и тканями, не обработанными огнезащитными составами</a:t>
            </a:r>
            <a:r>
              <a:rPr lang="ru-RU" b="1" smtClean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105266_jpg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Arial Unicode MS" pitchFamily="34" charset="-128"/>
              </a:rPr>
              <a:t>Порядок допуска личного состава на техническую территорию.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    </a:t>
            </a:r>
            <a:r>
              <a:rPr lang="ru-RU" sz="2800" b="1" smtClean="0"/>
              <a:t>Порядок допуска на техническую территорию складов (баз, арсеналов), на огнеопасные и особо важные объекты, а в отдельных случаях в зоны хранения вооружения и военной техники боевой и строевой групп эксплуатации постоянных парков воинских частей устанавливается начальниками соответствующих управлений Министерства обороны Российской Федерации, управлений (отделов) военных округов (флотов) согласно специальным положениям (инструкциям).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32_1_~1"/>
          <p:cNvPicPr>
            <a:picLocks noChangeAspect="1" noChangeArrowheads="1"/>
          </p:cNvPicPr>
          <p:nvPr/>
        </p:nvPicPr>
        <p:blipFill>
          <a:blip r:embed="rId2" cstate="print">
            <a:lum bright="42000"/>
          </a:blip>
          <a:srcRect/>
          <a:stretch>
            <a:fillRect/>
          </a:stretch>
        </p:blipFill>
        <p:spPr bwMode="auto">
          <a:xfrm>
            <a:off x="-414338" y="-230188"/>
            <a:ext cx="9955213" cy="7088188"/>
          </a:xfrm>
          <a:prstGeom prst="rect">
            <a:avLst/>
          </a:prstGeom>
          <a:noFill/>
        </p:spPr>
      </p:pic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Arial Unicode MS" pitchFamily="34" charset="-128"/>
              </a:rPr>
              <a:t>Содержание технической территории и территории, прилегающей к хранилищам</a:t>
            </a:r>
            <a:r>
              <a:rPr lang="ru-RU" sz="4000" smtClean="0"/>
              <a:t> 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smtClean="0"/>
              <a:t>      </a:t>
            </a:r>
            <a:r>
              <a:rPr lang="ru-RU" sz="2400" b="1" smtClean="0"/>
              <a:t>Каждое здание должно обслуживаться не менее чем двумя водоемами.</a:t>
            </a:r>
          </a:p>
          <a:p>
            <a:pPr>
              <a:buFont typeface="Arial" charset="0"/>
              <a:buNone/>
            </a:pPr>
            <a:r>
              <a:rPr lang="en-US" sz="2400" b="1" smtClean="0"/>
              <a:t>     </a:t>
            </a:r>
            <a:r>
              <a:rPr lang="ru-RU" sz="2400" b="1" smtClean="0"/>
              <a:t>Расстояние от края водоема до ближайшего здания принимают не ближе 12—15 м, за исключением объектов с взрывоопасным имуществом, где водоемы устраиваются не ближе 50 л и не далее 100 м от хранилищ и мастерских. </a:t>
            </a:r>
            <a:endParaRPr lang="en-US" sz="2400" b="1" smtClean="0"/>
          </a:p>
          <a:p>
            <a:pPr>
              <a:buFont typeface="Arial" charset="0"/>
              <a:buNone/>
            </a:pPr>
            <a:r>
              <a:rPr lang="en-US" sz="2400" b="1" smtClean="0"/>
              <a:t>     </a:t>
            </a:r>
            <a:r>
              <a:rPr lang="ru-RU" sz="2400" b="1" smtClean="0"/>
              <a:t>Каждый водоем снабжается таблицей с обозначением его номера и емкости; целесообразно указывать номера зданий, обслуживаемых водоемом, и длину рукавных линий до каждого здания. При наличии гидрантов они также снабжаются таблицами, на которых целесообразно указать номер гидранта и диаметр линии</a:t>
            </a:r>
            <a:r>
              <a:rPr lang="en-US" sz="2400" b="1" smtClean="0"/>
              <a:t>.</a:t>
            </a:r>
            <a:endParaRPr lang="ru-RU" b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68313" y="-315913"/>
            <a:ext cx="8229600" cy="1143001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Учебные вопросы.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/>
              <a:t>1.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Требования пожарной безопасности, изложенные в Уставе внутренней службы ВС РФ. Общие противопожарные мероприятия в частях и подразделениях. Характерные причины возникновения пожаров. Порядок разведения и применения открытого огня, проведения огнеопасных работ. Содержание электросетей и пользование электроприборами. </a:t>
            </a:r>
          </a:p>
          <a:p>
            <a:pPr marL="457200" lvl="1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2. Требования пожарной безопасности в парках боевых и колесных машин, мастерских, на пунктах заправки горючем. Соблюдение условий успешной эвакуации техники. Требования пожарной безопасности в складах (хранилищах). </a:t>
            </a:r>
          </a:p>
          <a:p>
            <a:pPr marL="457200" lvl="1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3. Порядок допуска личного состава на техническую территорию. Содержание технической территории и территории, прилегающей к хранилищам. Требования к складированию имущества внутри хранилищ и на открытых площадках. Содержание средств пожаротушения и противопожарного  водообеспечения. Пожарные расчеты в местах производства работ.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7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f37078bab75e685df35298d3983ef91b"/>
          <p:cNvPicPr>
            <a:picLocks noChangeAspect="1" noChangeArrowheads="1"/>
          </p:cNvPicPr>
          <p:nvPr/>
        </p:nvPicPr>
        <p:blipFill>
          <a:blip r:embed="rId2" cstate="print">
            <a:lum bright="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Требования к складированию имущества внутри хранилищ и на открытых площадках.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smtClean="0"/>
              <a:t>     </a:t>
            </a:r>
            <a:r>
              <a:rPr lang="ru-RU" sz="2400" b="1" smtClean="0"/>
              <a:t>Исправную тару и укупорку надлежит хранить на специально выделенном и огороженном участке (тарном дворе) не ближе 50 м от хранилищ. Укупорку и тару складывать штабелями, оставляя между ними проходы не менее 1 м. Величина штабелей не должна превышать б—7 м в длину, 3 м в ширину и высоту. Через каждые 10 штабелей устраивается проезд шириной не менее 15 м. Действующими положениями хранение тары и укупорки на технических территориях вблизи хранилищ разрешается только на тех складах, имущество которых имеет комплектную укупорку.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Содержание средств пожаротушения и противопожарного   водообеспечения.</a:t>
            </a:r>
            <a:br>
              <a:rPr lang="ru-RU" sz="2800" b="1" smtClean="0"/>
            </a:br>
            <a:r>
              <a:rPr lang="ru-RU" sz="2800" b="1" smtClean="0"/>
              <a:t>К первичным средствам пожаротушения</a:t>
            </a:r>
            <a:r>
              <a:rPr lang="en-US" sz="2800" b="1" smtClean="0"/>
              <a:t> </a:t>
            </a:r>
            <a:r>
              <a:rPr lang="ru-RU" sz="2800" b="1" smtClean="0"/>
              <a:t>относятся:</a:t>
            </a:r>
            <a:r>
              <a:rPr lang="ru-RU" sz="4000" smtClean="0"/>
              <a:t> 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ручные и передвижные огнетушители; </a:t>
            </a:r>
          </a:p>
          <a:p>
            <a:r>
              <a:rPr lang="ru-RU" smtClean="0"/>
              <a:t>вода; </a:t>
            </a:r>
          </a:p>
          <a:p>
            <a:r>
              <a:rPr lang="ru-RU" smtClean="0"/>
              <a:t>песок; </a:t>
            </a:r>
          </a:p>
          <a:p>
            <a:r>
              <a:rPr lang="ru-RU" smtClean="0"/>
              <a:t>войлок, асбестовое полотно. </a:t>
            </a:r>
          </a:p>
        </p:txBody>
      </p:sp>
      <p:pic>
        <p:nvPicPr>
          <p:cNvPr id="33796" name="Picture 4" descr="fi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567238"/>
            <a:ext cx="2305050" cy="1612900"/>
          </a:xfrm>
          <a:prstGeom prst="rect">
            <a:avLst/>
          </a:prstGeom>
          <a:noFill/>
        </p:spPr>
      </p:pic>
      <p:pic>
        <p:nvPicPr>
          <p:cNvPr id="33797" name="Picture 5" descr="32_1_~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581525"/>
            <a:ext cx="2089150" cy="1538288"/>
          </a:xfrm>
          <a:prstGeom prst="rect">
            <a:avLst/>
          </a:prstGeom>
          <a:noFill/>
        </p:spPr>
      </p:pic>
      <p:pic>
        <p:nvPicPr>
          <p:cNvPr id="33798" name="Picture 6" descr="287_200x1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581525"/>
            <a:ext cx="2592388" cy="147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iCA2DMI20"/>
          <p:cNvPicPr>
            <a:picLocks noChangeAspect="1" noChangeArrowheads="1"/>
          </p:cNvPicPr>
          <p:nvPr/>
        </p:nvPicPr>
        <p:blipFill>
          <a:blip r:embed="rId2" cstate="print">
            <a:lum bright="6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549275"/>
          </a:xfrm>
        </p:spPr>
        <p:txBody>
          <a:bodyPr/>
          <a:lstStyle/>
          <a:p>
            <a:r>
              <a:rPr lang="ru-RU" sz="2800" b="1" smtClean="0"/>
              <a:t>Вода</a:t>
            </a:r>
            <a:r>
              <a:rPr lang="ru-RU" sz="4000" smtClean="0"/>
              <a:t> 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ru-RU" smtClean="0"/>
              <a:t>Вода пригодна для тушения большинства легковоспламеняющихся и горючих веществ. </a:t>
            </a:r>
          </a:p>
          <a:p>
            <a:r>
              <a:rPr lang="ru-RU" smtClean="0"/>
              <a:t>Воду нельзя применять для тушения ряда органических жидкостей и химических соединений, а также для подавления очага пожара на электроустановках, находящихся под напряжением.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4825"/>
          </a:xfrm>
        </p:spPr>
        <p:txBody>
          <a:bodyPr/>
          <a:lstStyle/>
          <a:p>
            <a:r>
              <a:rPr lang="ru-RU" sz="4000" b="1" smtClean="0"/>
              <a:t>Песок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r>
              <a:rPr lang="ru-RU" smtClean="0"/>
              <a:t>Емкости для песка, входящие в конструкцию пожарного стенда, должны быть вместимостью не менее 0,1 куб. м. Конструкция ящика должна обеспечивать удобство извлечения песка и исключать попадание осадков. </a:t>
            </a:r>
          </a:p>
        </p:txBody>
      </p:sp>
      <p:pic>
        <p:nvPicPr>
          <p:cNvPr id="35844" name="Picture 4" descr="pojari-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4240213"/>
            <a:ext cx="3924300" cy="2617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1320441580_fire_21"/>
          <p:cNvPicPr>
            <a:picLocks noChangeAspect="1" noChangeArrowheads="1"/>
          </p:cNvPicPr>
          <p:nvPr/>
        </p:nvPicPr>
        <p:blipFill>
          <a:blip r:embed="rId2" cstate="print">
            <a:lum bright="7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4000" b="1" smtClean="0"/>
              <a:t>Асбестовое полотно</a:t>
            </a:r>
            <a:r>
              <a:rPr lang="ru-RU" sz="4000" smtClean="0"/>
              <a:t> 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Асбестовые полотна, грубошерстные ткани и войлок размером не менее 1 х 1 м предназначены для тушения небольших очагов пожаров при воспламенении веществ, горение которых не может происходить без доступа воздуха. В местах применения и хранения ЛВЖ и ГЖ размеры полотен могут быть увеличены.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4000" b="1" smtClean="0"/>
              <a:t>Противопожарное водоснабжение</a:t>
            </a:r>
            <a:r>
              <a:rPr lang="ru-RU" sz="4000" smtClean="0"/>
              <a:t> 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mtClean="0"/>
              <a:t>    </a:t>
            </a:r>
            <a:r>
              <a:rPr lang="ru-RU" smtClean="0"/>
              <a:t>Это комплекс устройств  для подачи воды к месту пожара. Противопожарный водопровод рассчитывают на подачу необходимого для тушения пожара количества воды под соответствующим напором в течение не менее 3 ч.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/>
              <a:t>    Для забора воды на наружную водопроводную сеть устанавливаются пожарные гидранты.</a:t>
            </a:r>
          </a:p>
        </p:txBody>
      </p:sp>
      <p:pic>
        <p:nvPicPr>
          <p:cNvPr id="37892" name="Picture 4" descr="7def69f97cfaf4bbf94e516569b74e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5345113"/>
            <a:ext cx="1871662" cy="1404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 smtClean="0"/>
              <a:t>Содержание сетей противопожарного водоснабжения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Сети противопожарного водопровода должны находиться в исправном состоянии и обеспечивать требуемый по нормам расход воды на нужды пожаротушения. Проверка их работоспособности должна осуществляться не реже двух раз в год (весной и осенью).</a:t>
            </a:r>
          </a:p>
        </p:txBody>
      </p:sp>
      <p:pic>
        <p:nvPicPr>
          <p:cNvPr id="38916" name="Picture 4" descr="Army_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084763"/>
            <a:ext cx="2657475" cy="1514475"/>
          </a:xfrm>
          <a:prstGeom prst="rect">
            <a:avLst/>
          </a:prstGeom>
          <a:noFill/>
        </p:spPr>
      </p:pic>
      <p:pic>
        <p:nvPicPr>
          <p:cNvPr id="38917" name="Picture 5" descr="pojari-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5084763"/>
            <a:ext cx="2447925" cy="1577975"/>
          </a:xfrm>
          <a:prstGeom prst="rect">
            <a:avLst/>
          </a:prstGeom>
          <a:noFill/>
        </p:spPr>
      </p:pic>
      <p:pic>
        <p:nvPicPr>
          <p:cNvPr id="38918" name="Picture 6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067300"/>
            <a:ext cx="2305050" cy="1601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8562427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 cstate="print">
            <a:lum brigh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мероприятия пожарной безопасности в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воинских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частях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подразделениях.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воинской части должна постоянно очищаться от мусора и сухой травы.</a:t>
            </a:r>
          </a:p>
          <a:p>
            <a:pPr marL="541338" indent="-54133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пожарной безопасности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 разводить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 ближе 50 м от строений, площадок с имуществом, вооружением и военной техникой, а также курить и применять приборы с открытым огнем в парках, хранилищах, ангарах и подобных им помещениях;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7def69f97cfaf4bbf94e516569b74e4b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Calibri" pitchFamily="34" charset="0"/>
              <a:buChar char="•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штабах, казармах, клубах и производственных помещениях курение разрешается только в специально отведенных местах, безопасных в отношении пожарной безопасности и оборудованных вытяжной вентиляцией.</a:t>
            </a:r>
          </a:p>
          <a:p>
            <a:pPr marL="457200" indent="-457200" eaLnBrk="1" hangingPunct="1">
              <a:buFont typeface="Calibri" pitchFamily="34" charset="0"/>
              <a:buChar char="•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Коридоры, проходы, основные и запасные выходы, лестничные клетки должны быть постоянно свободными и не должны загромождаться. Входные двери штабов, казарм, мастерских, клубов и других помещений должны открываться наружу. Забивать запасные выходы и облицовывать сгораемыми материалами стены и потолки лестничных клеток и коридоров запрещается.</a:t>
            </a:r>
          </a:p>
          <a:p>
            <a:pPr marL="457200" indent="-457200" eaLnBrk="1" hangingPunct="1">
              <a:buFont typeface="Arial" charset="0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3949_1345614885"/>
          <p:cNvPicPr>
            <a:picLocks noChangeAspect="1" noChangeArrowheads="1"/>
          </p:cNvPicPr>
          <p:nvPr/>
        </p:nvPicPr>
        <p:blipFill>
          <a:blip r:embed="rId2" cstate="print">
            <a:lum brigh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683568" y="496093"/>
            <a:ext cx="8229600" cy="58658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Средства пожаротушения, водоемы, пожарные гидранты и краны должны быть исправны, а местонахождение их должно быть обозначено стандартными указателями. Количество средств пожаротушения в зданиях и на объектах определяется специальными нормами. На территории складов, парков, в ангарах и производственных помещениях средства пожаротушения должны храниться на щитах.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телефонных аппаратов должны быть надписи с указанием номера телефона ближайшей пожарной команды, а на территории воинской части для подачи сигнала пожарной тревоги должны быть средства звуковой сигнализации.</a:t>
            </a:r>
          </a:p>
          <a:p>
            <a:pPr marL="609600" indent="-609600" eaLnBrk="1" hangingPunct="1">
              <a:buFont typeface="Calibri" pitchFamily="34" charset="0"/>
              <a:buAutoNum type="arabicPeriod" startAt="6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Calibri" pitchFamily="34" charset="0"/>
              <a:buAutoNum type="arabicPeriod"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5035fd99da857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" y="920704"/>
            <a:ext cx="8229600" cy="59372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Ежедневно, в установленное командиром полка время, перед закрытием все мастерские, хранилища, склады, парки, ангары и другие опасные в пожарном отношении производственные помещения проверяются начальниками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Дополнительные мероприятия пожарной безопасности в воинских частях проводятся в соответствии с положениями, руководствами, наставлениями и инструкциями.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причины возникновения пожаров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525963"/>
          </a:xfrm>
        </p:spPr>
        <p:txBody>
          <a:bodyPr rtlCol="0">
            <a:normAutofit fontScale="4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Неисправность производственного оборудования, нарушение технологического процесса производства: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конструкции, изготовления и монтажа производственного оборудования;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технологического регламента процесса производства;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разряд статического электричества;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движущихся узлов и деталей, попадание в движущиеся механизмы посторонних предметов;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неисправность системы охлаждения аппаратов, трение поверхностей;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неисправность, отсутствие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искрогасительных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причины по этой группе.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9459" name="Picture 4" descr="2-3-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840413"/>
            <a:ext cx="137953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523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5816600"/>
            <a:ext cx="138906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a661f2ae64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5805488"/>
            <a:ext cx="14255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2-3-2b"/>
          <p:cNvPicPr>
            <a:picLocks noChangeAspect="1" noChangeArrowheads="1"/>
          </p:cNvPicPr>
          <p:nvPr/>
        </p:nvPicPr>
        <p:blipFill>
          <a:blip r:embed="rId2" cstate="print">
            <a:lum bright="64000"/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 fontScale="850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 устройства и эксплуатации электрооборудования: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конструкции и изготовления электрооборудования;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 пожарной безопасности при эксплуатации бытовых электроприборов;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 технической эксплуатации электрооборудования;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 монтажа электрооборудования;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 технической эксплуатации и выбора аппаратов защиты электрических сетей;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причины по этой группе.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Неосторожное обращение с огнем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939213" cy="4525963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неосторожность при курении;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неосторожное обращение с огнем детей;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прочие причины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21508" name="Picture 4" descr="fi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597275"/>
            <a:ext cx="6275387" cy="326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1519</Words>
  <Application>Microsoft Office PowerPoint</Application>
  <PresentationFormat>Экран (4:3)</PresentationFormat>
  <Paragraphs>83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Тема № 1: «требования ПОЖАРНОЙ БЕЗОПАСНОСТИ» </vt:lpstr>
      <vt:lpstr>Учебные вопросы.</vt:lpstr>
      <vt:lpstr>Общие мероприятия пожарной безопасности в воинских частях и подразделениях. </vt:lpstr>
      <vt:lpstr>Слайд 4</vt:lpstr>
      <vt:lpstr>Слайд 5</vt:lpstr>
      <vt:lpstr>Слайд 6</vt:lpstr>
      <vt:lpstr>Характерные причины возникновения пожаров. </vt:lpstr>
      <vt:lpstr>Слайд 8</vt:lpstr>
      <vt:lpstr>Неосторожное обращение с огнем:</vt:lpstr>
      <vt:lpstr>Порядок разведения и применения открытого огня, проведения огнеопасных работ. </vt:lpstr>
      <vt:lpstr>При проведении огневых работ ЗАПРЕЩАЕТСЯ: </vt:lpstr>
      <vt:lpstr>Содержание электросетей и пользование электроприборами. </vt:lpstr>
      <vt:lpstr>Требования пожарной безопасности в парках боевых и колесных машин, мастерских, на пунктах заправки горючем. </vt:lpstr>
      <vt:lpstr>Требования пожарной безопасности в мастерских </vt:lpstr>
      <vt:lpstr>Соблюдение условий успешной эвакуации техники</vt:lpstr>
      <vt:lpstr>Пожарные расчеты в местах производства работ.  Пожарные расчеты подразделений</vt:lpstr>
      <vt:lpstr>Требования пожарной безопасности на складах (в хранилищах)</vt:lpstr>
      <vt:lpstr>Порядок допуска личного состава на техническую территорию.</vt:lpstr>
      <vt:lpstr>Содержание технической территории и территории, прилегающей к хранилищам </vt:lpstr>
      <vt:lpstr>Требования к складированию имущества внутри хранилищ и на открытых площадках.</vt:lpstr>
      <vt:lpstr>Содержание средств пожаротушения и противопожарного   водообеспечения. К первичным средствам пожаротушения относятся: </vt:lpstr>
      <vt:lpstr>Вода </vt:lpstr>
      <vt:lpstr>Песок</vt:lpstr>
      <vt:lpstr>Асбестовое полотно </vt:lpstr>
      <vt:lpstr>Противопожарное водоснабжение </vt:lpstr>
      <vt:lpstr>Содержание сетей противопожарного водоснабжения</vt:lpstr>
      <vt:lpstr>Слайд 27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ws-26</cp:lastModifiedBy>
  <cp:revision>18</cp:revision>
  <dcterms:created xsi:type="dcterms:W3CDTF">2014-11-12T11:44:30Z</dcterms:created>
  <dcterms:modified xsi:type="dcterms:W3CDTF">2001-12-31T22:29:21Z</dcterms:modified>
</cp:coreProperties>
</file>