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8" r:id="rId5"/>
    <p:sldId id="279" r:id="rId6"/>
    <p:sldId id="281" r:id="rId7"/>
    <p:sldId id="280" r:id="rId8"/>
    <p:sldId id="271" r:id="rId9"/>
    <p:sldId id="269" r:id="rId10"/>
    <p:sldId id="272" r:id="rId11"/>
    <p:sldId id="266" r:id="rId12"/>
    <p:sldId id="273" r:id="rId13"/>
    <p:sldId id="274" r:id="rId14"/>
    <p:sldId id="267" r:id="rId15"/>
    <p:sldId id="282" r:id="rId16"/>
    <p:sldId id="268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4630"/>
    <a:srgbClr val="003300"/>
    <a:srgbClr val="A0954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6431E-6F73-494A-AE66-75506081A59F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A077C-95EF-4342-8ABD-FF70280930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6215D-F2E8-476F-A8B4-0684C6708491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40D80-1DCB-485F-BDDC-EB4F043A35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BEE86-A330-4DCD-A06E-6FD3021F11CA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D8523-E6CF-482E-888A-9663BFC644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646FB-661A-4C27-9B1C-1347CB598110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F1ACF-FA81-4B6A-BEE3-0CF72BAE4D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F8C92-948D-48EA-B7CF-1525B6A5DA56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C6649-8F64-452D-9B6F-CBEE493187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4FB4A-F73E-458C-AAA9-F09C600D6A87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33A2A-19C2-4271-999E-0568C762E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8E427-DB20-48C4-AA7E-3F18420A0C50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A1126-31F4-48E9-AC32-5FEC31A956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9F1C9-3AD9-4C6D-98D6-7741783907D6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75984-AC8D-49BD-97BE-76830D41F4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2C221-B50E-40CA-9DB5-73C2F2267318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8EFA5-6E5D-496B-99C4-F1533A7199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3F6C3-D300-4284-A444-AF8BB2D261F2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56E5-45E0-4F14-9E28-5BB858734C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1CFAC-8A6D-40AD-922F-7915CC4FA9CD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A9572-3A0E-4165-B3D6-744E8F0837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D93893-05AC-4F64-9525-F932DF25EFB1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184D94-1794-4754-BD9B-29EAE36AD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528" y="2080810"/>
            <a:ext cx="2620963" cy="1477962"/>
          </a:xfrm>
        </p:spPr>
      </p:pic>
      <p:pic>
        <p:nvPicPr>
          <p:cNvPr id="13315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918" y="4194288"/>
            <a:ext cx="2606675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5966" y="4194288"/>
            <a:ext cx="258603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125" y="1628775"/>
            <a:ext cx="17049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бъект 1"/>
          <p:cNvSpPr txBox="1">
            <a:spLocks/>
          </p:cNvSpPr>
          <p:nvPr/>
        </p:nvSpPr>
        <p:spPr>
          <a:xfrm>
            <a:off x="107505" y="0"/>
            <a:ext cx="9036496" cy="18446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17463" algn="ctr">
              <a:spcBef>
                <a:spcPct val="20000"/>
              </a:spcBef>
              <a:buSzPct val="60000"/>
              <a:buFont typeface="Wingdings" pitchFamily="2" charset="2"/>
              <a:buNone/>
            </a:pP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Занятие №2 «Организация, вооружение и тактико-технические характеристики основных образцов стрелкового, артиллерийского, бронетанкового вооружения, находящегося на вооружении подразделений иррегулярных вооруженных формирований, их разведывательные признаки. Тактика действий иррегулярных вооруженных формирований. Способы подготовки и проведения ими операций и террористических актов.</a:t>
            </a: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6936580" y="3498939"/>
            <a:ext cx="100806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100" dirty="0">
                <a:solidFill>
                  <a:schemeClr val="tx2">
                    <a:lumMod val="10000"/>
                  </a:schemeClr>
                </a:solidFill>
                <a:latin typeface="Palatino Linotype" pitchFamily="18" charset="0"/>
              </a:rPr>
              <a:t>Хамас</a:t>
            </a: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1175202" y="5752611"/>
            <a:ext cx="208756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100" dirty="0" smtClean="0">
                <a:solidFill>
                  <a:schemeClr val="tx2">
                    <a:lumMod val="10000"/>
                  </a:schemeClr>
                </a:solidFill>
                <a:latin typeface="Palatino Linotype" pitchFamily="18" charset="0"/>
              </a:rPr>
              <a:t>ИГИЛ (ДАИШ)</a:t>
            </a:r>
            <a:endParaRPr lang="ru-RU" sz="2100" dirty="0">
              <a:solidFill>
                <a:schemeClr val="tx2">
                  <a:lumMod val="1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5994398" y="5759563"/>
            <a:ext cx="176371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100" dirty="0" smtClean="0">
                <a:solidFill>
                  <a:schemeClr val="tx2">
                    <a:lumMod val="10000"/>
                  </a:schemeClr>
                </a:solidFill>
                <a:latin typeface="Palatino Linotype" pitchFamily="18" charset="0"/>
              </a:rPr>
              <a:t>Аль-Каида</a:t>
            </a:r>
            <a:endParaRPr lang="ru-RU" sz="2100" dirty="0">
              <a:solidFill>
                <a:schemeClr val="tx2">
                  <a:lumMod val="10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1026" name="Picture 2" descr="D:\Рабочий стол\kupit-flag-ichkerii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6" b="19509"/>
          <a:stretch/>
        </p:blipFill>
        <p:spPr bwMode="auto">
          <a:xfrm>
            <a:off x="3506816" y="2005195"/>
            <a:ext cx="2526322" cy="153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121905" y="3558772"/>
            <a:ext cx="129614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100" dirty="0" smtClean="0">
                <a:solidFill>
                  <a:schemeClr val="tx2">
                    <a:lumMod val="10000"/>
                  </a:schemeClr>
                </a:solidFill>
                <a:latin typeface="Palatino Linotype" pitchFamily="18" charset="0"/>
              </a:rPr>
              <a:t>Ичкерия</a:t>
            </a:r>
            <a:endParaRPr lang="ru-RU" sz="2100" dirty="0">
              <a:solidFill>
                <a:schemeClr val="tx2">
                  <a:lumMod val="10000"/>
                </a:schemeClr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693" name="Picture 5" descr="СПЕЦНА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079" y="4616519"/>
            <a:ext cx="2582416" cy="191663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0694" name="Picture 6" descr="CAYSD0W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576" y="4652745"/>
            <a:ext cx="2310544" cy="185523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0697" name="Picture 9" descr="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645071"/>
            <a:ext cx="2360106" cy="188808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3548" y="332656"/>
            <a:ext cx="81369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последние 10 лет международные террористы осуществили семь крупнейших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захватов заложников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освобождение которых привело к многочисленным человеческим жертвам. Список открывает акция захвата чеченским главарем Шамилем Басаевым больницы в г. Буденновске.</a:t>
            </a:r>
          </a:p>
          <a:p>
            <a:pPr algn="just"/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Безнаказанность Басаева подтолкнула чеченских главарей на захват 9 января 1996 года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больницы в городе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Кизляре (Дагестан), взяв в заложники около 2 тыс. человек. В ходе операции по освобождению заложников погибло 78 человек.</a:t>
            </a:r>
          </a:p>
          <a:p>
            <a:pPr algn="just"/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Но наиболее кровавым и бесчеловечным стал захват заложников в городе Беслан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(Северная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Осетия) 1 сентября 2004 г, более тысячи человек. Большинство заложников составляли дети, собравшиеся в школе.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 федеральные силы были вынуждены пойти на штурм. В результате боя погибло более 300 заложников, почти все террористы и несколько военнослужащих и спасателей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altLang="ru-RU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Захват заложников ставит перед властями сложную дилемму. В случае применения силы для освобождения заложников оно может закончиться неоправданно большими потерями среди освобождаемых.</a:t>
            </a:r>
          </a:p>
          <a:p>
            <a:pPr algn="ctr"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lang="ru-RU" altLang="ru-RU" sz="1400" dirty="0"/>
              <a:t> </a:t>
            </a:r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259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20" name="Text Box 4"/>
          <p:cNvSpPr txBox="1">
            <a:spLocks noChangeArrowheads="1"/>
          </p:cNvSpPr>
          <p:nvPr/>
        </p:nvSpPr>
        <p:spPr bwMode="auto">
          <a:xfrm>
            <a:off x="2051050" y="765175"/>
            <a:ext cx="601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kumimoji="1" lang="ru-RU" alt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движущие силы терроризма</a:t>
            </a:r>
          </a:p>
        </p:txBody>
      </p:sp>
      <p:sp>
        <p:nvSpPr>
          <p:cNvPr id="342021" name="Text Box 5"/>
          <p:cNvSpPr txBox="1">
            <a:spLocks noChangeArrowheads="1"/>
          </p:cNvSpPr>
          <p:nvPr/>
        </p:nvSpPr>
        <p:spPr bwMode="auto">
          <a:xfrm>
            <a:off x="1828800" y="1489075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</a:pPr>
            <a:endParaRPr kumimoji="1" lang="ru-RU" altLang="ru-RU" sz="1200">
              <a:solidFill>
                <a:schemeClr val="tx1"/>
              </a:solidFill>
            </a:endParaRPr>
          </a:p>
        </p:txBody>
      </p:sp>
      <p:sp>
        <p:nvSpPr>
          <p:cNvPr id="342022" name="Text Box 6"/>
          <p:cNvSpPr txBox="1">
            <a:spLocks noChangeArrowheads="1"/>
          </p:cNvSpPr>
          <p:nvPr/>
        </p:nvSpPr>
        <p:spPr bwMode="auto">
          <a:xfrm>
            <a:off x="1981200" y="15240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kumimoji="1" lang="ru-RU" altLang="ru-RU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Национализм</a:t>
            </a:r>
          </a:p>
        </p:txBody>
      </p:sp>
      <p:sp>
        <p:nvSpPr>
          <p:cNvPr id="342023" name="Text Box 7"/>
          <p:cNvSpPr txBox="1">
            <a:spLocks noChangeArrowheads="1"/>
          </p:cNvSpPr>
          <p:nvPr/>
        </p:nvSpPr>
        <p:spPr bwMode="auto">
          <a:xfrm>
            <a:off x="5486400" y="1524000"/>
            <a:ext cx="3429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kumimoji="1" lang="ru-RU" altLang="ru-RU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Религиозный радикализм</a:t>
            </a:r>
          </a:p>
        </p:txBody>
      </p:sp>
      <p:sp>
        <p:nvSpPr>
          <p:cNvPr id="342024" name="Text Box 8"/>
          <p:cNvSpPr txBox="1">
            <a:spLocks noChangeArrowheads="1"/>
          </p:cNvSpPr>
          <p:nvPr/>
        </p:nvSpPr>
        <p:spPr bwMode="auto">
          <a:xfrm>
            <a:off x="1708150" y="2151011"/>
            <a:ext cx="3352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kumimoji="1" lang="ru-RU" altLang="ru-RU" b="1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Сплачивание представителей одного народа, враждебное отношение к другим нациям</a:t>
            </a:r>
            <a:r>
              <a:rPr kumimoji="1" lang="ru-RU" altLang="ru-RU" sz="16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42025" name="Text Box 9"/>
          <p:cNvSpPr txBox="1">
            <a:spLocks noChangeArrowheads="1"/>
          </p:cNvSpPr>
          <p:nvPr/>
        </p:nvSpPr>
        <p:spPr bwMode="auto">
          <a:xfrm>
            <a:off x="5372100" y="2151011"/>
            <a:ext cx="3657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kumimoji="1" lang="ru-RU" altLang="ru-RU" b="1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религии для достижения политических целей</a:t>
            </a:r>
          </a:p>
        </p:txBody>
      </p:sp>
      <p:sp>
        <p:nvSpPr>
          <p:cNvPr id="342026" name="Line 10"/>
          <p:cNvSpPr>
            <a:spLocks noChangeShapeType="1"/>
          </p:cNvSpPr>
          <p:nvPr/>
        </p:nvSpPr>
        <p:spPr bwMode="auto">
          <a:xfrm flipH="1">
            <a:off x="3429000" y="1219200"/>
            <a:ext cx="228600" cy="381000"/>
          </a:xfrm>
          <a:prstGeom prst="line">
            <a:avLst/>
          </a:prstGeom>
          <a:noFill/>
          <a:ln w="9525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2027" name="Line 11"/>
          <p:cNvSpPr>
            <a:spLocks noChangeShapeType="1"/>
          </p:cNvSpPr>
          <p:nvPr/>
        </p:nvSpPr>
        <p:spPr bwMode="auto">
          <a:xfrm>
            <a:off x="6781800" y="1219200"/>
            <a:ext cx="304800" cy="381000"/>
          </a:xfrm>
          <a:prstGeom prst="line">
            <a:avLst/>
          </a:prstGeom>
          <a:noFill/>
          <a:ln w="9525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2029" name="Text Box 13"/>
          <p:cNvSpPr txBox="1">
            <a:spLocks noChangeArrowheads="1"/>
          </p:cNvSpPr>
          <p:nvPr/>
        </p:nvSpPr>
        <p:spPr bwMode="auto">
          <a:xfrm>
            <a:off x="251684" y="3216697"/>
            <a:ext cx="34590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kumimoji="1" lang="ru-RU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Терроризм порождается </a:t>
            </a:r>
            <a:endParaRPr kumimoji="1" lang="ru-RU" altLang="ru-RU" sz="20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kumimoji="1"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экстремизмом</a:t>
            </a:r>
            <a:r>
              <a:rPr kumimoji="1" lang="ru-RU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2030" name="Text Box 14"/>
          <p:cNvSpPr txBox="1">
            <a:spLocks noChangeArrowheads="1"/>
          </p:cNvSpPr>
          <p:nvPr/>
        </p:nvSpPr>
        <p:spPr bwMode="auto">
          <a:xfrm>
            <a:off x="3086100" y="3336758"/>
            <a:ext cx="23399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kumimoji="1" lang="ru-RU" altLang="ru-RU" sz="20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Экстремизм</a:t>
            </a:r>
          </a:p>
        </p:txBody>
      </p:sp>
      <p:sp>
        <p:nvSpPr>
          <p:cNvPr id="342031" name="Text Box 15"/>
          <p:cNvSpPr txBox="1">
            <a:spLocks noChangeArrowheads="1"/>
          </p:cNvSpPr>
          <p:nvPr/>
        </p:nvSpPr>
        <p:spPr bwMode="auto">
          <a:xfrm>
            <a:off x="1638300" y="3897868"/>
            <a:ext cx="2514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kumimoji="1" lang="ru-RU" altLang="ru-RU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Политический</a:t>
            </a:r>
          </a:p>
        </p:txBody>
      </p:sp>
      <p:sp>
        <p:nvSpPr>
          <p:cNvPr id="342032" name="Text Box 16"/>
          <p:cNvSpPr txBox="1">
            <a:spLocks noChangeArrowheads="1"/>
          </p:cNvSpPr>
          <p:nvPr/>
        </p:nvSpPr>
        <p:spPr bwMode="auto">
          <a:xfrm>
            <a:off x="5334000" y="3048000"/>
            <a:ext cx="35052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endParaRPr kumimoji="1" lang="ru-RU" altLang="ru-RU" sz="2400">
              <a:solidFill>
                <a:schemeClr val="tx1"/>
              </a:solidFill>
            </a:endParaRPr>
          </a:p>
          <a:p>
            <a:pPr algn="ctr" eaLnBrk="1" hangingPunct="1"/>
            <a:endParaRPr kumimoji="1" lang="ru-RU" altLang="ru-RU" sz="2400">
              <a:solidFill>
                <a:schemeClr val="tx1"/>
              </a:solidFill>
            </a:endParaRPr>
          </a:p>
        </p:txBody>
      </p:sp>
      <p:sp>
        <p:nvSpPr>
          <p:cNvPr id="342033" name="Text Box 17"/>
          <p:cNvSpPr txBox="1">
            <a:spLocks noChangeArrowheads="1"/>
          </p:cNvSpPr>
          <p:nvPr/>
        </p:nvSpPr>
        <p:spPr bwMode="auto">
          <a:xfrm>
            <a:off x="3886200" y="3944365"/>
            <a:ext cx="3200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kumimoji="1" lang="ru-RU" altLang="ru-RU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Национального толка</a:t>
            </a:r>
          </a:p>
        </p:txBody>
      </p:sp>
      <p:sp>
        <p:nvSpPr>
          <p:cNvPr id="342034" name="Line 18"/>
          <p:cNvSpPr>
            <a:spLocks noChangeShapeType="1"/>
          </p:cNvSpPr>
          <p:nvPr/>
        </p:nvSpPr>
        <p:spPr bwMode="auto">
          <a:xfrm flipH="1">
            <a:off x="3154891" y="3663331"/>
            <a:ext cx="533400" cy="304800"/>
          </a:xfrm>
          <a:prstGeom prst="line">
            <a:avLst/>
          </a:prstGeom>
          <a:noFill/>
          <a:ln w="9525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2035" name="Line 19"/>
          <p:cNvSpPr>
            <a:spLocks noChangeShapeType="1"/>
          </p:cNvSpPr>
          <p:nvPr/>
        </p:nvSpPr>
        <p:spPr bwMode="auto">
          <a:xfrm>
            <a:off x="4953000" y="3733800"/>
            <a:ext cx="685800" cy="304800"/>
          </a:xfrm>
          <a:prstGeom prst="line">
            <a:avLst/>
          </a:prstGeom>
          <a:noFill/>
          <a:ln w="9525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2036" name="Text Box 20"/>
          <p:cNvSpPr txBox="1">
            <a:spLocks noChangeArrowheads="1"/>
          </p:cNvSpPr>
          <p:nvPr/>
        </p:nvSpPr>
        <p:spPr bwMode="auto">
          <a:xfrm>
            <a:off x="413736" y="4467325"/>
            <a:ext cx="4114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kumimoji="1" lang="ru-RU" altLang="ru-RU" b="1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Идея группового неравенства, пропаганда тоталитарности и ненависти</a:t>
            </a:r>
          </a:p>
        </p:txBody>
      </p:sp>
      <p:sp>
        <p:nvSpPr>
          <p:cNvPr id="342037" name="Text Box 21"/>
          <p:cNvSpPr txBox="1">
            <a:spLocks noChangeArrowheads="1"/>
          </p:cNvSpPr>
          <p:nvPr/>
        </p:nvSpPr>
        <p:spPr bwMode="auto">
          <a:xfrm>
            <a:off x="4191000" y="4648200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kumimoji="1" lang="ru-RU" altLang="ru-RU" b="1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Расовая непримиримость</a:t>
            </a:r>
          </a:p>
        </p:txBody>
      </p:sp>
      <p:sp>
        <p:nvSpPr>
          <p:cNvPr id="342038" name="Line 22"/>
          <p:cNvSpPr>
            <a:spLocks noChangeShapeType="1"/>
          </p:cNvSpPr>
          <p:nvPr/>
        </p:nvSpPr>
        <p:spPr bwMode="auto">
          <a:xfrm flipH="1">
            <a:off x="2471136" y="4267200"/>
            <a:ext cx="152400" cy="313928"/>
          </a:xfrm>
          <a:prstGeom prst="line">
            <a:avLst/>
          </a:prstGeom>
          <a:noFill/>
          <a:ln w="9525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2039" name="Line 23"/>
          <p:cNvSpPr>
            <a:spLocks noChangeShapeType="1"/>
          </p:cNvSpPr>
          <p:nvPr/>
        </p:nvSpPr>
        <p:spPr bwMode="auto">
          <a:xfrm>
            <a:off x="5638800" y="4267200"/>
            <a:ext cx="0" cy="381000"/>
          </a:xfrm>
          <a:prstGeom prst="line">
            <a:avLst/>
          </a:prstGeom>
          <a:noFill/>
          <a:ln w="9525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2040" name="Line 24"/>
          <p:cNvSpPr>
            <a:spLocks noChangeShapeType="1"/>
          </p:cNvSpPr>
          <p:nvPr/>
        </p:nvSpPr>
        <p:spPr bwMode="auto">
          <a:xfrm>
            <a:off x="3048000" y="1828800"/>
            <a:ext cx="0" cy="304800"/>
          </a:xfrm>
          <a:prstGeom prst="line">
            <a:avLst/>
          </a:prstGeom>
          <a:noFill/>
          <a:ln w="9525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2041" name="Line 25"/>
          <p:cNvSpPr>
            <a:spLocks noChangeShapeType="1"/>
          </p:cNvSpPr>
          <p:nvPr/>
        </p:nvSpPr>
        <p:spPr bwMode="auto">
          <a:xfrm>
            <a:off x="7239000" y="1905000"/>
            <a:ext cx="0" cy="304800"/>
          </a:xfrm>
          <a:prstGeom prst="line">
            <a:avLst/>
          </a:prstGeom>
          <a:noFill/>
          <a:ln w="9525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2042" name="Rectangle 26"/>
          <p:cNvSpPr>
            <a:spLocks noChangeArrowheads="1"/>
          </p:cNvSpPr>
          <p:nvPr/>
        </p:nvSpPr>
        <p:spPr bwMode="auto">
          <a:xfrm>
            <a:off x="395288" y="5373688"/>
            <a:ext cx="8534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Тенденция межконфессиональных противоречий в пределах одного государства набирает силу в странах Азии, Нигерии, Пакистане, Индонезии, на Филиппинах. В апреле- мае 2004 г. были совершены крупномасштабные террористические акты со стороны исламистских радикалов в Саудовской Аравии, Ираке, Иордании и Сирии.</a:t>
            </a:r>
          </a:p>
        </p:txBody>
      </p:sp>
      <p:pic>
        <p:nvPicPr>
          <p:cNvPr id="342044" name="Picture 28" descr="33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7" t="5399" r="7917" b="7809"/>
          <a:stretch/>
        </p:blipFill>
        <p:spPr bwMode="auto">
          <a:xfrm>
            <a:off x="259151" y="1115637"/>
            <a:ext cx="1488992" cy="155015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2045" name="Rectangle 2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74700"/>
          </a:xfrm>
        </p:spPr>
        <p:txBody>
          <a:bodyPr/>
          <a:lstStyle/>
          <a:p>
            <a:r>
              <a:rPr lang="ru-RU" altLang="ru-RU" sz="3200" dirty="0">
                <a:solidFill>
                  <a:srgbClr val="3C46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Политические </a:t>
            </a:r>
            <a:r>
              <a:rPr lang="ru-RU" altLang="ru-RU" sz="3200" dirty="0" smtClean="0">
                <a:solidFill>
                  <a:srgbClr val="3C46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идеи </a:t>
            </a:r>
            <a:r>
              <a:rPr lang="ru-RU" altLang="ru-RU" sz="3200" dirty="0">
                <a:solidFill>
                  <a:srgbClr val="3C46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терроризма</a:t>
            </a:r>
          </a:p>
        </p:txBody>
      </p:sp>
      <p:pic>
        <p:nvPicPr>
          <p:cNvPr id="342047" name="Picture 31" descr="апп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647" y="3075987"/>
            <a:ext cx="2269456" cy="162042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63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7" name="Rectangle 7"/>
          <p:cNvSpPr>
            <a:spLocks noChangeArrowheads="1"/>
          </p:cNvSpPr>
          <p:nvPr/>
        </p:nvSpPr>
        <p:spPr bwMode="auto">
          <a:xfrm>
            <a:off x="295538" y="381000"/>
            <a:ext cx="8534400" cy="661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dirty="0" smtClean="0">
                <a:solidFill>
                  <a:srgbClr val="3C46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Информационный терроризм    </a:t>
            </a:r>
          </a:p>
          <a:p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 условиях происходит формирование нового вида терроризма – так называемого информационного. Он выступает в двух формах: как управление автономными террористическими организациями и, как воздействие на системы управления органов власти, борющихся с террористами. </a:t>
            </a:r>
            <a:endParaRPr lang="ru-RU" altLang="ru-RU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После 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терактов в США в сентябре 2001 г. официальные власти выступили против бесцензурной трансляции по радио и телевидению выступлений руководителей террористической организации « </a:t>
            </a:r>
            <a:r>
              <a:rPr lang="ru-RU" alt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Аль-Каида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В них в зашифрованном </a:t>
            </a:r>
            <a:r>
              <a:rPr lang="ru-RU" alt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 (жест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порядок слов) мог быть отдан приказ о проведении террористического акта.</a:t>
            </a:r>
          </a:p>
          <a:p>
            <a:r>
              <a:rPr lang="ru-RU" alt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Из узлов и фрагментов современной взаимопроникающей инфраструктуры наиболее уязвимыми являются телекоммуникации, диспетчерские авиационные системы, энергетические системы, правительственные информационно- коммуникационные системы, финансовые электронные переводы, военные системы </a:t>
            </a:r>
            <a:r>
              <a:rPr lang="ru-RU" alt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управления.</a:t>
            </a:r>
            <a:endParaRPr lang="ru-RU" altLang="ru-RU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3769" name="Picture 9" descr="каолдбльртомиа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0051"/>
            <a:ext cx="1749439" cy="232068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771" name="Picture 11" descr="дддд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25"/>
          <a:stretch/>
        </p:blipFill>
        <p:spPr bwMode="auto">
          <a:xfrm>
            <a:off x="3059832" y="1185585"/>
            <a:ext cx="1752600" cy="157515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" t="3255" r="1858" b="3255"/>
          <a:stretch/>
        </p:blipFill>
        <p:spPr bwMode="auto">
          <a:xfrm>
            <a:off x="5652120" y="1052736"/>
            <a:ext cx="2939485" cy="19168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23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63888" y="548680"/>
            <a:ext cx="5112568" cy="4962872"/>
          </a:xfrm>
        </p:spPr>
        <p:txBody>
          <a:bodyPr/>
          <a:lstStyle/>
          <a:p>
            <a:pPr marL="0" indent="182563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alt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рассмотрении информационного терроризма </a:t>
            </a:r>
            <a:r>
              <a:rPr lang="ru-RU" altLang="ru-RU" sz="18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речь </a:t>
            </a:r>
            <a:r>
              <a:rPr lang="ru-RU" alt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идет об использовании </a:t>
            </a:r>
            <a:r>
              <a:rPr lang="ru-RU" altLang="ru-RU" sz="18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вирусов </a:t>
            </a:r>
            <a:r>
              <a:rPr lang="ru-RU" alt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разрушения </a:t>
            </a:r>
            <a:r>
              <a:rPr lang="ru-RU" altLang="ru-RU" sz="18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информационных </a:t>
            </a:r>
            <a:r>
              <a:rPr lang="ru-RU" alt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систем, нарушения их </a:t>
            </a:r>
            <a:r>
              <a:rPr lang="ru-RU" altLang="ru-RU" sz="18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работоспособности</a:t>
            </a:r>
            <a:r>
              <a:rPr lang="ru-RU" alt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получении разведывательных </a:t>
            </a:r>
            <a:r>
              <a:rPr lang="ru-RU" altLang="ru-RU" sz="18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lang="ru-RU" alt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воздействии на </a:t>
            </a:r>
            <a:r>
              <a:rPr lang="ru-RU" altLang="ru-RU" sz="18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управляющие информационные </a:t>
            </a:r>
            <a:r>
              <a:rPr lang="ru-RU" alt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( с целью вывода из строя </a:t>
            </a:r>
            <a:r>
              <a:rPr lang="ru-RU" altLang="ru-RU" sz="18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крупных </a:t>
            </a:r>
            <a:r>
              <a:rPr lang="ru-RU" alt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промышленных, </a:t>
            </a:r>
            <a:r>
              <a:rPr lang="ru-RU" altLang="ru-RU" sz="18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энергетических </a:t>
            </a:r>
            <a:r>
              <a:rPr lang="ru-RU" alt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других </a:t>
            </a:r>
            <a:r>
              <a:rPr lang="ru-RU" altLang="ru-RU" sz="18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</a:t>
            </a:r>
            <a:r>
              <a:rPr lang="ru-RU" alt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атомных электростанций, химических </a:t>
            </a:r>
            <a:r>
              <a:rPr lang="ru-RU" altLang="ru-RU" sz="18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производителей </a:t>
            </a:r>
            <a:r>
              <a:rPr lang="ru-RU" alt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т.п.). Все это представляет новое </a:t>
            </a:r>
            <a:r>
              <a:rPr lang="ru-RU" altLang="ru-RU" sz="18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оружие </a:t>
            </a:r>
            <a:r>
              <a:rPr lang="ru-RU" alt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терроризма – </a:t>
            </a:r>
            <a:r>
              <a:rPr lang="ru-RU" altLang="ru-RU" sz="18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кибертерроризм.</a:t>
            </a:r>
          </a:p>
          <a:p>
            <a:pPr marL="0" indent="182563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182563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altLang="ru-RU" sz="1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террористических акций в различных районах мира по единому замыслу и практически одновременно свидетельствуют о появлении такой формы террористических действий, как </a:t>
            </a:r>
            <a:r>
              <a:rPr lang="ru-RU" altLang="ru-RU" sz="1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террористическая операция глобального размаха</a:t>
            </a:r>
            <a:r>
              <a:rPr lang="ru-RU" altLang="ru-RU" sz="1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80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4790" name="Picture 6" descr="ПОЛЗУ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01" y="476672"/>
            <a:ext cx="2971056" cy="589445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18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5" name="Rectangle 3"/>
          <p:cNvSpPr>
            <a:spLocks noChangeArrowheads="1"/>
          </p:cNvSpPr>
          <p:nvPr/>
        </p:nvSpPr>
        <p:spPr bwMode="ltGray">
          <a:xfrm>
            <a:off x="304800" y="765175"/>
            <a:ext cx="8839200" cy="538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57200">
              <a:spcBef>
                <a:spcPct val="0"/>
              </a:spcBef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Боевые акции террористы проводят в одиночку или мелкими группами в ограниченные отрезки времени. Поведение отдельного боевика во многом зависит от его психики.</a:t>
            </a:r>
          </a:p>
          <a:p>
            <a:r>
              <a:rPr lang="ru-RU" alt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Центральная задача террористических действий- за ограниченный промежуток времени - оказывать психологическое давление, создавать благоприятные условия для торга, добиваться равноправных позиций для переговоров даже с правительствами государств.</a:t>
            </a:r>
          </a:p>
          <a:p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ru-RU" altLang="ru-RU" b="1" dirty="0">
                <a:solidFill>
                  <a:srgbClr val="3C4630"/>
                </a:solidFill>
                <a:latin typeface="Times New Roman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altLang="ru-RU" sz="2000" b="1" dirty="0">
                <a:solidFill>
                  <a:srgbClr val="3C4630"/>
                </a:solidFill>
                <a:latin typeface="Times New Roman" pitchFamily="18" charset="0"/>
                <a:cs typeface="Times New Roman" panose="02020603050405020304" pitchFamily="18" charset="0"/>
              </a:rPr>
              <a:t>Психологические типы террористов: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 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неустойчивой психикой. Совершают теракты по </a:t>
            </a:r>
            <a:endParaRPr lang="ru-RU" altLang="ru-RU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/>
            <a:r>
              <a:rPr lang="ru-RU" alt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причинам их 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собственной </a:t>
            </a:r>
            <a:r>
              <a:rPr lang="ru-RU" alt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склонности 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насилию;               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террористы-преступники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Являются </a:t>
            </a:r>
            <a:r>
              <a:rPr lang="ru-RU" alt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наемниками с 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</a:t>
            </a:r>
            <a:endParaRPr lang="ru-RU" altLang="ru-RU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/>
            <a:r>
              <a:rPr lang="ru-RU" alt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обогащения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террористы-попутчики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Люди, прячущиеся от </a:t>
            </a:r>
            <a:r>
              <a:rPr lang="ru-RU" alt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наказания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(дезертиры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беглые каторжники);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фанаты-роботы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Зомбированные слепые исполнители;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фанаты- 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боевики. Служители «высокой» идеи;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террористы-идеологи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Идейные вдохновители террора.</a:t>
            </a:r>
          </a:p>
          <a:p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611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686800" cy="487363"/>
          </a:xfrm>
        </p:spPr>
        <p:txBody>
          <a:bodyPr/>
          <a:lstStyle/>
          <a:p>
            <a:r>
              <a:rPr lang="ru-RU" altLang="ru-RU" sz="2800" dirty="0">
                <a:solidFill>
                  <a:srgbClr val="3C46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Психологический портрет террориста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406337"/>
            <a:ext cx="2160364" cy="31543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92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7" name="Rectangle 9"/>
          <p:cNvSpPr>
            <a:spLocks noChangeArrowheads="1"/>
          </p:cNvSpPr>
          <p:nvPr/>
        </p:nvSpPr>
        <p:spPr bwMode="ltGray">
          <a:xfrm>
            <a:off x="2411760" y="259882"/>
            <a:ext cx="6593033" cy="760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6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Усама </a:t>
            </a:r>
            <a:r>
              <a:rPr lang="ru-RU" altLang="ru-RU" sz="16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 Ладен </a:t>
            </a:r>
            <a:r>
              <a:rPr lang="ru-RU" altLang="ru-RU" sz="1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клички "Моджахед", </a:t>
            </a:r>
            <a:r>
              <a:rPr lang="ru-RU" altLang="ru-RU" sz="1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"Хадж</a:t>
            </a:r>
            <a:r>
              <a:rPr lang="ru-RU" alt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ru-RU" altLang="ru-RU" sz="1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Директор")</a:t>
            </a:r>
            <a:endParaRPr lang="ru-RU" altLang="ru-RU" sz="16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r>
              <a:rPr lang="ru-RU" alt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родился в </a:t>
            </a:r>
            <a:r>
              <a:rPr lang="ru-RU" alt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Джидде</a:t>
            </a:r>
            <a:r>
              <a:rPr lang="ru-RU" alt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Саудовской Аравии 28 июня 1957 года  в семье строительного магната, разбогатевшего в годы нефтяного </a:t>
            </a:r>
            <a:r>
              <a:rPr lang="ru-RU" altLang="ru-RU" sz="1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бума. С </a:t>
            </a:r>
            <a:r>
              <a:rPr lang="ru-RU" alt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1980 года принимал участие в войне в Афганистане на стороне моджахедов. В 1988 году основал международную террористическую организацию "Аль-Каида" ставившую целью распространение джихада на другие страны. 2 мая 2011 года Усама бен Ладен был уничтожен американским подразделением сил специального </a:t>
            </a:r>
            <a:r>
              <a:rPr lang="ru-RU" altLang="ru-RU" sz="1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назначения.</a:t>
            </a:r>
            <a:endParaRPr lang="ru-RU" altLang="ru-RU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6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Шами́ль</a:t>
            </a:r>
            <a:r>
              <a:rPr lang="ru-RU" altLang="ru-RU" sz="16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Салма́нович</a:t>
            </a:r>
            <a:r>
              <a:rPr lang="ru-RU" altLang="ru-RU" sz="16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Баса́ев</a:t>
            </a:r>
            <a:r>
              <a:rPr lang="ru-RU" alt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чеченский террорист, активный участник вооружённой борьбы за выход </a:t>
            </a:r>
            <a:r>
              <a:rPr lang="ru-RU" altLang="ru-RU" sz="1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Ичкерии</a:t>
            </a:r>
            <a:r>
              <a:rPr lang="ru-RU" alt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из состава Российской Федерации и боевых действий в Чечне в 1991—2006 годах, один из руководителей </a:t>
            </a:r>
            <a:r>
              <a:rPr lang="ru-RU" altLang="ru-RU" sz="1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самопровозглашённой Чеченской </a:t>
            </a:r>
            <a:r>
              <a:rPr lang="ru-RU" alt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Ичкерия (ЧРИ). Имел звание генерала армии </a:t>
            </a:r>
            <a:r>
              <a:rPr lang="ru-RU" altLang="ru-RU" sz="1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ЧРИ. </a:t>
            </a:r>
            <a:r>
              <a:rPr lang="ru-RU" alt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Организовал ряд  террористических актов на территории Российской Федерации. Был внесён в </a:t>
            </a:r>
            <a:r>
              <a:rPr lang="ru-RU" altLang="ru-RU" sz="1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списки. </a:t>
            </a:r>
            <a:r>
              <a:rPr lang="ru-RU" alt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Уничтожен в ночь на 10 июля 2006 года в районе села </a:t>
            </a:r>
            <a:r>
              <a:rPr lang="ru-RU" alt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Экажево</a:t>
            </a:r>
            <a:r>
              <a:rPr lang="ru-RU" altLang="ru-RU" sz="1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altLang="ru-RU" sz="16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6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Арби</a:t>
            </a:r>
            <a:r>
              <a:rPr lang="ru-RU" altLang="ru-RU" sz="16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ru-RU" altLang="ru-RU" sz="16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Алаутди́нович</a:t>
            </a:r>
            <a:r>
              <a:rPr lang="ru-RU" altLang="ru-RU" sz="16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Бара́ев</a:t>
            </a:r>
            <a:r>
              <a:rPr lang="ru-RU" altLang="ru-RU" sz="16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террорист, участник сепаратистского движения в Чечне в 1990-е годы, поддерживал создание в Чечне «шариатского» </a:t>
            </a:r>
            <a:r>
              <a:rPr lang="ru-RU" altLang="ru-RU" sz="1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государства</a:t>
            </a:r>
            <a:r>
              <a:rPr lang="ru-RU" alt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После окончания первой чеченской войны, в 1997—1999 годы, получил известность как террорист и бандит, убийца и главарь банды работорговцев и похитителей людей, от рук которых пострадало более ста человек на территории Чечни и соседних </a:t>
            </a:r>
            <a:r>
              <a:rPr lang="ru-RU" altLang="ru-RU" sz="1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регионов.</a:t>
            </a:r>
          </a:p>
          <a:p>
            <a:r>
              <a:rPr lang="ru-RU" altLang="ru-RU" sz="1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июне 2001 года был ликвидирован сотрудниками </a:t>
            </a:r>
            <a:r>
              <a:rPr lang="ru-RU" alt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Центрa</a:t>
            </a:r>
            <a:r>
              <a:rPr lang="ru-RU" alt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специального назначения </a:t>
            </a:r>
            <a:r>
              <a:rPr lang="ru-RU" altLang="ru-RU" sz="1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alt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своими сообщниками, в результате спецоперации ФСБ. </a:t>
            </a:r>
          </a:p>
          <a:p>
            <a:endParaRPr lang="ru-RU" altLang="ru-RU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D:\Рабочий стол\2018-08-04_15-19-30_95245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4" r="15764"/>
          <a:stretch/>
        </p:blipFill>
        <p:spPr bwMode="auto">
          <a:xfrm>
            <a:off x="216736" y="317900"/>
            <a:ext cx="2052910" cy="199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Рабочий стол\inx960x640-13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6" t="-860" r="19742" b="860"/>
          <a:stretch/>
        </p:blipFill>
        <p:spPr bwMode="auto">
          <a:xfrm>
            <a:off x="224358" y="2492896"/>
            <a:ext cx="2054812" cy="201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Рабочий стол\origina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5" r="17061"/>
          <a:stretch/>
        </p:blipFill>
        <p:spPr bwMode="auto">
          <a:xfrm>
            <a:off x="214834" y="4653136"/>
            <a:ext cx="2052910" cy="20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69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584" y="260648"/>
            <a:ext cx="8591872" cy="6336704"/>
          </a:xfrm>
        </p:spPr>
        <p:txBody>
          <a:bodyPr/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8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alt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последние годы в России и других странах терроризм приобрел женское лицо.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Теракт в </a:t>
            </a:r>
            <a:r>
              <a:rPr lang="ru-RU" altLang="ru-RU" sz="18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Тушино </a:t>
            </a:r>
            <a:r>
              <a:rPr lang="ru-RU" alt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июле 2003 г стал девятым по счету, совершенным в России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террористкой – смертницей. Самым громким терактом, в котором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участвовало более 20 террористок- смертниц, был захват ДК на Дубровке 23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2002 года. </a:t>
            </a:r>
            <a:endParaRPr lang="ru-RU" altLang="ru-RU" sz="1800" dirty="0" smtClean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ru-RU" altLang="ru-RU" sz="18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ru-RU" altLang="ru-RU" sz="1800" dirty="0" smtClean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ru-RU" altLang="ru-RU" sz="18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ru-RU" altLang="ru-RU" sz="1800" dirty="0" smtClean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ru-RU" altLang="ru-RU" sz="18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ru-RU" altLang="ru-RU" sz="1800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en-US" altLang="ru-RU" sz="1800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altLang="ru-RU" sz="1800" dirty="0" smtClean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8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 </a:t>
            </a:r>
            <a:r>
              <a:rPr lang="ru-RU" alt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террористам свойственно чувство обреченности, хаотичность и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повышенная чувствительность, поэтому их действия отличаются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непредсказуемостью и безжалостностью</a:t>
            </a:r>
            <a:r>
              <a:rPr lang="ru-RU" altLang="ru-RU" sz="18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en-US" altLang="ru-RU" sz="1800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Фактором, косвенно способствующим развитию терроризма или блокирующим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его, является система отношений к этому в обществе, позиция средств массовой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информации. Газеты и телевидение сделали из самого страшного явления ХХ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века всемирное шоу. И только после 11 сентября 2001 года средства массовой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начали осознавать негативные стороны в своей манере освещать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террористов.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ru-RU" altLang="ru-RU" sz="1800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ru-RU" altLang="ru-RU" sz="1600" dirty="0"/>
          </a:p>
        </p:txBody>
      </p:sp>
      <p:pic>
        <p:nvPicPr>
          <p:cNvPr id="366596" name="Picture 4" descr="CA0PUT7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8" t="4714" r="14287" b="4714"/>
          <a:stretch/>
        </p:blipFill>
        <p:spPr bwMode="auto">
          <a:xfrm>
            <a:off x="539552" y="1802141"/>
            <a:ext cx="1656184" cy="190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6597" name="Picture 5" descr="CASXIN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930" y="1760191"/>
            <a:ext cx="1690805" cy="194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6598" name="Picture 6" descr="лпл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64457"/>
            <a:ext cx="2055312" cy="162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6599" name="Picture 7" descr="пврпрв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901727"/>
            <a:ext cx="19812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09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ChangeArrowheads="1"/>
          </p:cNvSpPr>
          <p:nvPr/>
        </p:nvSpPr>
        <p:spPr bwMode="ltGray">
          <a:xfrm>
            <a:off x="179512" y="260648"/>
            <a:ext cx="8640960" cy="627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342900">
              <a:spcBef>
                <a:spcPct val="0"/>
              </a:spcBef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800" dirty="0" smtClean="0">
                <a:solidFill>
                  <a:srgbClr val="3C46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Применяемое вооружение и перспективы</a:t>
            </a:r>
          </a:p>
          <a:p>
            <a:pPr algn="just"/>
            <a:endParaRPr lang="ru-RU" altLang="ru-RU" sz="14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террористов- смертников, совершающих террористические акты с помощью взрывных устройств, приобрело небывалые масштабы в последние годы в Палестине. Аналогичные акции проводились в конце 2003 – начале 2004 г. в Москве.</a:t>
            </a:r>
          </a:p>
          <a:p>
            <a:pPr algn="just"/>
            <a:r>
              <a:rPr lang="ru-RU" alt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Атаки 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военные объекты реже встречаются в практике современных террористов, прежде всего в силу большой их защищенности</a:t>
            </a:r>
            <a:r>
              <a:rPr lang="ru-RU" alt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alt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Современный 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терроризм перешел к использованию </a:t>
            </a:r>
            <a:r>
              <a:rPr lang="ru-RU" alt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огнестрельного </a:t>
            </a:r>
            <a:r>
              <a:rPr lang="ru-RU" alt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оружия 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средства устрашения. </a:t>
            </a:r>
            <a:r>
              <a:rPr lang="ru-RU" alt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Поворотным 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пунктом в этом отношении стал теракт </a:t>
            </a:r>
            <a:r>
              <a:rPr lang="ru-RU" alt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в 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мае 1972 г. в аэропорту Лод </a:t>
            </a:r>
            <a:r>
              <a:rPr lang="ru-RU" alt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(Тель-Авив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Израиль). </a:t>
            </a:r>
            <a:r>
              <a:rPr lang="ru-RU" alt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В 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беспорядочной стрельбы были убиты </a:t>
            </a:r>
            <a:r>
              <a:rPr lang="ru-RU" alt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26 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ранены 72 человека.</a:t>
            </a:r>
          </a:p>
          <a:p>
            <a:r>
              <a:rPr lang="ru-RU" alt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Террористами часто применяются </a:t>
            </a: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взрывчатые вещества</a:t>
            </a:r>
            <a:r>
              <a:rPr lang="ru-RU" alt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преимущественно </a:t>
            </a:r>
            <a:r>
              <a:rPr lang="ru-RU" alt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самодельные взрывные </a:t>
            </a:r>
            <a:r>
              <a:rPr lang="ru-RU" alt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устройства (СВУ).</a:t>
            </a:r>
            <a:endParaRPr lang="ru-RU" altLang="ru-RU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диверсий как способа террористических действий, связаны с применением </a:t>
            </a: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оружия </a:t>
            </a:r>
            <a:r>
              <a:rPr lang="ru-RU" alt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массового поражения</a:t>
            </a:r>
            <a:r>
              <a:rPr lang="ru-RU" alt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alt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биологических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отравляющих веществ в террористических целях  привлекательно для террористов в силу их </a:t>
            </a:r>
            <a:r>
              <a:rPr lang="ru-RU" alt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относительной дешевизны. В 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же время оно весьма опасно и невидимо, поскольку достаточно трудно определить, является эпидемия, или пандемия, естественной или искусственной.</a:t>
            </a:r>
          </a:p>
          <a:p>
            <a:endParaRPr lang="ru-RU" altLang="ru-RU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3294" name="Picture 14" descr="пвпррп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2174849" cy="150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93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42" name="Rectangle 6"/>
          <p:cNvSpPr>
            <a:spLocks noChangeArrowheads="1"/>
          </p:cNvSpPr>
          <p:nvPr/>
        </p:nvSpPr>
        <p:spPr bwMode="auto">
          <a:xfrm>
            <a:off x="304800" y="345189"/>
            <a:ext cx="85344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Биологический 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террористический акт в условиях современной медицины опасен не только сам по себе, но и тем, что порождает панику среди населения и хаос в общественной жизни, многократно усиленные раскручиванием событий в средствах массовой информации.</a:t>
            </a:r>
          </a:p>
          <a:p>
            <a:pPr eaLnBrk="1" hangingPunct="1"/>
            <a:r>
              <a:rPr lang="ru-RU" alt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Важное место среди оружия, используемого террористами занимают </a:t>
            </a: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отравляющие вещества</a:t>
            </a:r>
            <a:r>
              <a:rPr lang="ru-RU" alt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Это предопределено возможностями приобретения исходных материалов и доступностью их изготовления. </a:t>
            </a:r>
          </a:p>
          <a:p>
            <a:pPr eaLnBrk="1" hangingPunct="1"/>
            <a:r>
              <a:rPr lang="ru-RU" alt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Химическая</a:t>
            </a:r>
            <a:r>
              <a:rPr lang="ru-RU" alt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атака боевиков японской секты </a:t>
            </a:r>
            <a:r>
              <a:rPr lang="ru-RU" alt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«Аум </a:t>
            </a:r>
            <a:r>
              <a:rPr lang="ru-RU" altLang="ru-RU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Синрике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alt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о возможности использования радиоактивных веществ, захваченных в ходе контртеррористической операции в Афганистане, </a:t>
            </a:r>
            <a:r>
              <a:rPr lang="ru-RU" alt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свидетельствуют 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alt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готовности террористов использовать самое опасное 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оружие.</a:t>
            </a:r>
          </a:p>
          <a:p>
            <a:r>
              <a:rPr lang="ru-RU" alt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Объекты, где используется </a:t>
            </a:r>
            <a:r>
              <a:rPr lang="ru-RU" alt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«мирный 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атом</a:t>
            </a:r>
            <a:r>
              <a:rPr lang="ru-RU" alt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легче 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защитить от </a:t>
            </a:r>
            <a:r>
              <a:rPr lang="ru-RU" alt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проникновения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Наибольшую опасность представляют </a:t>
            </a:r>
            <a:r>
              <a:rPr lang="ru-RU" alt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ядерные боеприпасы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состоящие на вооружении армий .</a:t>
            </a:r>
          </a:p>
        </p:txBody>
      </p:sp>
      <p:pic>
        <p:nvPicPr>
          <p:cNvPr id="372747" name="Picture 11" descr="ПОЖА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84551"/>
            <a:ext cx="2939373" cy="250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2748" name="Picture 12" descr="помощ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09120"/>
            <a:ext cx="3024336" cy="197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00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7225" y="333375"/>
            <a:ext cx="75596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Иррегулярные вооруженные формирования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военные формирования, не являющиеся частью государственных сил, военизированные и полувоенные, партизанские, зачастую нелегальные организации, в том числе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террористические.</a:t>
            </a:r>
            <a:endParaRPr lang="ru-RU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8174" y="1540287"/>
            <a:ext cx="820896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Тактика действий иррегулярных вооруженных формирований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4339" name="TextBox 7"/>
          <p:cNvSpPr txBox="1">
            <a:spLocks noChangeArrowheads="1"/>
          </p:cNvSpPr>
          <p:nvPr/>
        </p:nvSpPr>
        <p:spPr bwMode="auto">
          <a:xfrm>
            <a:off x="647699" y="1863452"/>
            <a:ext cx="819943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боя небольшими по численности мобильными группами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ограниченное время (внезапные нападения на небольшие гарнизоны войск, командные пункты, узлы связи, склады, колонны, отдельные группы военнослужащих и посты охранения, слабо охраняемые административные и хозяйственные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для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террористических актов.</a:t>
            </a:r>
          </a:p>
          <a:p>
            <a:pPr algn="just"/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ведении боевых действий незаконные вооруженные формирования умело используют защитные свойства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местности.</a:t>
            </a:r>
            <a:endParaRPr lang="ru-RU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i="1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Palatino Linotype" pitchFamily="18" charset="0"/>
            </a:endParaRPr>
          </a:p>
        </p:txBody>
      </p:sp>
      <p:pic>
        <p:nvPicPr>
          <p:cNvPr id="7" name="Picture 5" descr="ТЕРОРИСТ СУ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99" y="4063912"/>
            <a:ext cx="3004358" cy="231545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147" y="3892189"/>
            <a:ext cx="3888432" cy="259506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/>
          <p:cNvSpPr txBox="1">
            <a:spLocks noChangeArrowheads="1"/>
          </p:cNvSpPr>
          <p:nvPr/>
        </p:nvSpPr>
        <p:spPr bwMode="auto">
          <a:xfrm>
            <a:off x="504682" y="620688"/>
            <a:ext cx="827005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Уклонение от прямых столкновений с превосходящими силами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формирований федеральных войск, за исключением обороны опорных базовых центров, населенных пунктов, перевалов, проходов и ущелий; </a:t>
            </a:r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Визитной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карточкой наиболее устойчивых террористических организаций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стало: применение новейшего вооружения,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продуманная организация,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дифференцированная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структура, тщательная разработка планируемых действий, детальная подготовка к операциям,  всестороннее изучение намеченных жертв,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репетиция,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предварительный хронометраж, тыловое обеспечение,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анонимность.</a:t>
            </a:r>
            <a:endParaRPr lang="ru-RU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2">
                  <a:lumMod val="10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1536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360" y="3356992"/>
            <a:ext cx="3891350" cy="302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4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8024" y="3781166"/>
            <a:ext cx="3744416" cy="252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77" name="AutoShape 33"/>
          <p:cNvSpPr>
            <a:spLocks noChangeArrowheads="1"/>
          </p:cNvSpPr>
          <p:nvPr/>
        </p:nvSpPr>
        <p:spPr bwMode="auto">
          <a:xfrm>
            <a:off x="6588125" y="1341438"/>
            <a:ext cx="1655763" cy="935037"/>
          </a:xfrm>
          <a:prstGeom prst="plaque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127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r>
              <a:rPr lang="ru-RU" altLang="ru-RU" sz="20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0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Аум</a:t>
            </a:r>
            <a:r>
              <a:rPr lang="ru-RU" altLang="ru-RU" sz="20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</a:t>
            </a:r>
          </a:p>
          <a:p>
            <a:pPr algn="ctr" eaLnBrk="1" hangingPunct="1">
              <a:spcBef>
                <a:spcPct val="0"/>
              </a:spcBef>
            </a:pPr>
            <a:r>
              <a:rPr lang="ru-RU" altLang="ru-RU" sz="20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Синрике</a:t>
            </a:r>
            <a:r>
              <a:rPr lang="ru-RU" altLang="ru-RU" sz="20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38978" name="AutoShape 34"/>
          <p:cNvSpPr>
            <a:spLocks noChangeArrowheads="1"/>
          </p:cNvSpPr>
          <p:nvPr/>
        </p:nvSpPr>
        <p:spPr bwMode="auto">
          <a:xfrm>
            <a:off x="5580063" y="2565400"/>
            <a:ext cx="2520950" cy="935038"/>
          </a:xfrm>
          <a:prstGeom prst="plaque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127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r>
              <a:rPr lang="ru-RU" altLang="ru-RU" sz="2000" b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«Мусульманское </a:t>
            </a:r>
          </a:p>
          <a:p>
            <a:pPr algn="ctr" eaLnBrk="1" hangingPunct="1">
              <a:spcBef>
                <a:spcPct val="0"/>
              </a:spcBef>
            </a:pPr>
            <a:r>
              <a:rPr lang="ru-RU" altLang="ru-RU" sz="2000" b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братство»</a:t>
            </a:r>
          </a:p>
        </p:txBody>
      </p:sp>
      <p:sp>
        <p:nvSpPr>
          <p:cNvPr id="338979" name="AutoShape 35"/>
          <p:cNvSpPr>
            <a:spLocks noChangeArrowheads="1"/>
          </p:cNvSpPr>
          <p:nvPr/>
        </p:nvSpPr>
        <p:spPr bwMode="auto">
          <a:xfrm>
            <a:off x="539750" y="1341438"/>
            <a:ext cx="1439863" cy="863600"/>
          </a:xfrm>
          <a:prstGeom prst="plaque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127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r>
              <a:rPr lang="ru-RU" altLang="ru-RU" sz="20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«ЭТА»</a:t>
            </a:r>
          </a:p>
        </p:txBody>
      </p:sp>
      <p:sp>
        <p:nvSpPr>
          <p:cNvPr id="338980" name="AutoShape 36"/>
          <p:cNvSpPr>
            <a:spLocks noChangeArrowheads="1"/>
          </p:cNvSpPr>
          <p:nvPr/>
        </p:nvSpPr>
        <p:spPr bwMode="auto">
          <a:xfrm>
            <a:off x="395288" y="3716338"/>
            <a:ext cx="1800225" cy="935037"/>
          </a:xfrm>
          <a:prstGeom prst="plaque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127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r>
              <a:rPr lang="ru-RU" altLang="ru-RU" sz="2000" b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«Хамаз» и </a:t>
            </a:r>
          </a:p>
          <a:p>
            <a:pPr algn="ctr" eaLnBrk="1" hangingPunct="1">
              <a:spcBef>
                <a:spcPct val="0"/>
              </a:spcBef>
            </a:pPr>
            <a:r>
              <a:rPr lang="ru-RU" altLang="ru-RU" sz="2000" b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«Хезболлах»</a:t>
            </a:r>
          </a:p>
        </p:txBody>
      </p:sp>
      <p:sp>
        <p:nvSpPr>
          <p:cNvPr id="338983" name="AutoShape 39"/>
          <p:cNvSpPr>
            <a:spLocks noChangeArrowheads="1"/>
          </p:cNvSpPr>
          <p:nvPr/>
        </p:nvSpPr>
        <p:spPr bwMode="auto">
          <a:xfrm>
            <a:off x="1403350" y="2492375"/>
            <a:ext cx="3671888" cy="1008063"/>
          </a:xfrm>
          <a:prstGeom prst="plaque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127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r>
              <a:rPr lang="ru-RU" altLang="ru-RU" sz="2000" b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«Курдская </a:t>
            </a:r>
          </a:p>
          <a:p>
            <a:pPr algn="ctr" eaLnBrk="1" hangingPunct="1">
              <a:spcBef>
                <a:spcPct val="0"/>
              </a:spcBef>
            </a:pPr>
            <a:r>
              <a:rPr lang="ru-RU" altLang="ru-RU" sz="2000" b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партия» (КРП)</a:t>
            </a:r>
          </a:p>
        </p:txBody>
      </p:sp>
      <p:sp>
        <p:nvSpPr>
          <p:cNvPr id="338984" name="AutoShape 40"/>
          <p:cNvSpPr>
            <a:spLocks noChangeArrowheads="1"/>
          </p:cNvSpPr>
          <p:nvPr/>
        </p:nvSpPr>
        <p:spPr bwMode="auto">
          <a:xfrm>
            <a:off x="3132138" y="3716338"/>
            <a:ext cx="4679950" cy="1008062"/>
          </a:xfrm>
          <a:prstGeom prst="plaque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127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r>
              <a:rPr lang="ru-RU" altLang="ru-RU" sz="2000" b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«Ирландская </a:t>
            </a:r>
          </a:p>
          <a:p>
            <a:pPr algn="ctr" eaLnBrk="1" hangingPunct="1">
              <a:spcBef>
                <a:spcPct val="0"/>
              </a:spcBef>
            </a:pPr>
            <a:r>
              <a:rPr lang="ru-RU" altLang="ru-RU" sz="2000" b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республиканская армия» (ИРА)</a:t>
            </a:r>
          </a:p>
        </p:txBody>
      </p:sp>
      <p:sp>
        <p:nvSpPr>
          <p:cNvPr id="338987" name="AutoShape 43"/>
          <p:cNvSpPr>
            <a:spLocks noChangeArrowheads="1"/>
          </p:cNvSpPr>
          <p:nvPr/>
        </p:nvSpPr>
        <p:spPr bwMode="auto">
          <a:xfrm>
            <a:off x="5219700" y="5013325"/>
            <a:ext cx="3671888" cy="1008063"/>
          </a:xfrm>
          <a:prstGeom prst="plaque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127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r>
              <a:rPr lang="ru-RU" altLang="ru-RU" sz="2000" b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«Тигры освобождения </a:t>
            </a:r>
          </a:p>
          <a:p>
            <a:pPr algn="ctr" eaLnBrk="1" hangingPunct="1">
              <a:spcBef>
                <a:spcPct val="0"/>
              </a:spcBef>
            </a:pPr>
            <a:r>
              <a:rPr lang="ru-RU" altLang="ru-RU" sz="2000" b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Тамил Илама»</a:t>
            </a:r>
          </a:p>
        </p:txBody>
      </p:sp>
      <p:sp>
        <p:nvSpPr>
          <p:cNvPr id="338988" name="AutoShape 44"/>
          <p:cNvSpPr>
            <a:spLocks noChangeArrowheads="1"/>
          </p:cNvSpPr>
          <p:nvPr/>
        </p:nvSpPr>
        <p:spPr bwMode="auto">
          <a:xfrm>
            <a:off x="827088" y="5013325"/>
            <a:ext cx="3671887" cy="1008063"/>
          </a:xfrm>
          <a:prstGeom prst="plaque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127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r>
              <a:rPr lang="ru-RU" altLang="ru-RU" sz="2000" b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«Исламское движение </a:t>
            </a:r>
          </a:p>
          <a:p>
            <a:pPr algn="ctr" eaLnBrk="1" hangingPunct="1">
              <a:spcBef>
                <a:spcPct val="0"/>
              </a:spcBef>
            </a:pPr>
            <a:r>
              <a:rPr lang="ru-RU" altLang="ru-RU" sz="2000" b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Узбекистана»</a:t>
            </a:r>
          </a:p>
        </p:txBody>
      </p:sp>
      <p:sp>
        <p:nvSpPr>
          <p:cNvPr id="338992" name="AutoShape 48"/>
          <p:cNvSpPr>
            <a:spLocks noChangeArrowheads="1"/>
          </p:cNvSpPr>
          <p:nvPr/>
        </p:nvSpPr>
        <p:spPr bwMode="auto">
          <a:xfrm>
            <a:off x="2411413" y="1268413"/>
            <a:ext cx="3671887" cy="1008062"/>
          </a:xfrm>
          <a:prstGeom prst="plaque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127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r>
              <a:rPr lang="ru-RU" altLang="ru-RU" sz="20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«Аль - </a:t>
            </a:r>
            <a:r>
              <a:rPr lang="ru-RU" altLang="ru-RU" sz="20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Каида</a:t>
            </a:r>
            <a:r>
              <a:rPr lang="ru-RU" altLang="ru-RU" sz="20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59681" y="332656"/>
            <a:ext cx="6617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3C46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Террористические группировки и </a:t>
            </a:r>
          </a:p>
          <a:p>
            <a:pPr algn="ctr"/>
            <a:r>
              <a:rPr lang="ru-RU" sz="2400" dirty="0">
                <a:solidFill>
                  <a:srgbClr val="3C46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иррегулярные вооруженные формирования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388949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070" name="Picture 6" descr="абнрнлншщпшщр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836712"/>
            <a:ext cx="2257115" cy="203225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4077" name="Rectangle 1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altLang="ru-RU" sz="3200" dirty="0">
                <a:solidFill>
                  <a:srgbClr val="3C46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террористических организаций</a:t>
            </a:r>
          </a:p>
        </p:txBody>
      </p:sp>
      <p:sp>
        <p:nvSpPr>
          <p:cNvPr id="344079" name="Rectangle 15"/>
          <p:cNvSpPr>
            <a:spLocks noChangeArrowheads="1"/>
          </p:cNvSpPr>
          <p:nvPr/>
        </p:nvSpPr>
        <p:spPr bwMode="auto">
          <a:xfrm>
            <a:off x="250825" y="977956"/>
            <a:ext cx="8353623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66700" indent="3175" eaLnBrk="1" hangingPunct="1"/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началу ХХ</a:t>
            </a:r>
            <a:r>
              <a:rPr lang="en-US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 завершилось организационное </a:t>
            </a:r>
            <a:endParaRPr lang="ru-RU" alt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indent="3175" eaLnBrk="1" hangingPunct="1"/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террористических 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сообществ. Жесткая </a:t>
            </a:r>
            <a:endParaRPr lang="ru-RU" alt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indent="3175" eaLnBrk="1" hangingPunct="1"/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централизованная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иерархическая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уступает </a:t>
            </a:r>
            <a:endParaRPr lang="ru-RU" alt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indent="3175" eaLnBrk="1" hangingPunct="1"/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гибкой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неформальной 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структуре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сообщества, </a:t>
            </a:r>
          </a:p>
          <a:p>
            <a:pPr marL="266700" indent="3175" eaLnBrk="1" hangingPunct="1"/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 приспосабливающейся 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изменяющейся </a:t>
            </a:r>
            <a:endParaRPr lang="ru-RU" alt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indent="3175" eaLnBrk="1" hangingPunct="1"/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обстановке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endParaRPr lang="ru-RU" alt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endParaRPr lang="ru-RU" alt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AutoNum type="arabicPeriod"/>
            </a:pP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члена группы зависит от стоящей на данный момент задачи .             </a:t>
            </a:r>
          </a:p>
          <a:p>
            <a:pPr eaLnBrk="1" hangingPunct="1">
              <a:buFontTx/>
              <a:buAutoNum type="arabicPeriod"/>
            </a:pP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Неформальные контакты с лицами,  помимо своей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воли привлекаемые 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выполнения задач группы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AutoNum type="arabicPeriod"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изолированных ячеек террористической сети из трех- пяти человек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конспиративность деятельности и ограничивает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размеры провала 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ареста отдельных исполнителей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AutoNum type="arabicPeriod" startAt="4"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Усовершенствование 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управлением террористическими организациями: использование  систем мобильной связи, Интернета и средств массовой информации, усиление разведывательной деятельности, организация четкого взаимодействия между боевыми группами, обучение боевиков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AutoNum type="arabicPeriod" startAt="4"/>
            </a:pPr>
            <a:endParaRPr lang="ru-RU" alt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16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1" name="Rectangle 3"/>
          <p:cNvSpPr>
            <a:spLocks noChangeArrowheads="1"/>
          </p:cNvSpPr>
          <p:nvPr/>
        </p:nvSpPr>
        <p:spPr bwMode="ltGray">
          <a:xfrm>
            <a:off x="323850" y="836613"/>
            <a:ext cx="8642350" cy="358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-342792" bIns="0">
            <a:spAutoFit/>
          </a:bodyPr>
          <a:lstStyle/>
          <a:p>
            <a:pPr algn="just" eaLnBrk="1" hangingPunct="1">
              <a:spcBef>
                <a:spcPct val="0"/>
              </a:spcBef>
            </a:pPr>
            <a:endParaRPr lang="ru-RU" altLang="ru-RU" sz="1400" dirty="0"/>
          </a:p>
          <a:p>
            <a:pPr marL="452438">
              <a:spcBef>
                <a:spcPct val="0"/>
              </a:spcBef>
            </a:pPr>
            <a:r>
              <a:rPr lang="ru-RU" altLang="ru-RU" sz="1400" dirty="0" smtClean="0"/>
              <a:t>    </a:t>
            </a:r>
            <a:r>
              <a:rPr lang="ru-RU" altLang="ru-RU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Комплектование </a:t>
            </a:r>
            <a:r>
              <a:rPr lang="ru-RU" alt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террористических организаций наемниками </a:t>
            </a:r>
            <a:r>
              <a:rPr lang="ru-RU" altLang="ru-RU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приобрело</a:t>
            </a:r>
            <a:r>
              <a:rPr lang="en-US" altLang="ru-RU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массовый </a:t>
            </a:r>
            <a:r>
              <a:rPr lang="en-US" alt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с 1980 –х г</a:t>
            </a:r>
            <a:r>
              <a:rPr lang="ru-RU" altLang="ru-RU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ru-RU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Возросла роль так </a:t>
            </a:r>
            <a:r>
              <a:rPr lang="ru-RU" altLang="ru-RU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называемого государственного </a:t>
            </a:r>
            <a:r>
              <a:rPr lang="ru-RU" alt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терроризма: </a:t>
            </a:r>
            <a:r>
              <a:rPr lang="en-US" alt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внешнего и </a:t>
            </a:r>
            <a:r>
              <a:rPr lang="en-US" alt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внутреннего. </a:t>
            </a:r>
            <a:r>
              <a:rPr lang="ru-RU" altLang="ru-RU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международный </a:t>
            </a:r>
            <a:r>
              <a:rPr lang="ru-RU" alt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терроризм тесно связан прежде  всего с </a:t>
            </a:r>
            <a:r>
              <a:rPr lang="ru-RU" altLang="ru-RU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внешним государственным </a:t>
            </a:r>
            <a:r>
              <a:rPr lang="ru-RU" alt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терроризмом.</a:t>
            </a:r>
          </a:p>
          <a:p>
            <a:pPr marL="452438">
              <a:spcBef>
                <a:spcPct val="0"/>
              </a:spcBef>
            </a:pPr>
            <a:r>
              <a:rPr lang="ru-RU" altLang="ru-RU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Глобализации </a:t>
            </a:r>
            <a:r>
              <a:rPr lang="ru-RU" alt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терроризма способствовал ряд демократических и авторитарных </a:t>
            </a:r>
            <a:endParaRPr lang="en-US" altLang="ru-RU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438">
              <a:spcBef>
                <a:spcPct val="0"/>
              </a:spcBef>
            </a:pPr>
            <a:r>
              <a:rPr lang="ru-RU" altLang="ru-RU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 </a:t>
            </a:r>
            <a:r>
              <a:rPr lang="ru-RU" alt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en-US" alt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политикой </a:t>
            </a:r>
            <a:r>
              <a:rPr lang="en-US" alt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двойных </a:t>
            </a:r>
            <a:r>
              <a:rPr lang="ru-RU" altLang="ru-RU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стандартов. Бен </a:t>
            </a:r>
            <a:r>
              <a:rPr lang="ru-RU" alt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Ладен во время присутствия советских войск в</a:t>
            </a:r>
            <a:r>
              <a:rPr lang="en-US" alt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Афганистане вел </a:t>
            </a:r>
            <a:r>
              <a:rPr lang="ru-RU" altLang="ru-RU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террористическую </a:t>
            </a:r>
            <a:r>
              <a:rPr lang="ru-RU" alt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 этой стране с </a:t>
            </a:r>
            <a:r>
              <a:rPr lang="en-US" alt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американской помощью. </a:t>
            </a:r>
            <a:endParaRPr lang="en-US" altLang="ru-RU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438">
              <a:spcBef>
                <a:spcPct val="0"/>
              </a:spcBef>
            </a:pPr>
            <a:r>
              <a:rPr lang="ru-RU" altLang="ru-RU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Террористическая </a:t>
            </a:r>
            <a:r>
              <a:rPr lang="ru-RU" alt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ХАМАС обязана своим возникновением </a:t>
            </a:r>
            <a:r>
              <a:rPr lang="ru-RU" altLang="ru-RU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попыткой </a:t>
            </a:r>
            <a:r>
              <a:rPr lang="ru-RU" alt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израильских спецслужб противопоставить ее</a:t>
            </a:r>
            <a:r>
              <a:rPr lang="en-US" alt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altLang="ru-RU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боевую</a:t>
            </a:r>
            <a:r>
              <a:rPr lang="en-US" altLang="ru-RU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организацию,</a:t>
            </a:r>
            <a:r>
              <a:rPr lang="en-US" alt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контролировавшуюся</a:t>
            </a:r>
            <a:r>
              <a:rPr lang="ru-RU" altLang="ru-RU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Я.Арафатом</a:t>
            </a:r>
            <a:r>
              <a:rPr lang="ru-RU" altLang="ru-RU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главой Палестинской автономии.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345099" name="Rectangle 11"/>
          <p:cNvSpPr>
            <a:spLocks noGrp="1" noChangeArrowheads="1"/>
          </p:cNvSpPr>
          <p:nvPr>
            <p:ph type="title"/>
          </p:nvPr>
        </p:nvSpPr>
        <p:spPr>
          <a:xfrm>
            <a:off x="508154" y="218555"/>
            <a:ext cx="8229600" cy="647700"/>
          </a:xfrm>
        </p:spPr>
        <p:txBody>
          <a:bodyPr/>
          <a:lstStyle/>
          <a:p>
            <a:r>
              <a:rPr lang="ru-RU" altLang="ru-RU" sz="3200" dirty="0">
                <a:solidFill>
                  <a:srgbClr val="3C46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энтузиастов к наемникам</a:t>
            </a:r>
          </a:p>
        </p:txBody>
      </p:sp>
      <p:pic>
        <p:nvPicPr>
          <p:cNvPr id="345101" name="Picture 13" descr="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673" y="4293095"/>
            <a:ext cx="3168352" cy="236849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5103" name="Picture 15" descr="аооаа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93096"/>
            <a:ext cx="1982341" cy="2286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09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734496" cy="49130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5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188" name="Picture 4" descr="ььлоп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20" y="2204864"/>
            <a:ext cx="2242592" cy="194358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9191" name="Rectangle 7"/>
          <p:cNvSpPr>
            <a:spLocks noChangeArrowheads="1"/>
          </p:cNvSpPr>
          <p:nvPr/>
        </p:nvSpPr>
        <p:spPr bwMode="auto">
          <a:xfrm>
            <a:off x="266700" y="404664"/>
            <a:ext cx="86868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многочисленная и опасная </a:t>
            </a:r>
            <a:r>
              <a:rPr lang="ru-RU" altLang="ru-RU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террористов –</a:t>
            </a:r>
            <a:r>
              <a:rPr lang="ru-RU" altLang="ru-RU" i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террористы-смертники</a:t>
            </a:r>
            <a:r>
              <a:rPr lang="ru-RU" altLang="ru-RU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(шахиды</a:t>
            </a:r>
            <a:r>
              <a:rPr lang="ru-RU" alt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камикадзе). </a:t>
            </a:r>
            <a:r>
              <a:rPr lang="ru-RU" altLang="ru-RU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Боевики-смертники </a:t>
            </a:r>
            <a:r>
              <a:rPr lang="ru-RU" alt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для организации взрывов в общественном транспорте и </a:t>
            </a:r>
            <a:r>
              <a:rPr lang="ru-RU" altLang="ru-RU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местах массового </a:t>
            </a:r>
            <a:r>
              <a:rPr lang="ru-RU" alt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скопления людей. Они подрывают взрывные приспособления, </a:t>
            </a:r>
            <a:r>
              <a:rPr lang="ru-RU" altLang="ru-RU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самодельные, которые </a:t>
            </a:r>
            <a:r>
              <a:rPr lang="ru-RU" alt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переносят на </a:t>
            </a:r>
            <a:r>
              <a:rPr lang="ru-RU" altLang="ru-RU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себе, </a:t>
            </a:r>
            <a:r>
              <a:rPr lang="ru-RU" alt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погибают </a:t>
            </a:r>
            <a:r>
              <a:rPr lang="ru-RU" altLang="ru-RU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момент </a:t>
            </a:r>
            <a:r>
              <a:rPr lang="ru-RU" altLang="ru-RU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самоподрыва</a:t>
            </a:r>
            <a:r>
              <a:rPr lang="ru-RU" altLang="ru-RU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стараясь уничтожить с собой как можно больше населения.</a:t>
            </a:r>
            <a:endParaRPr lang="ru-RU" altLang="ru-RU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>
                <a:latin typeface="Arial" charset="0"/>
              </a:rPr>
              <a:t>        </a:t>
            </a:r>
          </a:p>
        </p:txBody>
      </p:sp>
      <p:pic>
        <p:nvPicPr>
          <p:cNvPr id="349193" name="Picture 9" descr="3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228" y="2219329"/>
            <a:ext cx="2747948" cy="192911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768-v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357" y="2238899"/>
            <a:ext cx="2823598" cy="192911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1924" y="4437112"/>
            <a:ext cx="83763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2003 г. в Российской Федерации было осуществлено несколько подобных террористических актов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(взрыв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возле автобуса на трассе Моздок- Прохладное : погибло 18 чел., взрыв на Тушинском рынке г. Москвы: погибло 16 чел). </a:t>
            </a:r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феврале 2004 г. был осуществлен теракт в московском метро, унесший десятки жизней и искалечивший более сотни людей.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627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40" name="Rectangle 4"/>
          <p:cNvSpPr>
            <a:spLocks noChangeArrowheads="1"/>
          </p:cNvSpPr>
          <p:nvPr/>
        </p:nvSpPr>
        <p:spPr bwMode="ltGray">
          <a:xfrm>
            <a:off x="228600" y="836712"/>
            <a:ext cx="89154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572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этап в стратегии современного </a:t>
            </a:r>
            <a:r>
              <a:rPr lang="ru-RU" alt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терроризма </a:t>
            </a:r>
            <a:r>
              <a:rPr lang="ru-RU" altLang="ru-RU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создание </a:t>
            </a:r>
            <a:r>
              <a:rPr lang="ru-RU" altLang="ru-RU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«стратегии двойного </a:t>
            </a:r>
            <a:r>
              <a:rPr lang="ru-RU" altLang="ru-RU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террора»,</a:t>
            </a:r>
            <a:r>
              <a:rPr lang="ru-RU" altLang="ru-RU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есть провоцирование властей с помощью террористических актов на неадекватные карательные меры, от которых страдали бы и простые граждане. Простые жители фактически превратились в живой щит для боевиков.</a:t>
            </a:r>
          </a:p>
          <a:p>
            <a:r>
              <a:rPr lang="ru-RU" altLang="ru-RU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устрашения </a:t>
            </a:r>
            <a:r>
              <a:rPr lang="ru-RU" altLang="ru-RU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превратилась </a:t>
            </a:r>
            <a:r>
              <a:rPr lang="ru-RU" alt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основное оружие современного </a:t>
            </a:r>
            <a:r>
              <a:rPr lang="ru-RU" altLang="ru-RU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террора. Наиболее известной террористической акцией принято считать </a:t>
            </a:r>
            <a:r>
              <a:rPr lang="ru-RU" alt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разрушение двух зданий </a:t>
            </a:r>
            <a:r>
              <a:rPr lang="ru-RU" altLang="ru-RU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торгового </a:t>
            </a:r>
            <a:r>
              <a:rPr lang="ru-RU" alt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в </a:t>
            </a:r>
            <a:r>
              <a:rPr lang="ru-RU" altLang="ru-RU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Нью-Йорке  </a:t>
            </a:r>
            <a:r>
              <a:rPr lang="ru-RU" alt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сентября 2001 года, </a:t>
            </a:r>
            <a:r>
              <a:rPr lang="ru-RU" altLang="ru-RU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погибло </a:t>
            </a:r>
            <a:r>
              <a:rPr lang="ru-RU" alt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свыше 3 тыс. человек. </a:t>
            </a:r>
            <a:endParaRPr lang="ru-RU" altLang="ru-RU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начала 70-х г. прошлого столетия в практику боевых подпольных организаций вошел такой способ заявить о себе, как публичное признание в проведении того или иного террористического акта</a:t>
            </a:r>
            <a:r>
              <a:rPr lang="ru-RU" altLang="ru-RU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altLang="ru-RU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страха»</a:t>
            </a:r>
            <a:r>
              <a:rPr lang="ru-RU" alt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таким образом, стала второй составной частью общей стратегии современного международного терроризма</a:t>
            </a:r>
            <a:r>
              <a:rPr lang="ru-RU" altLang="ru-RU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7141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703263"/>
          </a:xfrm>
        </p:spPr>
        <p:txBody>
          <a:bodyPr/>
          <a:lstStyle/>
          <a:p>
            <a:r>
              <a:rPr lang="ru-RU" altLang="ru-RU" sz="3200" dirty="0">
                <a:solidFill>
                  <a:srgbClr val="3C46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террористов</a:t>
            </a:r>
          </a:p>
        </p:txBody>
      </p:sp>
      <p:pic>
        <p:nvPicPr>
          <p:cNvPr id="347143" name="Picture 7" descr="56886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23" y="4615191"/>
            <a:ext cx="2430399" cy="179311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7144" name="Picture 8" descr="CAUB8TQ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623130"/>
            <a:ext cx="2850697" cy="178517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01802"/>
            <a:ext cx="2652520" cy="175009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50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</TotalTime>
  <Words>1642</Words>
  <Application>Microsoft Office PowerPoint</Application>
  <PresentationFormat>Экран (4:3)</PresentationFormat>
  <Paragraphs>154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Построение террористических организаций</vt:lpstr>
      <vt:lpstr>От энтузиастов к наемникам</vt:lpstr>
      <vt:lpstr>Презентация PowerPoint</vt:lpstr>
      <vt:lpstr>Презентация PowerPoint</vt:lpstr>
      <vt:lpstr>Стратегия террористов</vt:lpstr>
      <vt:lpstr>Презентация PowerPoint</vt:lpstr>
      <vt:lpstr>Политические идеи терроризма</vt:lpstr>
      <vt:lpstr>Презентация PowerPoint</vt:lpstr>
      <vt:lpstr>Презентация PowerPoint</vt:lpstr>
      <vt:lpstr>Психологический портрет террориста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22</cp:revision>
  <dcterms:created xsi:type="dcterms:W3CDTF">2014-11-25T12:29:31Z</dcterms:created>
  <dcterms:modified xsi:type="dcterms:W3CDTF">2019-04-10T10:20:44Z</dcterms:modified>
</cp:coreProperties>
</file>