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1" r:id="rId2"/>
    <p:sldId id="267" r:id="rId3"/>
    <p:sldId id="258" r:id="rId4"/>
    <p:sldId id="259" r:id="rId5"/>
    <p:sldId id="262" r:id="rId6"/>
    <p:sldId id="290" r:id="rId7"/>
    <p:sldId id="291" r:id="rId8"/>
    <p:sldId id="293" r:id="rId9"/>
    <p:sldId id="295" r:id="rId10"/>
    <p:sldId id="300" r:id="rId11"/>
    <p:sldId id="301" r:id="rId12"/>
    <p:sldId id="305" r:id="rId13"/>
    <p:sldId id="306" r:id="rId14"/>
    <p:sldId id="307" r:id="rId15"/>
    <p:sldId id="263" r:id="rId16"/>
    <p:sldId id="264" r:id="rId17"/>
    <p:sldId id="265" r:id="rId18"/>
    <p:sldId id="266" r:id="rId19"/>
    <p:sldId id="268" r:id="rId20"/>
    <p:sldId id="269" r:id="rId21"/>
    <p:sldId id="270" r:id="rId22"/>
    <p:sldId id="271" r:id="rId23"/>
    <p:sldId id="272" r:id="rId24"/>
    <p:sldId id="273" r:id="rId25"/>
    <p:sldId id="274" r:id="rId26"/>
    <p:sldId id="275" r:id="rId27"/>
    <p:sldId id="276" r:id="rId28"/>
    <p:sldId id="292" r:id="rId29"/>
    <p:sldId id="257" r:id="rId30"/>
    <p:sldId id="294" r:id="rId31"/>
    <p:sldId id="298" r:id="rId32"/>
    <p:sldId id="302" r:id="rId33"/>
    <p:sldId id="303" r:id="rId34"/>
    <p:sldId id="304" r:id="rId35"/>
    <p:sldId id="308" r:id="rId36"/>
    <p:sldId id="277" r:id="rId37"/>
    <p:sldId id="280" r:id="rId38"/>
    <p:sldId id="281" r:id="rId39"/>
    <p:sldId id="278" r:id="rId40"/>
    <p:sldId id="279" r:id="rId41"/>
    <p:sldId id="282" r:id="rId42"/>
    <p:sldId id="283" r:id="rId43"/>
    <p:sldId id="284"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485" autoAdjust="0"/>
    <p:restoredTop sz="98757" autoAdjust="0"/>
  </p:normalViewPr>
  <p:slideViewPr>
    <p:cSldViewPr>
      <p:cViewPr>
        <p:scale>
          <a:sx n="60" d="100"/>
          <a:sy n="60" d="100"/>
        </p:scale>
        <p:origin x="-1902" y="-4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14"/>
          <p:cNvSpPr>
            <a:spLocks noGrp="1"/>
          </p:cNvSpPr>
          <p:nvPr>
            <p:ph type="dt" sz="half" idx="10"/>
          </p:nvPr>
        </p:nvSpPr>
        <p:spPr/>
        <p:txBody>
          <a:bodyPr/>
          <a:lstStyle>
            <a:lvl1pPr>
              <a:defRPr/>
            </a:lvl1pPr>
          </a:lstStyle>
          <a:p>
            <a:pPr>
              <a:defRPr/>
            </a:pPr>
            <a:fld id="{B5795819-A558-4FDA-9399-5AD2A742EF0F}" type="datetimeFigureOut">
              <a:rPr lang="ru-RU"/>
              <a:pPr>
                <a:defRPr/>
              </a:pPr>
              <a:t>27.11.2014</a:t>
            </a:fld>
            <a:endParaRPr lang="ru-RU"/>
          </a:p>
        </p:txBody>
      </p:sp>
      <p:sp>
        <p:nvSpPr>
          <p:cNvPr id="6" name="Slide Number Placeholder 15"/>
          <p:cNvSpPr>
            <a:spLocks noGrp="1"/>
          </p:cNvSpPr>
          <p:nvPr>
            <p:ph type="sldNum" sz="quarter" idx="11"/>
          </p:nvPr>
        </p:nvSpPr>
        <p:spPr/>
        <p:txBody>
          <a:bodyPr/>
          <a:lstStyle>
            <a:lvl1pPr>
              <a:defRPr/>
            </a:lvl1pPr>
          </a:lstStyle>
          <a:p>
            <a:pPr>
              <a:defRPr/>
            </a:pPr>
            <a:fld id="{1F385518-6139-4491-BCB6-6C47ED51F803}" type="slidenum">
              <a:rPr lang="ru-RU"/>
              <a:pPr>
                <a:defRPr/>
              </a:pPr>
              <a:t>‹#›</a:t>
            </a:fld>
            <a:endParaRPr lang="ru-RU"/>
          </a:p>
        </p:txBody>
      </p:sp>
      <p:sp>
        <p:nvSpPr>
          <p:cNvPr id="7" name="Footer Placeholder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9C0068C9-C099-469D-9252-7839A0BAFF9F}" type="datetimeFigureOut">
              <a:rPr lang="ru-RU"/>
              <a:pPr>
                <a:defRPr/>
              </a:pPr>
              <a:t>27.11.2014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C4AB571-A701-4E8D-887D-E7F96EFA236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50450EDF-4A12-4ECF-BD1D-8095D24B6E3F}" type="datetimeFigureOut">
              <a:rPr lang="ru-RU"/>
              <a:pPr>
                <a:defRPr/>
              </a:pPr>
              <a:t>27.11.2014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0149349-8556-4FE0-B44F-F2A023C697F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22C3AE0A-FAE8-4696-B365-BC29A051CAEF}" type="datetimeFigureOut">
              <a:rPr lang="ru-RU"/>
              <a:pPr>
                <a:defRPr/>
              </a:pPr>
              <a:t>27.11.2014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01E9FDF-92E5-4B66-B3A1-AB3CA30E04D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
        <p:nvSpPr>
          <p:cNvPr id="6" name="Date Placeholder 11"/>
          <p:cNvSpPr>
            <a:spLocks noGrp="1"/>
          </p:cNvSpPr>
          <p:nvPr>
            <p:ph type="dt" sz="half" idx="10"/>
          </p:nvPr>
        </p:nvSpPr>
        <p:spPr/>
        <p:txBody>
          <a:bodyPr/>
          <a:lstStyle>
            <a:lvl1pPr>
              <a:defRPr/>
            </a:lvl1pPr>
          </a:lstStyle>
          <a:p>
            <a:pPr>
              <a:defRPr/>
            </a:pPr>
            <a:fld id="{0EF817F0-2A45-4C76-A7E0-3E89B78F964E}" type="datetimeFigureOut">
              <a:rPr lang="ru-RU"/>
              <a:pPr>
                <a:defRPr/>
              </a:pPr>
              <a:t>27.11.2014</a:t>
            </a:fld>
            <a:endParaRPr lang="ru-RU"/>
          </a:p>
        </p:txBody>
      </p:sp>
      <p:sp>
        <p:nvSpPr>
          <p:cNvPr id="7" name="Slide Number Placeholder 12"/>
          <p:cNvSpPr>
            <a:spLocks noGrp="1"/>
          </p:cNvSpPr>
          <p:nvPr>
            <p:ph type="sldNum" sz="quarter" idx="11"/>
          </p:nvPr>
        </p:nvSpPr>
        <p:spPr/>
        <p:txBody>
          <a:bodyPr/>
          <a:lstStyle>
            <a:lvl1pPr>
              <a:defRPr/>
            </a:lvl1pPr>
          </a:lstStyle>
          <a:p>
            <a:pPr>
              <a:defRPr/>
            </a:pPr>
            <a:fld id="{44012105-DAAC-4DEB-9267-26CD7C060E74}" type="slidenum">
              <a:rPr lang="ru-RU"/>
              <a:pPr>
                <a:defRPr/>
              </a:pPr>
              <a:t>‹#›</a:t>
            </a:fld>
            <a:endParaRPr lang="ru-RU"/>
          </a:p>
        </p:txBody>
      </p:sp>
      <p:sp>
        <p:nvSpPr>
          <p:cNvPr id="8" name="Footer Placeholder 13"/>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Date Placeholder 3"/>
          <p:cNvSpPr>
            <a:spLocks noGrp="1"/>
          </p:cNvSpPr>
          <p:nvPr>
            <p:ph type="dt" sz="half" idx="15"/>
          </p:nvPr>
        </p:nvSpPr>
        <p:spPr/>
        <p:txBody>
          <a:bodyPr/>
          <a:lstStyle>
            <a:lvl1pPr>
              <a:defRPr/>
            </a:lvl1pPr>
          </a:lstStyle>
          <a:p>
            <a:pPr>
              <a:defRPr/>
            </a:pPr>
            <a:fld id="{4DA15033-0C6A-4F7D-A900-569CB7690B10}" type="datetimeFigureOut">
              <a:rPr lang="ru-RU"/>
              <a:pPr>
                <a:defRPr/>
              </a:pPr>
              <a:t>27.11.2014</a:t>
            </a:fld>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62C9F990-FDF4-4073-9F0C-94BD3F67B38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9" name="Date Placeholder 13"/>
          <p:cNvSpPr>
            <a:spLocks noGrp="1"/>
          </p:cNvSpPr>
          <p:nvPr>
            <p:ph type="dt" sz="half" idx="10"/>
          </p:nvPr>
        </p:nvSpPr>
        <p:spPr/>
        <p:txBody>
          <a:bodyPr/>
          <a:lstStyle>
            <a:lvl1pPr>
              <a:defRPr/>
            </a:lvl1pPr>
          </a:lstStyle>
          <a:p>
            <a:pPr>
              <a:defRPr/>
            </a:pPr>
            <a:fld id="{5B5BBD86-668D-44D4-8BAE-070DFBEB04EE}" type="datetimeFigureOut">
              <a:rPr lang="ru-RU"/>
              <a:pPr>
                <a:defRPr/>
              </a:pPr>
              <a:t>27.11.2014</a:t>
            </a:fld>
            <a:endParaRPr lang="ru-RU"/>
          </a:p>
        </p:txBody>
      </p:sp>
      <p:sp>
        <p:nvSpPr>
          <p:cNvPr id="10" name="Slide Number Placeholder 14"/>
          <p:cNvSpPr>
            <a:spLocks noGrp="1"/>
          </p:cNvSpPr>
          <p:nvPr>
            <p:ph type="sldNum" sz="quarter" idx="11"/>
          </p:nvPr>
        </p:nvSpPr>
        <p:spPr/>
        <p:txBody>
          <a:bodyPr/>
          <a:lstStyle>
            <a:lvl1pPr>
              <a:defRPr/>
            </a:lvl1pPr>
          </a:lstStyle>
          <a:p>
            <a:pPr>
              <a:defRPr/>
            </a:pPr>
            <a:fld id="{27424712-CF99-42D6-9868-D060A145A802}" type="slidenum">
              <a:rPr lang="ru-RU"/>
              <a:pPr>
                <a:defRPr/>
              </a:pPr>
              <a:t>‹#›</a:t>
            </a:fld>
            <a:endParaRPr lang="ru-RU"/>
          </a:p>
        </p:txBody>
      </p:sp>
      <p:sp>
        <p:nvSpPr>
          <p:cNvPr id="11" name="Footer Placeholder 15"/>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4CF3DE60-5414-466F-AEC0-BD2CFC001582}" type="datetimeFigureOut">
              <a:rPr lang="ru-RU"/>
              <a:pPr>
                <a:defRPr/>
              </a:pPr>
              <a:t>27.11.2014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752CAD2-6E05-4B6A-945B-F29A2B6AA9C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D8DE34-9120-41BF-BF6A-FC84D2728A85}" type="datetimeFigureOut">
              <a:rPr lang="ru-RU"/>
              <a:pPr>
                <a:defRPr/>
              </a:pPr>
              <a:t>27.11.2014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E0594A69-8F7A-4F03-94A8-CBCD49CB752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Title 17"/>
          <p:cNvSpPr>
            <a:spLocks noGrp="1"/>
          </p:cNvSpPr>
          <p:nvPr>
            <p:ph type="title"/>
          </p:nvPr>
        </p:nvSpPr>
        <p:spPr/>
        <p:txBody>
          <a:bodyPr/>
          <a:lstStyle/>
          <a:p>
            <a:r>
              <a:rPr lang="ru-RU" smtClean="0"/>
              <a:t>Образец заголовка</a:t>
            </a:r>
            <a:endParaRPr lang="en-US" dirty="0"/>
          </a:p>
        </p:txBody>
      </p:sp>
      <p:sp>
        <p:nvSpPr>
          <p:cNvPr id="6" name="Date Placeholder 14"/>
          <p:cNvSpPr>
            <a:spLocks noGrp="1"/>
          </p:cNvSpPr>
          <p:nvPr>
            <p:ph type="dt" sz="half" idx="10"/>
          </p:nvPr>
        </p:nvSpPr>
        <p:spPr/>
        <p:txBody>
          <a:bodyPr/>
          <a:lstStyle>
            <a:lvl1pPr>
              <a:defRPr/>
            </a:lvl1pPr>
          </a:lstStyle>
          <a:p>
            <a:pPr>
              <a:defRPr/>
            </a:pPr>
            <a:fld id="{3EBA9791-C2A9-4D47-A48A-85FA91DBA755}" type="datetimeFigureOut">
              <a:rPr lang="ru-RU"/>
              <a:pPr>
                <a:defRPr/>
              </a:pPr>
              <a:t>27.11.2014</a:t>
            </a:fld>
            <a:endParaRPr lang="ru-RU"/>
          </a:p>
        </p:txBody>
      </p:sp>
      <p:sp>
        <p:nvSpPr>
          <p:cNvPr id="7" name="Slide Number Placeholder 15"/>
          <p:cNvSpPr>
            <a:spLocks noGrp="1"/>
          </p:cNvSpPr>
          <p:nvPr>
            <p:ph type="sldNum" sz="quarter" idx="11"/>
          </p:nvPr>
        </p:nvSpPr>
        <p:spPr/>
        <p:txBody>
          <a:bodyPr/>
          <a:lstStyle>
            <a:lvl1pPr>
              <a:defRPr/>
            </a:lvl1pPr>
          </a:lstStyle>
          <a:p>
            <a:pPr>
              <a:defRPr/>
            </a:pPr>
            <a:fld id="{16D5FDFF-5D41-413A-8FA3-71CC8EECCE2F}" type="slidenum">
              <a:rPr lang="ru-RU"/>
              <a:pPr>
                <a:defRPr/>
              </a:pPr>
              <a:t>‹#›</a:t>
            </a:fld>
            <a:endParaRPr lang="ru-RU"/>
          </a:p>
        </p:txBody>
      </p:sp>
      <p:sp>
        <p:nvSpPr>
          <p:cNvPr id="8" name="Footer Placeholder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6" name="Date Placeholder 12"/>
          <p:cNvSpPr>
            <a:spLocks noGrp="1"/>
          </p:cNvSpPr>
          <p:nvPr>
            <p:ph type="dt" sz="half" idx="10"/>
          </p:nvPr>
        </p:nvSpPr>
        <p:spPr/>
        <p:txBody>
          <a:bodyPr/>
          <a:lstStyle>
            <a:lvl1pPr>
              <a:defRPr/>
            </a:lvl1pPr>
          </a:lstStyle>
          <a:p>
            <a:pPr>
              <a:defRPr/>
            </a:pPr>
            <a:fld id="{10F91080-727A-40D6-80C6-F4F931F1CE2B}" type="datetimeFigureOut">
              <a:rPr lang="ru-RU"/>
              <a:pPr>
                <a:defRPr/>
              </a:pPr>
              <a:t>27.11.2014</a:t>
            </a:fld>
            <a:endParaRPr lang="ru-RU"/>
          </a:p>
        </p:txBody>
      </p:sp>
      <p:sp>
        <p:nvSpPr>
          <p:cNvPr id="7" name="Slide Number Placeholder 13"/>
          <p:cNvSpPr>
            <a:spLocks noGrp="1"/>
          </p:cNvSpPr>
          <p:nvPr>
            <p:ph type="sldNum" sz="quarter" idx="11"/>
          </p:nvPr>
        </p:nvSpPr>
        <p:spPr/>
        <p:txBody>
          <a:bodyPr/>
          <a:lstStyle>
            <a:lvl1pPr>
              <a:defRPr/>
            </a:lvl1pPr>
          </a:lstStyle>
          <a:p>
            <a:pPr>
              <a:defRPr/>
            </a:pPr>
            <a:fld id="{D7E4E804-A416-475F-8901-8222EC5A4C49}" type="slidenum">
              <a:rPr lang="ru-RU"/>
              <a:pPr>
                <a:defRPr/>
              </a:pPr>
              <a:t>‹#›</a:t>
            </a:fld>
            <a:endParaRPr lang="ru-RU"/>
          </a:p>
        </p:txBody>
      </p:sp>
      <p:sp>
        <p:nvSpPr>
          <p:cNvPr id="8" name="Footer Placeholder 14"/>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a:solidFill>
                  <a:schemeClr val="tx1">
                    <a:alpha val="60000"/>
                  </a:schemeClr>
                </a:solidFill>
                <a:effectLst/>
                <a:latin typeface="+mn-lt"/>
              </a:defRPr>
            </a:lvl1pPr>
          </a:lstStyle>
          <a:p>
            <a:pPr>
              <a:defRPr/>
            </a:pPr>
            <a:fld id="{4F4F02C2-9CAF-4829-8680-1B3E58196859}" type="datetimeFigureOut">
              <a:rPr lang="ru-RU"/>
              <a:pPr>
                <a:defRPr/>
              </a:pPr>
              <a:t>27.11.2014</a:t>
            </a:fld>
            <a:endParaRPr lang="ru-RU"/>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a:solidFill>
                  <a:schemeClr val="tx1">
                    <a:alpha val="60000"/>
                  </a:schemeClr>
                </a:solidFill>
                <a:effectLst/>
                <a:latin typeface="+mn-lt"/>
              </a:defRPr>
            </a:lvl1pPr>
          </a:lstStyle>
          <a:p>
            <a:pPr>
              <a:defRPr/>
            </a:pPr>
            <a:fld id="{8E74C8D6-D539-4632-95E0-5CDC71CC371F}"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10" r:id="rId5"/>
    <p:sldLayoutId id="2147483705" r:id="rId6"/>
    <p:sldLayoutId id="2147483704" r:id="rId7"/>
    <p:sldLayoutId id="2147483711" r:id="rId8"/>
    <p:sldLayoutId id="2147483712" r:id="rId9"/>
    <p:sldLayoutId id="2147483703" r:id="rId10"/>
    <p:sldLayoutId id="2147483702"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jpe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5" Type="http://schemas.openxmlformats.org/officeDocument/2006/relationships/image" Target="../media/image107.jpeg"/><Relationship Id="rId4" Type="http://schemas.openxmlformats.org/officeDocument/2006/relationships/image" Target="../media/image106.jpeg"/></Relationships>
</file>

<file path=ppt/slides/_rels/slide4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468313" y="692150"/>
            <a:ext cx="8351837" cy="1200150"/>
          </a:xfrm>
          <a:prstGeom prst="rect">
            <a:avLst/>
          </a:prstGeom>
          <a:noFill/>
          <a:ln w="9525">
            <a:noFill/>
            <a:miter lim="800000"/>
            <a:headEnd/>
            <a:tailEnd/>
          </a:ln>
        </p:spPr>
        <p:txBody>
          <a:bodyPr>
            <a:spAutoFit/>
          </a:bodyPr>
          <a:lstStyle/>
          <a:p>
            <a:pPr algn="ctr"/>
            <a:r>
              <a:rPr lang="ru-RU">
                <a:solidFill>
                  <a:srgbClr val="FFFF00"/>
                </a:solidFill>
                <a:latin typeface="Palatino Linotype" pitchFamily="18" charset="0"/>
              </a:rPr>
              <a:t>ТЕМА №1: ОРГАНИЗАЦИЯ, ВООРУЖЕНИЕ, ТАКТИКА ДЕЙСТВИЙ АРМИЙ США, ГЕРМАНИИ И ИРРЕГУЛЯРНЫХ ВООРУЖЕННЫХ ФОРМИРОВАНИЙ.</a:t>
            </a:r>
          </a:p>
          <a:p>
            <a:endParaRPr lang="ru-RU">
              <a:latin typeface="Palatino Linotype" pitchFamily="18" charset="0"/>
            </a:endParaRPr>
          </a:p>
        </p:txBody>
      </p:sp>
      <p:pic>
        <p:nvPicPr>
          <p:cNvPr id="13314" name="Рисунок 1"/>
          <p:cNvPicPr>
            <a:picLocks noChangeAspect="1"/>
          </p:cNvPicPr>
          <p:nvPr/>
        </p:nvPicPr>
        <p:blipFill>
          <a:blip r:embed="rId2"/>
          <a:srcRect/>
          <a:stretch>
            <a:fillRect/>
          </a:stretch>
        </p:blipFill>
        <p:spPr bwMode="auto">
          <a:xfrm>
            <a:off x="1476375" y="1700213"/>
            <a:ext cx="6335713"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descr="Пергамент"/>
          <p:cNvSpPr txBox="1">
            <a:spLocks noChangeArrowheads="1"/>
          </p:cNvSpPr>
          <p:nvPr/>
        </p:nvSpPr>
        <p:spPr bwMode="auto">
          <a:xfrm>
            <a:off x="0" y="106363"/>
            <a:ext cx="9144000" cy="955675"/>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Тактико-технические характеристики (ТТХ) </a:t>
            </a:r>
          </a:p>
          <a:p>
            <a:pPr algn="ctr" fontAlgn="auto">
              <a:spcBef>
                <a:spcPts val="0"/>
              </a:spcBef>
              <a:spcAft>
                <a:spcPts val="0"/>
              </a:spcAft>
              <a:defRPr/>
            </a:pPr>
            <a:r>
              <a:rPr lang="ru-RU" altLang="ru-RU" sz="2800" b="1" dirty="0">
                <a:solidFill>
                  <a:schemeClr val="tx2">
                    <a:lumMod val="50000"/>
                  </a:schemeClr>
                </a:solidFill>
              </a:rPr>
              <a:t>основного стрелкового оружия армии США </a:t>
            </a:r>
          </a:p>
        </p:txBody>
      </p:sp>
      <p:graphicFrame>
        <p:nvGraphicFramePr>
          <p:cNvPr id="3" name="Group 87"/>
          <p:cNvGraphicFramePr>
            <a:graphicFrameLocks noGrp="1"/>
          </p:cNvGraphicFramePr>
          <p:nvPr/>
        </p:nvGraphicFramePr>
        <p:xfrm>
          <a:off x="220663" y="1052513"/>
          <a:ext cx="8599487" cy="3770312"/>
        </p:xfrm>
        <a:graphic>
          <a:graphicData uri="http://schemas.openxmlformats.org/drawingml/2006/table">
            <a:tbl>
              <a:tblPr/>
              <a:tblGrid>
                <a:gridCol w="2479675"/>
                <a:gridCol w="2087562"/>
                <a:gridCol w="2376488"/>
                <a:gridCol w="1655762"/>
              </a:tblGrid>
              <a:tr h="26035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Характеристики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Автоматическая  винтовка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itchFamily="18" charset="0"/>
                        </a:rPr>
                        <a:t>M16A1</a:t>
                      </a:r>
                      <a:endParaRPr kumimoji="0" lang="ru-RU" altLang="ru-RU" sz="14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Ручной пулемет </a:t>
                      </a:r>
                      <a:r>
                        <a:rPr kumimoji="0" lang="en-US" altLang="ru-RU" sz="1400" b="1" i="0" u="none" strike="noStrike" cap="none" normalizeH="0" baseline="0" smtClean="0">
                          <a:ln>
                            <a:noFill/>
                          </a:ln>
                          <a:solidFill>
                            <a:schemeClr val="tx1"/>
                          </a:solidFill>
                          <a:effectLst/>
                          <a:latin typeface="Times New Roman" pitchFamily="18" charset="0"/>
                        </a:rPr>
                        <a:t>M249</a:t>
                      </a:r>
                      <a:endParaRPr kumimoji="0" lang="ru-RU" altLang="ru-RU" sz="14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Единый пулемет М60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Калибр, мм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5,56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5,56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7,62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Масса, кг</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3,68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6,875 (станд. вар.)</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6,8   (десант. вар.)</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17,2**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Начальная скорость пули, м/с</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1000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915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853</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Эффективная дальность стрельбы, 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1300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1000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Скорострельность, выстр./мин.</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150 -200*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250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Емкость магазина (ленты), шт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20 или 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200 в ленте</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30 в магазине</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250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620" name="Picture 72" descr="m16a1More"/>
          <p:cNvPicPr>
            <a:picLocks noChangeAspect="1" noChangeArrowheads="1"/>
          </p:cNvPicPr>
          <p:nvPr/>
        </p:nvPicPr>
        <p:blipFill>
          <a:blip r:embed="rId2"/>
          <a:srcRect/>
          <a:stretch>
            <a:fillRect/>
          </a:stretch>
        </p:blipFill>
        <p:spPr bwMode="auto">
          <a:xfrm>
            <a:off x="-3175" y="5278438"/>
            <a:ext cx="3098800" cy="936625"/>
          </a:xfrm>
          <a:prstGeom prst="rect">
            <a:avLst/>
          </a:prstGeom>
          <a:noFill/>
          <a:ln w="9525">
            <a:noFill/>
            <a:miter lim="800000"/>
            <a:headEnd/>
            <a:tailEnd/>
          </a:ln>
        </p:spPr>
      </p:pic>
      <p:sp>
        <p:nvSpPr>
          <p:cNvPr id="24621" name="Text Box 76" descr="Пергамент"/>
          <p:cNvSpPr txBox="1">
            <a:spLocks noChangeArrowheads="1"/>
          </p:cNvSpPr>
          <p:nvPr/>
        </p:nvSpPr>
        <p:spPr bwMode="auto">
          <a:xfrm>
            <a:off x="539750" y="6376988"/>
            <a:ext cx="1362075" cy="641350"/>
          </a:xfrm>
          <a:prstGeom prst="rect">
            <a:avLst/>
          </a:prstGeom>
          <a:noFill/>
          <a:ln w="9525">
            <a:noFill/>
            <a:miter lim="800000"/>
            <a:headEnd/>
            <a:tailEnd/>
          </a:ln>
        </p:spPr>
        <p:txBody>
          <a:bodyPr wrap="none" lIns="90000" tIns="46800" rIns="90000" bIns="46800">
            <a:spAutoFit/>
          </a:bodyPr>
          <a:lstStyle/>
          <a:p>
            <a:pPr marL="457200" algn="ctr">
              <a:spcBef>
                <a:spcPct val="20000"/>
              </a:spcBef>
            </a:pPr>
            <a:r>
              <a:rPr lang="en-US" altLang="ru-RU" b="1">
                <a:latin typeface="Times New Roman" pitchFamily="18" charset="0"/>
              </a:rPr>
              <a:t>M16A1</a:t>
            </a:r>
            <a:endParaRPr lang="ru-RU" altLang="ru-RU" b="1">
              <a:latin typeface="Times New Roman" pitchFamily="18" charset="0"/>
            </a:endParaRPr>
          </a:p>
          <a:p>
            <a:pPr marL="457200" algn="ctr"/>
            <a:endParaRPr lang="ru-RU" altLang="ru-RU">
              <a:latin typeface="Times New Roman" pitchFamily="18" charset="0"/>
            </a:endParaRPr>
          </a:p>
        </p:txBody>
      </p:sp>
      <p:pic>
        <p:nvPicPr>
          <p:cNvPr id="24622" name="Picture 73" descr="M249"/>
          <p:cNvPicPr>
            <a:picLocks noChangeAspect="1" noChangeArrowheads="1"/>
          </p:cNvPicPr>
          <p:nvPr/>
        </p:nvPicPr>
        <p:blipFill>
          <a:blip r:embed="rId3"/>
          <a:srcRect/>
          <a:stretch>
            <a:fillRect/>
          </a:stretch>
        </p:blipFill>
        <p:spPr bwMode="auto">
          <a:xfrm>
            <a:off x="3276600" y="5162550"/>
            <a:ext cx="2735263" cy="1152525"/>
          </a:xfrm>
          <a:prstGeom prst="rect">
            <a:avLst/>
          </a:prstGeom>
          <a:noFill/>
          <a:ln w="9525">
            <a:noFill/>
            <a:miter lim="800000"/>
            <a:headEnd/>
            <a:tailEnd/>
          </a:ln>
        </p:spPr>
      </p:pic>
      <p:sp>
        <p:nvSpPr>
          <p:cNvPr id="24623" name="Text Box 77" descr="Пергамент"/>
          <p:cNvSpPr txBox="1">
            <a:spLocks noChangeArrowheads="1"/>
          </p:cNvSpPr>
          <p:nvPr/>
        </p:nvSpPr>
        <p:spPr bwMode="auto">
          <a:xfrm>
            <a:off x="3779838" y="6451600"/>
            <a:ext cx="1223962" cy="649288"/>
          </a:xfrm>
          <a:prstGeom prst="rect">
            <a:avLst/>
          </a:prstGeom>
          <a:noFill/>
          <a:ln w="9525">
            <a:noFill/>
            <a:miter lim="800000"/>
            <a:headEnd/>
            <a:tailEnd/>
          </a:ln>
        </p:spPr>
        <p:txBody>
          <a:bodyPr lIns="90000" tIns="46800" rIns="90000" bIns="46800">
            <a:spAutoFit/>
          </a:bodyPr>
          <a:lstStyle/>
          <a:p>
            <a:pPr marL="457200" algn="ctr">
              <a:spcBef>
                <a:spcPct val="20000"/>
              </a:spcBef>
            </a:pPr>
            <a:r>
              <a:rPr lang="en-US" altLang="ru-RU" b="1">
                <a:latin typeface="Times New Roman" pitchFamily="18" charset="0"/>
              </a:rPr>
              <a:t>M</a:t>
            </a:r>
            <a:r>
              <a:rPr lang="ru-RU" altLang="ru-RU" b="1">
                <a:latin typeface="Times New Roman" pitchFamily="18" charset="0"/>
              </a:rPr>
              <a:t>249</a:t>
            </a:r>
          </a:p>
          <a:p>
            <a:pPr marL="457200" algn="ctr"/>
            <a:endParaRPr lang="ru-RU" altLang="ru-RU">
              <a:latin typeface="Times New Roman" pitchFamily="18" charset="0"/>
            </a:endParaRPr>
          </a:p>
        </p:txBody>
      </p:sp>
      <p:pic>
        <p:nvPicPr>
          <p:cNvPr id="24624" name="Picture 74" descr="m-60"/>
          <p:cNvPicPr>
            <a:picLocks noChangeAspect="1" noChangeArrowheads="1"/>
          </p:cNvPicPr>
          <p:nvPr/>
        </p:nvPicPr>
        <p:blipFill>
          <a:blip r:embed="rId4"/>
          <a:srcRect/>
          <a:stretch>
            <a:fillRect/>
          </a:stretch>
        </p:blipFill>
        <p:spPr bwMode="auto">
          <a:xfrm>
            <a:off x="6300788" y="5108575"/>
            <a:ext cx="2665412" cy="1260475"/>
          </a:xfrm>
          <a:prstGeom prst="rect">
            <a:avLst/>
          </a:prstGeom>
          <a:noFill/>
          <a:ln w="9525">
            <a:noFill/>
            <a:miter lim="800000"/>
            <a:headEnd/>
            <a:tailEnd/>
          </a:ln>
        </p:spPr>
      </p:pic>
      <p:sp>
        <p:nvSpPr>
          <p:cNvPr id="24625" name="Text Box 78" descr="Пергамент"/>
          <p:cNvSpPr txBox="1">
            <a:spLocks noChangeArrowheads="1"/>
          </p:cNvSpPr>
          <p:nvPr/>
        </p:nvSpPr>
        <p:spPr bwMode="auto">
          <a:xfrm>
            <a:off x="6659563" y="6386513"/>
            <a:ext cx="1219200" cy="649287"/>
          </a:xfrm>
          <a:prstGeom prst="rect">
            <a:avLst/>
          </a:prstGeom>
          <a:noFill/>
          <a:ln w="9525">
            <a:noFill/>
            <a:miter lim="800000"/>
            <a:headEnd/>
            <a:tailEnd/>
          </a:ln>
        </p:spPr>
        <p:txBody>
          <a:bodyPr lIns="90000" tIns="46800" rIns="90000" bIns="46800">
            <a:spAutoFit/>
          </a:bodyPr>
          <a:lstStyle/>
          <a:p>
            <a:pPr marL="457200" algn="ctr">
              <a:spcBef>
                <a:spcPct val="20000"/>
              </a:spcBef>
            </a:pPr>
            <a:r>
              <a:rPr lang="en-US" altLang="ru-RU" b="1">
                <a:latin typeface="Times New Roman" pitchFamily="18" charset="0"/>
              </a:rPr>
              <a:t>M60</a:t>
            </a:r>
            <a:endParaRPr lang="ru-RU" altLang="ru-RU" b="1">
              <a:latin typeface="Times New Roman" pitchFamily="18" charset="0"/>
            </a:endParaRPr>
          </a:p>
          <a:p>
            <a:pPr marL="457200" algn="ctr"/>
            <a:endParaRPr lang="ru-RU" altLang="ru-RU">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descr="Пергамент"/>
          <p:cNvSpPr txBox="1">
            <a:spLocks noChangeArrowheads="1"/>
          </p:cNvSpPr>
          <p:nvPr/>
        </p:nvSpPr>
        <p:spPr bwMode="auto">
          <a:xfrm>
            <a:off x="0" y="106363"/>
            <a:ext cx="9144000" cy="525462"/>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ТТХ</a:t>
            </a:r>
            <a:r>
              <a:rPr lang="en-US" altLang="ru-RU" sz="2800" b="1" dirty="0">
                <a:solidFill>
                  <a:schemeClr val="tx2">
                    <a:lumMod val="50000"/>
                  </a:schemeClr>
                </a:solidFill>
              </a:rPr>
              <a:t> </a:t>
            </a:r>
            <a:r>
              <a:rPr lang="ru-RU" altLang="ru-RU" sz="2800" b="1" dirty="0">
                <a:solidFill>
                  <a:schemeClr val="tx2">
                    <a:lumMod val="50000"/>
                  </a:schemeClr>
                </a:solidFill>
              </a:rPr>
              <a:t>основного стрелкового оружия армии США </a:t>
            </a:r>
          </a:p>
        </p:txBody>
      </p:sp>
      <p:graphicFrame>
        <p:nvGraphicFramePr>
          <p:cNvPr id="3" name="Group 259"/>
          <p:cNvGraphicFramePr>
            <a:graphicFrameLocks noGrp="1"/>
          </p:cNvGraphicFramePr>
          <p:nvPr/>
        </p:nvGraphicFramePr>
        <p:xfrm>
          <a:off x="271463" y="981075"/>
          <a:ext cx="8599487" cy="3435350"/>
        </p:xfrm>
        <a:graphic>
          <a:graphicData uri="http://schemas.openxmlformats.org/drawingml/2006/table">
            <a:tbl>
              <a:tblPr/>
              <a:tblGrid>
                <a:gridCol w="3414712"/>
                <a:gridCol w="2160588"/>
                <a:gridCol w="3024187"/>
              </a:tblGrid>
              <a:tr h="26035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Характеристики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Снайперская винтовка М21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Подствольный гранатомет </a:t>
                      </a:r>
                      <a:br>
                        <a:rPr kumimoji="0" lang="ru-RU" altLang="ru-RU" sz="1600" b="1" i="0" u="none" strike="noStrike" cap="none" normalizeH="0" baseline="0" smtClean="0">
                          <a:ln>
                            <a:noFill/>
                          </a:ln>
                          <a:solidFill>
                            <a:schemeClr val="tx1"/>
                          </a:solidFill>
                          <a:effectLst/>
                          <a:latin typeface="Times New Roman" pitchFamily="18" charset="0"/>
                        </a:rPr>
                      </a:br>
                      <a:r>
                        <a:rPr kumimoji="0" lang="ru-RU" altLang="ru-RU" sz="1600" b="1" i="0" u="none" strike="noStrike" cap="none" normalizeH="0" baseline="0" smtClean="0">
                          <a:ln>
                            <a:noFill/>
                          </a:ln>
                          <a:solidFill>
                            <a:schemeClr val="tx1"/>
                          </a:solidFill>
                          <a:effectLst/>
                          <a:latin typeface="Times New Roman" pitchFamily="18" charset="0"/>
                        </a:rPr>
                        <a:t>М203 к  </a:t>
                      </a:r>
                      <a:r>
                        <a:rPr kumimoji="0" lang="en-US" altLang="ru-RU" sz="1600" b="1" i="0" u="none" strike="noStrike" cap="none" normalizeH="0" baseline="0" smtClean="0">
                          <a:ln>
                            <a:noFill/>
                          </a:ln>
                          <a:solidFill>
                            <a:schemeClr val="tx1"/>
                          </a:solidFill>
                          <a:effectLst/>
                          <a:latin typeface="Times New Roman" pitchFamily="18" charset="0"/>
                        </a:rPr>
                        <a:t>M16A1</a:t>
                      </a:r>
                      <a:endParaRPr kumimoji="0" lang="ru-RU" altLang="ru-RU" sz="16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Калибр, мм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7,62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40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Масса, кг</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4,4 (не снар.)</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7 (снар.)</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1,36 (не снар.)</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1,63 (снар.)</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Начальная скорость пули (гранаты), м/с</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855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71-76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Эффективная дальность стрельбы, 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1500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350 м (площадные цели)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150 м (точечные цели)</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Скорострельность, выстр./мин.</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2-4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Емкость магазина, шт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однозарядный</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36" name="Picture 246" descr="m21"/>
          <p:cNvPicPr>
            <a:picLocks noChangeAspect="1" noChangeArrowheads="1"/>
          </p:cNvPicPr>
          <p:nvPr/>
        </p:nvPicPr>
        <p:blipFill>
          <a:blip r:embed="rId2"/>
          <a:srcRect/>
          <a:stretch>
            <a:fillRect/>
          </a:stretch>
        </p:blipFill>
        <p:spPr bwMode="auto">
          <a:xfrm>
            <a:off x="323850" y="4724400"/>
            <a:ext cx="4248150" cy="1339850"/>
          </a:xfrm>
          <a:prstGeom prst="rect">
            <a:avLst/>
          </a:prstGeom>
          <a:noFill/>
          <a:ln w="9525">
            <a:noFill/>
            <a:miter lim="800000"/>
            <a:headEnd/>
            <a:tailEnd/>
          </a:ln>
        </p:spPr>
      </p:pic>
      <p:sp>
        <p:nvSpPr>
          <p:cNvPr id="25637" name="Text Box 249" descr="Пергамент"/>
          <p:cNvSpPr txBox="1">
            <a:spLocks noChangeArrowheads="1"/>
          </p:cNvSpPr>
          <p:nvPr/>
        </p:nvSpPr>
        <p:spPr bwMode="auto">
          <a:xfrm>
            <a:off x="1543050" y="6064250"/>
            <a:ext cx="1082675" cy="641350"/>
          </a:xfrm>
          <a:prstGeom prst="rect">
            <a:avLst/>
          </a:prstGeom>
          <a:noFill/>
          <a:ln w="9525">
            <a:noFill/>
            <a:miter lim="800000"/>
            <a:headEnd/>
            <a:tailEnd/>
          </a:ln>
        </p:spPr>
        <p:txBody>
          <a:bodyPr wrap="none" lIns="90000" tIns="46800" rIns="90000" bIns="46800">
            <a:spAutoFit/>
          </a:bodyPr>
          <a:lstStyle/>
          <a:p>
            <a:pPr marL="457200" algn="ctr">
              <a:spcBef>
                <a:spcPct val="20000"/>
              </a:spcBef>
            </a:pPr>
            <a:r>
              <a:rPr lang="en-US" altLang="ru-RU" b="1">
                <a:latin typeface="Times New Roman" pitchFamily="18" charset="0"/>
              </a:rPr>
              <a:t>M21</a:t>
            </a:r>
            <a:endParaRPr lang="ru-RU" altLang="ru-RU" b="1">
              <a:latin typeface="Times New Roman" pitchFamily="18" charset="0"/>
            </a:endParaRPr>
          </a:p>
          <a:p>
            <a:pPr marL="457200" algn="ctr"/>
            <a:endParaRPr lang="ru-RU" altLang="ru-RU">
              <a:latin typeface="Times New Roman" pitchFamily="18" charset="0"/>
            </a:endParaRPr>
          </a:p>
        </p:txBody>
      </p:sp>
      <p:pic>
        <p:nvPicPr>
          <p:cNvPr id="25638" name="Picture 247" descr="m16a1_m203"/>
          <p:cNvPicPr>
            <a:picLocks noChangeAspect="1" noChangeArrowheads="1"/>
          </p:cNvPicPr>
          <p:nvPr/>
        </p:nvPicPr>
        <p:blipFill>
          <a:blip r:embed="rId3"/>
          <a:srcRect/>
          <a:stretch>
            <a:fillRect/>
          </a:stretch>
        </p:blipFill>
        <p:spPr bwMode="auto">
          <a:xfrm>
            <a:off x="4572000" y="4724400"/>
            <a:ext cx="4321175" cy="1301750"/>
          </a:xfrm>
          <a:prstGeom prst="rect">
            <a:avLst/>
          </a:prstGeom>
          <a:noFill/>
          <a:ln w="9525">
            <a:noFill/>
            <a:miter lim="800000"/>
            <a:headEnd/>
            <a:tailEnd/>
          </a:ln>
        </p:spPr>
      </p:pic>
      <p:sp>
        <p:nvSpPr>
          <p:cNvPr id="25639" name="Text Box 250" descr="Пергамент"/>
          <p:cNvSpPr txBox="1">
            <a:spLocks noChangeArrowheads="1"/>
          </p:cNvSpPr>
          <p:nvPr/>
        </p:nvSpPr>
        <p:spPr bwMode="auto">
          <a:xfrm>
            <a:off x="5111750" y="6064250"/>
            <a:ext cx="3240088" cy="641350"/>
          </a:xfrm>
          <a:prstGeom prst="rect">
            <a:avLst/>
          </a:prstGeom>
          <a:noFill/>
          <a:ln w="9525">
            <a:noFill/>
            <a:miter lim="800000"/>
            <a:headEnd/>
            <a:tailEnd/>
          </a:ln>
        </p:spPr>
        <p:txBody>
          <a:bodyPr lIns="90000" tIns="46800" rIns="90000" bIns="46800">
            <a:spAutoFit/>
          </a:bodyPr>
          <a:lstStyle/>
          <a:p>
            <a:pPr marL="457200" algn="ctr">
              <a:spcBef>
                <a:spcPct val="20000"/>
              </a:spcBef>
            </a:pPr>
            <a:r>
              <a:rPr lang="en-US" altLang="ru-RU" b="1">
                <a:latin typeface="Times New Roman" pitchFamily="18" charset="0"/>
              </a:rPr>
              <a:t>M20</a:t>
            </a:r>
            <a:r>
              <a:rPr lang="ru-RU" altLang="ru-RU" b="1">
                <a:latin typeface="Times New Roman" pitchFamily="18" charset="0"/>
              </a:rPr>
              <a:t>3</a:t>
            </a:r>
            <a:r>
              <a:rPr lang="en-US" altLang="ru-RU" b="1">
                <a:latin typeface="Times New Roman" pitchFamily="18" charset="0"/>
              </a:rPr>
              <a:t> c M16A1</a:t>
            </a:r>
            <a:endParaRPr lang="ru-RU" altLang="ru-RU" b="1">
              <a:latin typeface="Times New Roman" pitchFamily="18" charset="0"/>
            </a:endParaRPr>
          </a:p>
          <a:p>
            <a:pPr marL="457200" algn="ctr"/>
            <a:endParaRPr lang="ru-RU" altLang="ru-RU">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descr="Пергамент"/>
          <p:cNvSpPr txBox="1">
            <a:spLocks noChangeArrowheads="1"/>
          </p:cNvSpPr>
          <p:nvPr/>
        </p:nvSpPr>
        <p:spPr bwMode="auto">
          <a:xfrm>
            <a:off x="-36513" y="115888"/>
            <a:ext cx="9144001" cy="955675"/>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ТТХ противотанковых ракетных, зенитных комплексов (ПТРК, ПЗРК) и управляемых ракет</a:t>
            </a:r>
          </a:p>
        </p:txBody>
      </p:sp>
      <p:graphicFrame>
        <p:nvGraphicFramePr>
          <p:cNvPr id="5" name="Group 90"/>
          <p:cNvGraphicFramePr>
            <a:graphicFrameLocks noGrp="1"/>
          </p:cNvGraphicFramePr>
          <p:nvPr/>
        </p:nvGraphicFramePr>
        <p:xfrm>
          <a:off x="831850" y="1125538"/>
          <a:ext cx="7407275" cy="2951162"/>
        </p:xfrm>
        <a:graphic>
          <a:graphicData uri="http://schemas.openxmlformats.org/drawingml/2006/table">
            <a:tbl>
              <a:tblPr/>
              <a:tblGrid>
                <a:gridCol w="3922713"/>
                <a:gridCol w="1162050"/>
                <a:gridCol w="1089025"/>
                <a:gridCol w="1233487"/>
              </a:tblGrid>
              <a:tr h="555625">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Характеристики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ПТРК «Дрэгон»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(США)</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ПТУР</a:t>
                      </a:r>
                      <a:br>
                        <a:rPr kumimoji="0" lang="ru-RU" altLang="ru-RU" sz="1400" b="1" i="0" u="none" strike="noStrike" cap="none" normalizeH="0" baseline="0" smtClean="0">
                          <a:ln>
                            <a:noFill/>
                          </a:ln>
                          <a:solidFill>
                            <a:schemeClr val="tx1"/>
                          </a:solidFill>
                          <a:effectLst/>
                          <a:latin typeface="Times New Roman" pitchFamily="18" charset="0"/>
                        </a:rPr>
                      </a:br>
                      <a:r>
                        <a:rPr kumimoji="0" lang="ru-RU" altLang="ru-RU" sz="1400" b="1" i="0" u="none" strike="noStrike" cap="none" normalizeH="0" baseline="0" smtClean="0">
                          <a:ln>
                            <a:noFill/>
                          </a:ln>
                          <a:solidFill>
                            <a:schemeClr val="tx1"/>
                          </a:solidFill>
                          <a:effectLst/>
                          <a:latin typeface="Times New Roman" pitchFamily="18" charset="0"/>
                        </a:rPr>
                        <a:t> «ТОУ 2В»</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(США)</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ПЗРК «Стингер»</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(США)</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Калибр, мм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123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itchFamily="18" charset="0"/>
                        </a:rPr>
                        <a:t>152</a:t>
                      </a:r>
                      <a:endParaRPr kumimoji="0" lang="ru-RU" altLang="ru-RU" sz="14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Масса пусковой установки (</a:t>
                      </a:r>
                      <a:r>
                        <a:rPr kumimoji="0" lang="ru-RU" altLang="ru-RU" sz="1400" b="1" i="1" u="none" strike="noStrike" cap="none" normalizeH="0" baseline="0" smtClean="0">
                          <a:ln>
                            <a:noFill/>
                          </a:ln>
                          <a:solidFill>
                            <a:schemeClr val="tx1"/>
                          </a:solidFill>
                          <a:effectLst/>
                          <a:latin typeface="Times New Roman" pitchFamily="18" charset="0"/>
                        </a:rPr>
                        <a:t>ПУ</a:t>
                      </a:r>
                      <a:r>
                        <a:rPr kumimoji="0" lang="ru-RU" altLang="ru-RU" sz="1400" b="1" i="0" u="none" strike="noStrike" cap="none" normalizeH="0" baseline="0" smtClean="0">
                          <a:ln>
                            <a:noFill/>
                          </a:ln>
                          <a:solidFill>
                            <a:schemeClr val="tx1"/>
                          </a:solidFill>
                          <a:effectLst/>
                          <a:latin typeface="Times New Roman" pitchFamily="18" charset="0"/>
                        </a:rPr>
                        <a:t>), кг</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6,98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24,3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13,5 в боевом положении</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Максимальная скорость полета ПТУР или ЗУР, м/с</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175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360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Максимальная  дальность стрельбы, 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1500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3750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4800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Бронепробиваемость, мм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850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1000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rPr>
                        <a:t>70</a:t>
                      </a:r>
                      <a:endParaRPr kumimoji="0" lang="ru-RU" altLang="ru-RU" sz="1400" b="1" i="0" u="none" strike="noStrike" cap="none" normalizeH="0" baseline="0" dirty="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663" name="Picture 98" descr="Void's_milly002"/>
          <p:cNvPicPr>
            <a:picLocks noChangeAspect="1" noChangeArrowheads="1"/>
          </p:cNvPicPr>
          <p:nvPr/>
        </p:nvPicPr>
        <p:blipFill>
          <a:blip r:embed="rId2"/>
          <a:srcRect/>
          <a:stretch>
            <a:fillRect/>
          </a:stretch>
        </p:blipFill>
        <p:spPr bwMode="auto">
          <a:xfrm>
            <a:off x="323850" y="4502150"/>
            <a:ext cx="2232025" cy="1519238"/>
          </a:xfrm>
          <a:prstGeom prst="rect">
            <a:avLst/>
          </a:prstGeom>
          <a:noFill/>
          <a:ln w="9525">
            <a:noFill/>
            <a:miter lim="800000"/>
            <a:headEnd/>
            <a:tailEnd/>
          </a:ln>
        </p:spPr>
      </p:pic>
      <p:pic>
        <p:nvPicPr>
          <p:cNvPr id="26664" name="Picture 93" descr="tow_12"/>
          <p:cNvPicPr>
            <a:picLocks noChangeAspect="1" noChangeArrowheads="1"/>
          </p:cNvPicPr>
          <p:nvPr/>
        </p:nvPicPr>
        <p:blipFill>
          <a:blip r:embed="rId3"/>
          <a:srcRect/>
          <a:stretch>
            <a:fillRect/>
          </a:stretch>
        </p:blipFill>
        <p:spPr bwMode="auto">
          <a:xfrm>
            <a:off x="3132138" y="4486275"/>
            <a:ext cx="2087562" cy="1514475"/>
          </a:xfrm>
          <a:prstGeom prst="rect">
            <a:avLst/>
          </a:prstGeom>
          <a:noFill/>
          <a:ln w="9525">
            <a:noFill/>
            <a:miter lim="800000"/>
            <a:headEnd/>
            <a:tailEnd/>
          </a:ln>
        </p:spPr>
      </p:pic>
      <p:pic>
        <p:nvPicPr>
          <p:cNvPr id="26665" name="Picture 92" descr="stinger1"/>
          <p:cNvPicPr>
            <a:picLocks noChangeAspect="1" noChangeArrowheads="1"/>
          </p:cNvPicPr>
          <p:nvPr/>
        </p:nvPicPr>
        <p:blipFill>
          <a:blip r:embed="rId4"/>
          <a:srcRect/>
          <a:stretch>
            <a:fillRect/>
          </a:stretch>
        </p:blipFill>
        <p:spPr bwMode="auto">
          <a:xfrm>
            <a:off x="5940425" y="4473575"/>
            <a:ext cx="2276475" cy="1541463"/>
          </a:xfrm>
          <a:prstGeom prst="rect">
            <a:avLst/>
          </a:prstGeom>
          <a:noFill/>
          <a:ln w="9525">
            <a:noFill/>
            <a:miter lim="800000"/>
            <a:headEnd/>
            <a:tailEnd/>
          </a:ln>
        </p:spPr>
      </p:pic>
      <p:sp>
        <p:nvSpPr>
          <p:cNvPr id="26666" name="Text Box 99" descr="Пергамент"/>
          <p:cNvSpPr txBox="1">
            <a:spLocks noChangeArrowheads="1"/>
          </p:cNvSpPr>
          <p:nvPr/>
        </p:nvSpPr>
        <p:spPr bwMode="auto">
          <a:xfrm>
            <a:off x="250825" y="6021388"/>
            <a:ext cx="2603500" cy="366712"/>
          </a:xfrm>
          <a:prstGeom prst="rect">
            <a:avLst/>
          </a:prstGeom>
          <a:noFill/>
          <a:ln w="9525">
            <a:noFill/>
            <a:miter lim="800000"/>
            <a:headEnd/>
            <a:tailEnd/>
          </a:ln>
        </p:spPr>
        <p:txBody>
          <a:bodyPr lIns="90000" tIns="46800" rIns="90000" bIns="46800">
            <a:spAutoFit/>
          </a:bodyPr>
          <a:lstStyle/>
          <a:p>
            <a:pPr algn="ctr"/>
            <a:r>
              <a:rPr lang="ru-RU" altLang="ru-RU">
                <a:latin typeface="Times New Roman" pitchFamily="18" charset="0"/>
              </a:rPr>
              <a:t>ПТРК «Дрэгон»</a:t>
            </a:r>
          </a:p>
        </p:txBody>
      </p:sp>
      <p:sp>
        <p:nvSpPr>
          <p:cNvPr id="26667" name="Text Box 97" descr="Пергамент"/>
          <p:cNvSpPr txBox="1">
            <a:spLocks noChangeArrowheads="1"/>
          </p:cNvSpPr>
          <p:nvPr/>
        </p:nvSpPr>
        <p:spPr bwMode="auto">
          <a:xfrm>
            <a:off x="2854325" y="6035675"/>
            <a:ext cx="2603500" cy="366713"/>
          </a:xfrm>
          <a:prstGeom prst="rect">
            <a:avLst/>
          </a:prstGeom>
          <a:noFill/>
          <a:ln w="9525">
            <a:noFill/>
            <a:miter lim="800000"/>
            <a:headEnd/>
            <a:tailEnd/>
          </a:ln>
        </p:spPr>
        <p:txBody>
          <a:bodyPr lIns="90000" tIns="46800" rIns="90000" bIns="46800">
            <a:spAutoFit/>
          </a:bodyPr>
          <a:lstStyle/>
          <a:p>
            <a:pPr algn="ctr"/>
            <a:r>
              <a:rPr lang="ru-RU" altLang="ru-RU">
                <a:latin typeface="Times New Roman" pitchFamily="18" charset="0"/>
              </a:rPr>
              <a:t>ПТРК «ТОУ 2В»</a:t>
            </a:r>
          </a:p>
        </p:txBody>
      </p:sp>
      <p:sp>
        <p:nvSpPr>
          <p:cNvPr id="26668" name="Text Box 96" descr="Пергамент"/>
          <p:cNvSpPr txBox="1">
            <a:spLocks noChangeArrowheads="1"/>
          </p:cNvSpPr>
          <p:nvPr/>
        </p:nvSpPr>
        <p:spPr bwMode="auto">
          <a:xfrm>
            <a:off x="5776913" y="6078538"/>
            <a:ext cx="2603500" cy="366712"/>
          </a:xfrm>
          <a:prstGeom prst="rect">
            <a:avLst/>
          </a:prstGeom>
          <a:noFill/>
          <a:ln w="9525">
            <a:noFill/>
            <a:miter lim="800000"/>
            <a:headEnd/>
            <a:tailEnd/>
          </a:ln>
        </p:spPr>
        <p:txBody>
          <a:bodyPr lIns="90000" tIns="46800" rIns="90000" bIns="46800">
            <a:spAutoFit/>
          </a:bodyPr>
          <a:lstStyle/>
          <a:p>
            <a:pPr algn="ctr"/>
            <a:r>
              <a:rPr lang="ru-RU" altLang="ru-RU">
                <a:latin typeface="Times New Roman" pitchFamily="18" charset="0"/>
              </a:rPr>
              <a:t>ПЗРК «Стингер»</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descr="Пергамент"/>
          <p:cNvSpPr txBox="1">
            <a:spLocks noChangeArrowheads="1"/>
          </p:cNvSpPr>
          <p:nvPr/>
        </p:nvSpPr>
        <p:spPr bwMode="auto">
          <a:xfrm>
            <a:off x="-212725" y="115888"/>
            <a:ext cx="9144000" cy="525462"/>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ТТХ</a:t>
            </a:r>
            <a:r>
              <a:rPr lang="en-US" altLang="ru-RU" sz="2800" b="1" dirty="0">
                <a:solidFill>
                  <a:schemeClr val="tx2">
                    <a:lumMod val="50000"/>
                  </a:schemeClr>
                </a:solidFill>
              </a:rPr>
              <a:t> </a:t>
            </a:r>
            <a:r>
              <a:rPr lang="ru-RU" altLang="ru-RU" sz="2800" b="1" dirty="0">
                <a:solidFill>
                  <a:schemeClr val="tx2">
                    <a:lumMod val="50000"/>
                  </a:schemeClr>
                </a:solidFill>
              </a:rPr>
              <a:t>самоходных минометов</a:t>
            </a:r>
          </a:p>
        </p:txBody>
      </p:sp>
      <p:graphicFrame>
        <p:nvGraphicFramePr>
          <p:cNvPr id="5" name="Group 113"/>
          <p:cNvGraphicFramePr>
            <a:graphicFrameLocks noGrp="1"/>
          </p:cNvGraphicFramePr>
          <p:nvPr/>
        </p:nvGraphicFramePr>
        <p:xfrm>
          <a:off x="1476375" y="981075"/>
          <a:ext cx="6664325" cy="2882900"/>
        </p:xfrm>
        <a:graphic>
          <a:graphicData uri="http://schemas.openxmlformats.org/drawingml/2006/table">
            <a:tbl>
              <a:tblPr/>
              <a:tblGrid>
                <a:gridCol w="3130550"/>
                <a:gridCol w="1655762"/>
                <a:gridCol w="1878013"/>
              </a:tblGrid>
              <a:tr h="431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Характеристики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81-мм самоходный миномет (США)</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106,7-мм самоходный миномет (США)</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Калибр, мм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81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106,7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Масса, 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11,4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Скорострельность, выстр./мин.</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10-12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8-10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Предельная дальность, 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4600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5650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Скорость движения, км/ч</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65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65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Запас хода, км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500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500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Боекомплект, кол-во мин</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114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88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688" name="Picture 120" descr="lav-m_2"/>
          <p:cNvPicPr>
            <a:picLocks noChangeAspect="1" noChangeArrowheads="1"/>
          </p:cNvPicPr>
          <p:nvPr/>
        </p:nvPicPr>
        <p:blipFill>
          <a:blip r:embed="rId2"/>
          <a:srcRect/>
          <a:stretch>
            <a:fillRect/>
          </a:stretch>
        </p:blipFill>
        <p:spPr bwMode="auto">
          <a:xfrm>
            <a:off x="1042988" y="4005263"/>
            <a:ext cx="3000375" cy="1743075"/>
          </a:xfrm>
          <a:prstGeom prst="rect">
            <a:avLst/>
          </a:prstGeom>
          <a:noFill/>
          <a:ln w="9525">
            <a:noFill/>
            <a:miter lim="800000"/>
            <a:headEnd/>
            <a:tailEnd/>
          </a:ln>
        </p:spPr>
      </p:pic>
      <p:pic>
        <p:nvPicPr>
          <p:cNvPr id="27689" name="Picture 121" descr="picture"/>
          <p:cNvPicPr>
            <a:picLocks noChangeAspect="1" noChangeArrowheads="1"/>
          </p:cNvPicPr>
          <p:nvPr/>
        </p:nvPicPr>
        <p:blipFill>
          <a:blip r:embed="rId3"/>
          <a:srcRect/>
          <a:stretch>
            <a:fillRect/>
          </a:stretch>
        </p:blipFill>
        <p:spPr bwMode="auto">
          <a:xfrm>
            <a:off x="5651500" y="4005263"/>
            <a:ext cx="2327275" cy="1746250"/>
          </a:xfrm>
          <a:prstGeom prst="rect">
            <a:avLst/>
          </a:prstGeom>
          <a:noFill/>
          <a:ln w="9525">
            <a:noFill/>
            <a:miter lim="800000"/>
            <a:headEnd/>
            <a:tailEnd/>
          </a:ln>
        </p:spPr>
      </p:pic>
      <p:sp>
        <p:nvSpPr>
          <p:cNvPr id="27690" name="Text Box 118" descr="Пергамент"/>
          <p:cNvSpPr txBox="1">
            <a:spLocks noChangeArrowheads="1"/>
          </p:cNvSpPr>
          <p:nvPr/>
        </p:nvSpPr>
        <p:spPr bwMode="auto">
          <a:xfrm>
            <a:off x="-180975" y="5994400"/>
            <a:ext cx="4895850" cy="339725"/>
          </a:xfrm>
          <a:prstGeom prst="rect">
            <a:avLst/>
          </a:prstGeom>
          <a:noFill/>
          <a:ln w="9525">
            <a:noFill/>
            <a:miter lim="800000"/>
            <a:headEnd/>
            <a:tailEnd/>
          </a:ln>
        </p:spPr>
        <p:txBody>
          <a:bodyPr lIns="90000" tIns="46800" rIns="90000" bIns="46800">
            <a:spAutoFit/>
          </a:bodyPr>
          <a:lstStyle/>
          <a:p>
            <a:pPr algn="ctr"/>
            <a:r>
              <a:rPr lang="ru-RU" altLang="ru-RU" sz="1600" b="1">
                <a:latin typeface="Times New Roman" pitchFamily="18" charset="0"/>
              </a:rPr>
              <a:t>81-мм самоходный миномет </a:t>
            </a:r>
            <a:r>
              <a:rPr lang="en-US" altLang="ru-RU" sz="1600" b="1">
                <a:latin typeface="Times New Roman" pitchFamily="18" charset="0"/>
              </a:rPr>
              <a:t>(</a:t>
            </a:r>
            <a:r>
              <a:rPr lang="ru-RU" altLang="ru-RU" sz="1600" b="1">
                <a:latin typeface="Times New Roman" pitchFamily="18" charset="0"/>
              </a:rPr>
              <a:t>США</a:t>
            </a:r>
            <a:r>
              <a:rPr lang="en-US" altLang="ru-RU" sz="1600" b="1">
                <a:latin typeface="Times New Roman" pitchFamily="18" charset="0"/>
              </a:rPr>
              <a:t>)</a:t>
            </a:r>
            <a:endParaRPr lang="ru-RU" altLang="ru-RU" sz="1600" b="1">
              <a:latin typeface="Times New Roman" pitchFamily="18" charset="0"/>
            </a:endParaRPr>
          </a:p>
        </p:txBody>
      </p:sp>
      <p:sp>
        <p:nvSpPr>
          <p:cNvPr id="27691" name="Text Box 122" descr="Пергамент"/>
          <p:cNvSpPr txBox="1">
            <a:spLocks noChangeArrowheads="1"/>
          </p:cNvSpPr>
          <p:nvPr/>
        </p:nvSpPr>
        <p:spPr bwMode="auto">
          <a:xfrm>
            <a:off x="4043363" y="5886450"/>
            <a:ext cx="4895850" cy="585788"/>
          </a:xfrm>
          <a:prstGeom prst="rect">
            <a:avLst/>
          </a:prstGeom>
          <a:noFill/>
          <a:ln w="9525">
            <a:noFill/>
            <a:miter lim="800000"/>
            <a:headEnd/>
            <a:tailEnd/>
          </a:ln>
        </p:spPr>
        <p:txBody>
          <a:bodyPr lIns="90000" tIns="46800" rIns="90000" bIns="46800">
            <a:spAutoFit/>
          </a:bodyPr>
          <a:lstStyle/>
          <a:p>
            <a:pPr algn="ctr"/>
            <a:r>
              <a:rPr lang="ru-RU" altLang="ru-RU" sz="1600" b="1">
                <a:latin typeface="Times New Roman" pitchFamily="18" charset="0"/>
              </a:rPr>
              <a:t>106,7-мм самоходный </a:t>
            </a:r>
          </a:p>
          <a:p>
            <a:pPr algn="ctr"/>
            <a:r>
              <a:rPr lang="ru-RU" altLang="ru-RU" sz="1600" b="1">
                <a:latin typeface="Times New Roman" pitchFamily="18" charset="0"/>
              </a:rPr>
              <a:t>миномет </a:t>
            </a:r>
            <a:r>
              <a:rPr lang="en-US" altLang="ru-RU" sz="1600" b="1">
                <a:latin typeface="Times New Roman" pitchFamily="18" charset="0"/>
              </a:rPr>
              <a:t>(</a:t>
            </a:r>
            <a:r>
              <a:rPr lang="ru-RU" altLang="ru-RU" sz="1600" b="1">
                <a:latin typeface="Times New Roman" pitchFamily="18" charset="0"/>
              </a:rPr>
              <a:t>США</a:t>
            </a:r>
            <a:r>
              <a:rPr lang="en-US" altLang="ru-RU" sz="1600" b="1">
                <a:latin typeface="Times New Roman" pitchFamily="18" charset="0"/>
              </a:rPr>
              <a:t>)</a:t>
            </a:r>
            <a:endParaRPr lang="ru-RU" altLang="ru-RU" sz="1600" b="1">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descr="Пергамент"/>
          <p:cNvSpPr txBox="1">
            <a:spLocks noChangeArrowheads="1"/>
          </p:cNvSpPr>
          <p:nvPr/>
        </p:nvSpPr>
        <p:spPr bwMode="auto">
          <a:xfrm>
            <a:off x="-36513" y="6350"/>
            <a:ext cx="9144001" cy="525463"/>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ТТХ</a:t>
            </a:r>
            <a:r>
              <a:rPr lang="en-US" altLang="ru-RU" sz="2800" b="1" dirty="0">
                <a:solidFill>
                  <a:schemeClr val="tx2">
                    <a:lumMod val="50000"/>
                  </a:schemeClr>
                </a:solidFill>
              </a:rPr>
              <a:t> </a:t>
            </a:r>
            <a:r>
              <a:rPr lang="ru-RU" altLang="ru-RU" sz="2800" b="1" dirty="0">
                <a:solidFill>
                  <a:schemeClr val="tx2">
                    <a:lumMod val="50000"/>
                  </a:schemeClr>
                </a:solidFill>
              </a:rPr>
              <a:t>основной боевой техники армии США</a:t>
            </a:r>
          </a:p>
        </p:txBody>
      </p:sp>
      <p:graphicFrame>
        <p:nvGraphicFramePr>
          <p:cNvPr id="5" name="Group 255"/>
          <p:cNvGraphicFramePr>
            <a:graphicFrameLocks noGrp="1"/>
          </p:cNvGraphicFramePr>
          <p:nvPr/>
        </p:nvGraphicFramePr>
        <p:xfrm>
          <a:off x="217488" y="549275"/>
          <a:ext cx="8688387" cy="4211638"/>
        </p:xfrm>
        <a:graphic>
          <a:graphicData uri="http://schemas.openxmlformats.org/drawingml/2006/table">
            <a:tbl>
              <a:tblPr/>
              <a:tblGrid>
                <a:gridCol w="2770187"/>
                <a:gridCol w="2232025"/>
                <a:gridCol w="2428875"/>
                <a:gridCol w="1257300"/>
              </a:tblGrid>
              <a:tr h="2159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Характеристики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танк М1А2  «Абрамс»</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БМП М2 «Брэдли»</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БТР М113А2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Боевая масса, 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54,5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22,94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Экипаж (десант), чел</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3 (6)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2 (9)</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Мощность двигателя, л.с</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Газотурбинный двигатель мощностью 1500 л.с</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500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275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Вооружение:</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r>
              <a:tr h="520700">
                <a:tc>
                  <a:txBody>
                    <a:bodyPr/>
                    <a:lstStyle>
                      <a:lvl1pPr marL="809625" algn="l">
                        <a:spcBef>
                          <a:spcPct val="20000"/>
                        </a:spcBef>
                        <a:defRPr sz="2800">
                          <a:solidFill>
                            <a:schemeClr val="tx1"/>
                          </a:solidFill>
                          <a:latin typeface="Times New Roman" pitchFamily="18" charset="0"/>
                        </a:defRPr>
                      </a:lvl1pPr>
                      <a:lvl2pPr marL="1616075" algn="l">
                        <a:spcBef>
                          <a:spcPct val="20000"/>
                        </a:spcBef>
                        <a:defRPr sz="2400">
                          <a:solidFill>
                            <a:schemeClr val="tx1"/>
                          </a:solidFill>
                          <a:latin typeface="Times New Roman" pitchFamily="18" charset="0"/>
                        </a:defRPr>
                      </a:lvl2pPr>
                      <a:lvl3pPr marL="1795463" algn="l">
                        <a:spcBef>
                          <a:spcPct val="20000"/>
                        </a:spcBef>
                        <a:defRPr sz="2000">
                          <a:solidFill>
                            <a:schemeClr val="tx1"/>
                          </a:solidFill>
                          <a:latin typeface="Times New Roman" pitchFamily="18" charset="0"/>
                        </a:defRPr>
                      </a:lvl3pPr>
                      <a:lvl4pPr marL="1974850" algn="l">
                        <a:spcBef>
                          <a:spcPct val="20000"/>
                        </a:spcBef>
                        <a:defRPr>
                          <a:solidFill>
                            <a:schemeClr val="tx1"/>
                          </a:solidFill>
                          <a:latin typeface="Times New Roman" pitchFamily="18" charset="0"/>
                        </a:defRPr>
                      </a:lvl4pPr>
                      <a:lvl5pPr marL="2154238" algn="l">
                        <a:spcBef>
                          <a:spcPct val="20000"/>
                        </a:spcBef>
                        <a:defRPr>
                          <a:solidFill>
                            <a:schemeClr val="tx1"/>
                          </a:solidFill>
                          <a:latin typeface="Times New Roman" pitchFamily="18" charset="0"/>
                        </a:defRPr>
                      </a:lvl5pPr>
                      <a:lvl6pPr marL="2611438" fontAlgn="base">
                        <a:spcBef>
                          <a:spcPct val="20000"/>
                        </a:spcBef>
                        <a:spcAft>
                          <a:spcPct val="0"/>
                        </a:spcAft>
                        <a:defRPr>
                          <a:solidFill>
                            <a:schemeClr val="tx1"/>
                          </a:solidFill>
                          <a:latin typeface="Times New Roman" pitchFamily="18" charset="0"/>
                        </a:defRPr>
                      </a:lvl6pPr>
                      <a:lvl7pPr marL="3068638" fontAlgn="base">
                        <a:spcBef>
                          <a:spcPct val="20000"/>
                        </a:spcBef>
                        <a:spcAft>
                          <a:spcPct val="0"/>
                        </a:spcAft>
                        <a:defRPr>
                          <a:solidFill>
                            <a:schemeClr val="tx1"/>
                          </a:solidFill>
                          <a:latin typeface="Times New Roman" pitchFamily="18" charset="0"/>
                        </a:defRPr>
                      </a:lvl7pPr>
                      <a:lvl8pPr marL="3525838" fontAlgn="base">
                        <a:spcBef>
                          <a:spcPct val="20000"/>
                        </a:spcBef>
                        <a:spcAft>
                          <a:spcPct val="0"/>
                        </a:spcAft>
                        <a:defRPr>
                          <a:solidFill>
                            <a:schemeClr val="tx1"/>
                          </a:solidFill>
                          <a:latin typeface="Times New Roman" pitchFamily="18" charset="0"/>
                        </a:defRPr>
                      </a:lvl8pPr>
                      <a:lvl9pPr marL="3983038" fontAlgn="base">
                        <a:spcBef>
                          <a:spcPct val="20000"/>
                        </a:spcBef>
                        <a:spcAft>
                          <a:spcPct val="0"/>
                        </a:spcAft>
                        <a:defRPr>
                          <a:solidFill>
                            <a:schemeClr val="tx1"/>
                          </a:solidFill>
                          <a:latin typeface="Times New Roman" pitchFamily="18" charset="0"/>
                        </a:defRPr>
                      </a:lvl9pPr>
                    </a:lstStyle>
                    <a:p>
                      <a:pPr marL="809625"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 пушка</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120-мм пушка</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25-мм автомат. пушка М242 «Бушмастер»</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177800">
                <a:tc>
                  <a:txBody>
                    <a:bodyPr/>
                    <a:lstStyle>
                      <a:lvl1pPr marL="809625" algn="l">
                        <a:spcBef>
                          <a:spcPct val="20000"/>
                        </a:spcBef>
                        <a:defRPr sz="2800">
                          <a:solidFill>
                            <a:schemeClr val="tx1"/>
                          </a:solidFill>
                          <a:latin typeface="Times New Roman" pitchFamily="18" charset="0"/>
                        </a:defRPr>
                      </a:lvl1pPr>
                      <a:lvl2pPr marL="989013" algn="l">
                        <a:spcBef>
                          <a:spcPct val="20000"/>
                        </a:spcBef>
                        <a:defRPr sz="2400">
                          <a:solidFill>
                            <a:schemeClr val="tx1"/>
                          </a:solidFill>
                          <a:latin typeface="Times New Roman" pitchFamily="18" charset="0"/>
                        </a:defRPr>
                      </a:lvl2pPr>
                      <a:lvl3pPr marL="1168400"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809625"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 пулемет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2 пулемета 7,62-мм;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12,7-мм зенитный пулемет</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7,62-мм пулемет М240С</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12,7-мм пулемет</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177800">
                <a:tc>
                  <a:txBody>
                    <a:bodyPr/>
                    <a:lstStyle>
                      <a:lvl1pPr marL="809625" algn="l">
                        <a:spcBef>
                          <a:spcPct val="20000"/>
                        </a:spcBef>
                        <a:defRPr sz="2800">
                          <a:solidFill>
                            <a:schemeClr val="tx1"/>
                          </a:solidFill>
                          <a:latin typeface="Times New Roman" pitchFamily="18" charset="0"/>
                        </a:defRPr>
                      </a:lvl1pPr>
                      <a:lvl2pPr marL="1525588" algn="l">
                        <a:spcBef>
                          <a:spcPct val="20000"/>
                        </a:spcBef>
                        <a:defRPr sz="2400">
                          <a:solidFill>
                            <a:schemeClr val="tx1"/>
                          </a:solidFill>
                          <a:latin typeface="Times New Roman" pitchFamily="18" charset="0"/>
                        </a:defRPr>
                      </a:lvl2pPr>
                      <a:lvl3pPr marL="1704975" algn="l">
                        <a:spcBef>
                          <a:spcPct val="20000"/>
                        </a:spcBef>
                        <a:defRPr sz="2000">
                          <a:solidFill>
                            <a:schemeClr val="tx1"/>
                          </a:solidFill>
                          <a:latin typeface="Times New Roman" pitchFamily="18" charset="0"/>
                        </a:defRPr>
                      </a:lvl3pPr>
                      <a:lvl4pPr marL="1884363" algn="l">
                        <a:spcBef>
                          <a:spcPct val="20000"/>
                        </a:spcBef>
                        <a:defRPr>
                          <a:solidFill>
                            <a:schemeClr val="tx1"/>
                          </a:solidFill>
                          <a:latin typeface="Times New Roman" pitchFamily="18" charset="0"/>
                        </a:defRPr>
                      </a:lvl4pPr>
                      <a:lvl5pPr marL="2063750" algn="l">
                        <a:spcBef>
                          <a:spcPct val="20000"/>
                        </a:spcBef>
                        <a:defRPr>
                          <a:solidFill>
                            <a:schemeClr val="tx1"/>
                          </a:solidFill>
                          <a:latin typeface="Times New Roman" pitchFamily="18" charset="0"/>
                        </a:defRPr>
                      </a:lvl5pPr>
                      <a:lvl6pPr marL="2520950" fontAlgn="base">
                        <a:spcBef>
                          <a:spcPct val="20000"/>
                        </a:spcBef>
                        <a:spcAft>
                          <a:spcPct val="0"/>
                        </a:spcAft>
                        <a:defRPr>
                          <a:solidFill>
                            <a:schemeClr val="tx1"/>
                          </a:solidFill>
                          <a:latin typeface="Times New Roman" pitchFamily="18" charset="0"/>
                        </a:defRPr>
                      </a:lvl6pPr>
                      <a:lvl7pPr marL="2978150" fontAlgn="base">
                        <a:spcBef>
                          <a:spcPct val="20000"/>
                        </a:spcBef>
                        <a:spcAft>
                          <a:spcPct val="0"/>
                        </a:spcAft>
                        <a:defRPr>
                          <a:solidFill>
                            <a:schemeClr val="tx1"/>
                          </a:solidFill>
                          <a:latin typeface="Times New Roman" pitchFamily="18" charset="0"/>
                        </a:defRPr>
                      </a:lvl7pPr>
                      <a:lvl8pPr marL="3435350" fontAlgn="base">
                        <a:spcBef>
                          <a:spcPct val="20000"/>
                        </a:spcBef>
                        <a:spcAft>
                          <a:spcPct val="0"/>
                        </a:spcAft>
                        <a:defRPr>
                          <a:solidFill>
                            <a:schemeClr val="tx1"/>
                          </a:solidFill>
                          <a:latin typeface="Times New Roman" pitchFamily="18" charset="0"/>
                        </a:defRPr>
                      </a:lvl8pPr>
                      <a:lvl9pPr marL="3892550" fontAlgn="base">
                        <a:spcBef>
                          <a:spcPct val="20000"/>
                        </a:spcBef>
                        <a:spcAft>
                          <a:spcPct val="0"/>
                        </a:spcAft>
                        <a:defRPr>
                          <a:solidFill>
                            <a:schemeClr val="tx1"/>
                          </a:solidFill>
                          <a:latin typeface="Times New Roman" pitchFamily="18" charset="0"/>
                        </a:defRPr>
                      </a:lvl9pPr>
                    </a:lstStyle>
                    <a:p>
                      <a:pPr marL="809625"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 ПТУР</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2 ПУ ПТУР «ТОУ»</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81" name="Picture 256" descr="m1a2"/>
          <p:cNvPicPr>
            <a:picLocks noChangeAspect="1" noChangeArrowheads="1"/>
          </p:cNvPicPr>
          <p:nvPr/>
        </p:nvPicPr>
        <p:blipFill>
          <a:blip r:embed="rId3"/>
          <a:srcRect/>
          <a:stretch>
            <a:fillRect/>
          </a:stretch>
        </p:blipFill>
        <p:spPr bwMode="auto">
          <a:xfrm>
            <a:off x="323850" y="4797425"/>
            <a:ext cx="2346325" cy="1644650"/>
          </a:xfrm>
          <a:prstGeom prst="rect">
            <a:avLst/>
          </a:prstGeom>
          <a:noFill/>
          <a:ln w="9525">
            <a:noFill/>
            <a:miter lim="800000"/>
            <a:headEnd/>
            <a:tailEnd/>
          </a:ln>
        </p:spPr>
      </p:pic>
      <p:graphicFrame>
        <p:nvGraphicFramePr>
          <p:cNvPr id="1035" name="Object 11" descr="Пергамент"/>
          <p:cNvGraphicFramePr>
            <a:graphicFrameLocks noChangeAspect="1"/>
          </p:cNvGraphicFramePr>
          <p:nvPr/>
        </p:nvGraphicFramePr>
        <p:xfrm>
          <a:off x="3203575" y="4791075"/>
          <a:ext cx="3149600" cy="1606550"/>
        </p:xfrm>
        <a:graphic>
          <a:graphicData uri="http://schemas.openxmlformats.org/presentationml/2006/ole">
            <p:oleObj spid="_x0000_s1035" name="Точечный рисунок" r:id="rId4" imgW="4761905" imgH="2371429" progId="PBrush">
              <p:embed/>
            </p:oleObj>
          </a:graphicData>
        </a:graphic>
      </p:graphicFrame>
      <p:pic>
        <p:nvPicPr>
          <p:cNvPr id="1082" name="Picture 233" descr="m113-2_big"/>
          <p:cNvPicPr>
            <a:picLocks noChangeAspect="1" noChangeArrowheads="1"/>
          </p:cNvPicPr>
          <p:nvPr/>
        </p:nvPicPr>
        <p:blipFill>
          <a:blip r:embed="rId5"/>
          <a:srcRect/>
          <a:stretch>
            <a:fillRect/>
          </a:stretch>
        </p:blipFill>
        <p:spPr bwMode="auto">
          <a:xfrm>
            <a:off x="6516688" y="4797425"/>
            <a:ext cx="2162175" cy="1544638"/>
          </a:xfrm>
          <a:prstGeom prst="rect">
            <a:avLst/>
          </a:prstGeom>
          <a:noFill/>
          <a:ln w="9525">
            <a:noFill/>
            <a:miter lim="800000"/>
            <a:headEnd/>
            <a:tailEnd/>
          </a:ln>
        </p:spPr>
      </p:pic>
      <p:sp>
        <p:nvSpPr>
          <p:cNvPr id="1083" name="Text Box 235" descr="Пергамент"/>
          <p:cNvSpPr txBox="1">
            <a:spLocks noChangeArrowheads="1"/>
          </p:cNvSpPr>
          <p:nvPr/>
        </p:nvSpPr>
        <p:spPr bwMode="auto">
          <a:xfrm>
            <a:off x="323850" y="6375400"/>
            <a:ext cx="2303463" cy="366713"/>
          </a:xfrm>
          <a:prstGeom prst="rect">
            <a:avLst/>
          </a:prstGeom>
          <a:noFill/>
          <a:ln w="9525">
            <a:noFill/>
            <a:miter lim="800000"/>
            <a:headEnd/>
            <a:tailEnd/>
          </a:ln>
        </p:spPr>
        <p:txBody>
          <a:bodyPr lIns="90000" tIns="46800" rIns="90000" bIns="46800">
            <a:spAutoFit/>
          </a:bodyPr>
          <a:lstStyle/>
          <a:p>
            <a:pPr algn="ctr"/>
            <a:r>
              <a:rPr lang="ru-RU" altLang="ru-RU" b="1">
                <a:latin typeface="Times New Roman" pitchFamily="18" charset="0"/>
              </a:rPr>
              <a:t>М1А2 «Абрамс»</a:t>
            </a:r>
          </a:p>
        </p:txBody>
      </p:sp>
      <p:sp>
        <p:nvSpPr>
          <p:cNvPr id="1084" name="Text Box 236" descr="Пергамент"/>
          <p:cNvSpPr txBox="1">
            <a:spLocks noChangeArrowheads="1"/>
          </p:cNvSpPr>
          <p:nvPr/>
        </p:nvSpPr>
        <p:spPr bwMode="auto">
          <a:xfrm>
            <a:off x="2987675" y="6369050"/>
            <a:ext cx="3240088" cy="366713"/>
          </a:xfrm>
          <a:prstGeom prst="rect">
            <a:avLst/>
          </a:prstGeom>
          <a:noFill/>
          <a:ln w="9525">
            <a:noFill/>
            <a:miter lim="800000"/>
            <a:headEnd/>
            <a:tailEnd/>
          </a:ln>
        </p:spPr>
        <p:txBody>
          <a:bodyPr lIns="90000" tIns="46800" rIns="90000" bIns="46800">
            <a:spAutoFit/>
          </a:bodyPr>
          <a:lstStyle/>
          <a:p>
            <a:pPr algn="ctr"/>
            <a:r>
              <a:rPr lang="ru-RU" altLang="ru-RU" b="1">
                <a:latin typeface="Times New Roman" pitchFamily="18" charset="0"/>
              </a:rPr>
              <a:t>БМП М2 «Брэдли»</a:t>
            </a:r>
          </a:p>
        </p:txBody>
      </p:sp>
      <p:sp>
        <p:nvSpPr>
          <p:cNvPr id="1085" name="Text Box 237" descr="Пергамент"/>
          <p:cNvSpPr txBox="1">
            <a:spLocks noChangeArrowheads="1"/>
          </p:cNvSpPr>
          <p:nvPr/>
        </p:nvSpPr>
        <p:spPr bwMode="auto">
          <a:xfrm>
            <a:off x="6643688" y="6324600"/>
            <a:ext cx="1908175" cy="366713"/>
          </a:xfrm>
          <a:prstGeom prst="rect">
            <a:avLst/>
          </a:prstGeom>
          <a:noFill/>
          <a:ln w="9525">
            <a:noFill/>
            <a:miter lim="800000"/>
            <a:headEnd/>
            <a:tailEnd/>
          </a:ln>
        </p:spPr>
        <p:txBody>
          <a:bodyPr lIns="90000" tIns="46800" rIns="90000" bIns="46800">
            <a:spAutoFit/>
          </a:bodyPr>
          <a:lstStyle/>
          <a:p>
            <a:pPr algn="ctr"/>
            <a:r>
              <a:rPr lang="ru-RU" altLang="ru-RU" b="1">
                <a:latin typeface="Times New Roman" pitchFamily="18" charset="0"/>
              </a:rPr>
              <a:t>БТР М113А2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3543300"/>
          </a:xfrm>
        </p:spPr>
        <p:txBody>
          <a:bodyPr>
            <a:normAutofit fontScale="77500" lnSpcReduction="20000"/>
          </a:bodyPr>
          <a:lstStyle/>
          <a:p>
            <a:pPr marL="18288" indent="0" eaLnBrk="1" fontAlgn="auto" hangingPunct="1">
              <a:spcAft>
                <a:spcPts val="0"/>
              </a:spcAft>
              <a:buFont typeface="Wingdings" pitchFamily="2" charset="2"/>
              <a:buNone/>
              <a:defRPr/>
            </a:pPr>
            <a:r>
              <a:rPr lang="ru-RU" sz="2300" b="1" dirty="0" smtClean="0">
                <a:effectLst/>
              </a:rPr>
              <a:t>	</a:t>
            </a:r>
            <a:r>
              <a:rPr lang="ru-RU" sz="2900" b="1" dirty="0" smtClean="0">
                <a:solidFill>
                  <a:schemeClr val="tx2">
                    <a:lumMod val="50000"/>
                  </a:schemeClr>
                </a:solidFill>
                <a:effectLst/>
              </a:rPr>
              <a:t>Униформа </a:t>
            </a:r>
            <a:r>
              <a:rPr lang="ru-RU" sz="2900" b="1" dirty="0">
                <a:solidFill>
                  <a:schemeClr val="tx2">
                    <a:lumMod val="50000"/>
                  </a:schemeClr>
                </a:solidFill>
                <a:effectLst/>
              </a:rPr>
              <a:t>армии США </a:t>
            </a:r>
            <a:r>
              <a:rPr lang="ru-RU" sz="2900" dirty="0">
                <a:solidFill>
                  <a:schemeClr val="tx2">
                    <a:lumMod val="50000"/>
                  </a:schemeClr>
                </a:solidFill>
                <a:effectLst/>
              </a:rPr>
              <a:t>делится на три основные группы:</a:t>
            </a:r>
            <a:r>
              <a:rPr lang="ru-RU" sz="2900" dirty="0">
                <a:effectLst/>
              </a:rPr>
              <a:t/>
            </a:r>
            <a:br>
              <a:rPr lang="ru-RU" sz="2900" dirty="0">
                <a:effectLst/>
              </a:rPr>
            </a:br>
            <a:r>
              <a:rPr lang="ru-RU" sz="2900" dirty="0" smtClean="0">
                <a:effectLst/>
              </a:rPr>
              <a:t>	1.Утилитарные </a:t>
            </a:r>
            <a:r>
              <a:rPr lang="ru-RU" sz="2900" dirty="0">
                <a:effectLst/>
              </a:rPr>
              <a:t>и отдельные войсковые униформы (</a:t>
            </a:r>
            <a:r>
              <a:rPr lang="ru-RU" sz="2900" dirty="0" err="1">
                <a:effectLst/>
              </a:rPr>
              <a:t>Utility</a:t>
            </a:r>
            <a:r>
              <a:rPr lang="ru-RU" sz="2900" dirty="0">
                <a:effectLst/>
              </a:rPr>
              <a:t> </a:t>
            </a:r>
            <a:r>
              <a:rPr lang="ru-RU" sz="2900" dirty="0" err="1">
                <a:effectLst/>
              </a:rPr>
              <a:t>and</a:t>
            </a:r>
            <a:r>
              <a:rPr lang="ru-RU" sz="2900" dirty="0">
                <a:effectLst/>
              </a:rPr>
              <a:t> </a:t>
            </a:r>
            <a:r>
              <a:rPr lang="ru-RU" sz="2900" dirty="0" err="1">
                <a:effectLst/>
              </a:rPr>
              <a:t>Selected</a:t>
            </a:r>
            <a:r>
              <a:rPr lang="ru-RU" sz="2900" dirty="0">
                <a:effectLst/>
              </a:rPr>
              <a:t> </a:t>
            </a:r>
            <a:r>
              <a:rPr lang="ru-RU" sz="2900" dirty="0" err="1">
                <a:effectLst/>
              </a:rPr>
              <a:t>Organizational</a:t>
            </a:r>
            <a:r>
              <a:rPr lang="ru-RU" sz="2900" dirty="0">
                <a:effectLst/>
              </a:rPr>
              <a:t> </a:t>
            </a:r>
            <a:r>
              <a:rPr lang="ru-RU" sz="2900" dirty="0" err="1">
                <a:effectLst/>
              </a:rPr>
              <a:t>Uniforms</a:t>
            </a:r>
            <a:r>
              <a:rPr lang="ru-RU" sz="2900" dirty="0">
                <a:effectLst/>
              </a:rPr>
              <a:t>);</a:t>
            </a:r>
            <a:br>
              <a:rPr lang="ru-RU" sz="2900" dirty="0">
                <a:effectLst/>
              </a:rPr>
            </a:br>
            <a:r>
              <a:rPr lang="ru-RU" sz="2900" dirty="0" smtClean="0">
                <a:effectLst/>
              </a:rPr>
              <a:t>	2.Служебные </a:t>
            </a:r>
            <a:r>
              <a:rPr lang="ru-RU" sz="2900" dirty="0">
                <a:effectLst/>
              </a:rPr>
              <a:t>униформы (</a:t>
            </a:r>
            <a:r>
              <a:rPr lang="ru-RU" sz="2900" dirty="0" err="1">
                <a:effectLst/>
              </a:rPr>
              <a:t>Service</a:t>
            </a:r>
            <a:r>
              <a:rPr lang="ru-RU" sz="2900" dirty="0">
                <a:effectLst/>
              </a:rPr>
              <a:t> </a:t>
            </a:r>
            <a:r>
              <a:rPr lang="ru-RU" sz="2900" dirty="0" err="1">
                <a:effectLst/>
              </a:rPr>
              <a:t>Uniforms</a:t>
            </a:r>
            <a:r>
              <a:rPr lang="ru-RU" sz="2900" dirty="0">
                <a:effectLst/>
              </a:rPr>
              <a:t>);</a:t>
            </a:r>
            <a:br>
              <a:rPr lang="ru-RU" sz="2900" dirty="0">
                <a:effectLst/>
              </a:rPr>
            </a:br>
            <a:r>
              <a:rPr lang="ru-RU" sz="2900" dirty="0" smtClean="0">
                <a:effectLst/>
              </a:rPr>
              <a:t>	3.Форменная </a:t>
            </a:r>
            <a:r>
              <a:rPr lang="ru-RU" sz="2900" dirty="0">
                <a:effectLst/>
              </a:rPr>
              <a:t>одежда (</a:t>
            </a:r>
            <a:r>
              <a:rPr lang="ru-RU" sz="2900" dirty="0" err="1">
                <a:effectLst/>
              </a:rPr>
              <a:t>Dress</a:t>
            </a:r>
            <a:r>
              <a:rPr lang="ru-RU" sz="2900" dirty="0">
                <a:effectLst/>
              </a:rPr>
              <a:t> </a:t>
            </a:r>
            <a:r>
              <a:rPr lang="ru-RU" sz="2900" dirty="0" err="1">
                <a:effectLst/>
              </a:rPr>
              <a:t>Uniform</a:t>
            </a:r>
            <a:r>
              <a:rPr lang="ru-RU" sz="2900" dirty="0" smtClean="0">
                <a:effectLst/>
              </a:rPr>
              <a:t>).</a:t>
            </a:r>
          </a:p>
          <a:p>
            <a:pPr marL="18288" indent="0" eaLnBrk="1" fontAlgn="auto" hangingPunct="1">
              <a:spcAft>
                <a:spcPts val="0"/>
              </a:spcAft>
              <a:buFont typeface="Wingdings" pitchFamily="2" charset="2"/>
              <a:buNone/>
              <a:defRPr/>
            </a:pPr>
            <a:r>
              <a:rPr lang="ru-RU" sz="2900" u="sng" dirty="0">
                <a:solidFill>
                  <a:schemeClr val="tx2">
                    <a:lumMod val="50000"/>
                  </a:schemeClr>
                </a:solidFill>
                <a:effectLst/>
              </a:rPr>
              <a:t>1.Утилитарные и отдельные войсковые униформы</a:t>
            </a:r>
            <a:r>
              <a:rPr lang="ru-RU" sz="2900" u="sng" dirty="0">
                <a:effectLst/>
              </a:rPr>
              <a:t>.</a:t>
            </a:r>
            <a:endParaRPr lang="ru-RU" sz="2900" dirty="0">
              <a:effectLst/>
            </a:endParaRPr>
          </a:p>
          <a:p>
            <a:pPr marL="18288" indent="0" eaLnBrk="1" fontAlgn="auto" hangingPunct="1">
              <a:spcAft>
                <a:spcPts val="0"/>
              </a:spcAft>
              <a:buFont typeface="Wingdings" pitchFamily="2" charset="2"/>
              <a:buNone/>
              <a:defRPr/>
            </a:pPr>
            <a:r>
              <a:rPr lang="ru-RU" sz="2900" dirty="0">
                <a:effectLst/>
              </a:rPr>
              <a:t>К этой группе американцы относят униформы, </a:t>
            </a:r>
            <a:r>
              <a:rPr lang="ru-RU" sz="2900" dirty="0" smtClean="0">
                <a:effectLst/>
              </a:rPr>
              <a:t>предназначенные </a:t>
            </a:r>
            <a:r>
              <a:rPr lang="ru-RU" sz="2900" dirty="0">
                <a:effectLst/>
              </a:rPr>
              <a:t>для ношения в полевых (боевых) условиях, а также униформы </a:t>
            </a:r>
            <a:r>
              <a:rPr lang="ru-RU" sz="2900" dirty="0" smtClean="0">
                <a:effectLst/>
              </a:rPr>
              <a:t>предназначенные </a:t>
            </a:r>
            <a:r>
              <a:rPr lang="ru-RU" sz="2900" dirty="0">
                <a:effectLst/>
              </a:rPr>
              <a:t>для ношения при исполнении специфических обязанностей (служба в госпиталях, на кухне, на технике, летная, спортивная и т.п.). </a:t>
            </a:r>
          </a:p>
          <a:p>
            <a:pPr marL="274320" indent="-256032" eaLnBrk="1" fontAlgn="auto" hangingPunct="1">
              <a:spcAft>
                <a:spcPts val="0"/>
              </a:spcAft>
              <a:defRPr/>
            </a:pPr>
            <a:endParaRPr lang="ru-RU" dirty="0"/>
          </a:p>
        </p:txBody>
      </p:sp>
      <p:pic>
        <p:nvPicPr>
          <p:cNvPr id="30722" name="Рисунок 3"/>
          <p:cNvPicPr>
            <a:picLocks noChangeAspect="1"/>
          </p:cNvPicPr>
          <p:nvPr/>
        </p:nvPicPr>
        <p:blipFill>
          <a:blip r:embed="rId2"/>
          <a:srcRect/>
          <a:stretch>
            <a:fillRect/>
          </a:stretch>
        </p:blipFill>
        <p:spPr bwMode="auto">
          <a:xfrm>
            <a:off x="1793875" y="3573463"/>
            <a:ext cx="1044575" cy="3284537"/>
          </a:xfrm>
          <a:prstGeom prst="rect">
            <a:avLst/>
          </a:prstGeom>
          <a:noFill/>
          <a:ln w="9525">
            <a:noFill/>
            <a:miter lim="800000"/>
            <a:headEnd/>
            <a:tailEnd/>
          </a:ln>
        </p:spPr>
      </p:pic>
      <p:pic>
        <p:nvPicPr>
          <p:cNvPr id="30723" name="Рисунок 5"/>
          <p:cNvPicPr>
            <a:picLocks noChangeAspect="1"/>
          </p:cNvPicPr>
          <p:nvPr/>
        </p:nvPicPr>
        <p:blipFill>
          <a:blip r:embed="rId3"/>
          <a:srcRect/>
          <a:stretch>
            <a:fillRect/>
          </a:stretch>
        </p:blipFill>
        <p:spPr bwMode="auto">
          <a:xfrm>
            <a:off x="3995738" y="3543300"/>
            <a:ext cx="3240087"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850" y="53975"/>
            <a:ext cx="8675688" cy="2205038"/>
          </a:xfrm>
        </p:spPr>
        <p:txBody>
          <a:bodyPr/>
          <a:lstStyle/>
          <a:p>
            <a:pPr marL="18288" indent="0" eaLnBrk="1" fontAlgn="auto" hangingPunct="1">
              <a:spcAft>
                <a:spcPts val="0"/>
              </a:spcAft>
              <a:buFont typeface="Wingdings" pitchFamily="2" charset="2"/>
              <a:buNone/>
              <a:defRPr/>
            </a:pPr>
            <a:r>
              <a:rPr lang="ru-RU" u="sng" dirty="0">
                <a:solidFill>
                  <a:schemeClr val="tx2">
                    <a:lumMod val="50000"/>
                  </a:schemeClr>
                </a:solidFill>
                <a:effectLst/>
              </a:rPr>
              <a:t>2.Служебные униформы (</a:t>
            </a:r>
            <a:r>
              <a:rPr lang="ru-RU" u="sng" dirty="0" err="1">
                <a:solidFill>
                  <a:schemeClr val="tx2">
                    <a:lumMod val="50000"/>
                  </a:schemeClr>
                </a:solidFill>
                <a:effectLst/>
              </a:rPr>
              <a:t>Service</a:t>
            </a:r>
            <a:r>
              <a:rPr lang="ru-RU" u="sng" dirty="0">
                <a:solidFill>
                  <a:schemeClr val="tx2">
                    <a:lumMod val="50000"/>
                  </a:schemeClr>
                </a:solidFill>
                <a:effectLst/>
              </a:rPr>
              <a:t> </a:t>
            </a:r>
            <a:r>
              <a:rPr lang="ru-RU" u="sng" dirty="0" err="1">
                <a:solidFill>
                  <a:schemeClr val="tx2">
                    <a:lumMod val="50000"/>
                  </a:schemeClr>
                </a:solidFill>
                <a:effectLst/>
              </a:rPr>
              <a:t>Uniforms</a:t>
            </a:r>
            <a:r>
              <a:rPr lang="ru-RU" u="sng" dirty="0">
                <a:solidFill>
                  <a:schemeClr val="tx2">
                    <a:lumMod val="50000"/>
                  </a:schemeClr>
                </a:solidFill>
                <a:effectLst/>
              </a:rPr>
              <a:t>).</a:t>
            </a:r>
            <a:endParaRPr lang="ru-RU" dirty="0">
              <a:solidFill>
                <a:schemeClr val="tx2">
                  <a:lumMod val="50000"/>
                </a:schemeClr>
              </a:solidFill>
              <a:effectLst/>
            </a:endParaRPr>
          </a:p>
          <a:p>
            <a:pPr marL="18288" indent="0" eaLnBrk="1" fontAlgn="auto" hangingPunct="1">
              <a:spcAft>
                <a:spcPts val="0"/>
              </a:spcAft>
              <a:buFont typeface="Wingdings" pitchFamily="2" charset="2"/>
              <a:buNone/>
              <a:defRPr/>
            </a:pPr>
            <a:r>
              <a:rPr lang="ru-RU" dirty="0" smtClean="0">
                <a:effectLst/>
              </a:rPr>
              <a:t>В </a:t>
            </a:r>
            <a:r>
              <a:rPr lang="ru-RU" dirty="0">
                <a:effectLst/>
              </a:rPr>
              <a:t>этой группе униформ немного, всего три. Из них две женских. </a:t>
            </a:r>
            <a:r>
              <a:rPr lang="ru-RU" dirty="0" smtClean="0">
                <a:effectLst/>
              </a:rPr>
              <a:t>Однако </a:t>
            </a:r>
            <a:r>
              <a:rPr lang="ru-RU" dirty="0" err="1">
                <a:effectLst/>
              </a:rPr>
              <a:t>имется</a:t>
            </a:r>
            <a:r>
              <a:rPr lang="ru-RU" dirty="0">
                <a:effectLst/>
              </a:rPr>
              <a:t> много вариаций этих униформ</a:t>
            </a:r>
            <a:r>
              <a:rPr lang="ru-RU" dirty="0" smtClean="0">
                <a:effectLst/>
              </a:rPr>
              <a:t>.</a:t>
            </a:r>
          </a:p>
          <a:p>
            <a:pPr marL="18288" indent="0" eaLnBrk="1" fontAlgn="auto" hangingPunct="1">
              <a:spcAft>
                <a:spcPts val="0"/>
              </a:spcAft>
              <a:buFont typeface="Wingdings" pitchFamily="2" charset="2"/>
              <a:buNone/>
              <a:defRPr/>
            </a:pPr>
            <a:r>
              <a:rPr lang="ru-RU" dirty="0">
                <a:effectLst/>
              </a:rPr>
              <a:t>Эти униформы обязательные и имеются в гардеробе всех военнослужащих.  В целом эту униформу можно считать лицом американской армии.</a:t>
            </a:r>
            <a:endParaRPr lang="ru-RU" dirty="0"/>
          </a:p>
        </p:txBody>
      </p:sp>
      <p:pic>
        <p:nvPicPr>
          <p:cNvPr id="31746" name="Рисунок 3"/>
          <p:cNvPicPr>
            <a:picLocks noChangeAspect="1"/>
          </p:cNvPicPr>
          <p:nvPr/>
        </p:nvPicPr>
        <p:blipFill>
          <a:blip r:embed="rId2"/>
          <a:srcRect/>
          <a:stretch>
            <a:fillRect/>
          </a:stretch>
        </p:blipFill>
        <p:spPr bwMode="auto">
          <a:xfrm>
            <a:off x="14288" y="2924175"/>
            <a:ext cx="2828925" cy="3930650"/>
          </a:xfrm>
          <a:prstGeom prst="rect">
            <a:avLst/>
          </a:prstGeom>
          <a:noFill/>
          <a:ln w="9525">
            <a:noFill/>
            <a:miter lim="800000"/>
            <a:headEnd/>
            <a:tailEnd/>
          </a:ln>
        </p:spPr>
      </p:pic>
      <p:pic>
        <p:nvPicPr>
          <p:cNvPr id="31747" name="Рисунок 5"/>
          <p:cNvPicPr>
            <a:picLocks noChangeAspect="1"/>
          </p:cNvPicPr>
          <p:nvPr/>
        </p:nvPicPr>
        <p:blipFill>
          <a:blip r:embed="rId3"/>
          <a:srcRect/>
          <a:stretch>
            <a:fillRect/>
          </a:stretch>
        </p:blipFill>
        <p:spPr bwMode="auto">
          <a:xfrm>
            <a:off x="3906838" y="3419475"/>
            <a:ext cx="5237162" cy="3435350"/>
          </a:xfrm>
          <a:prstGeom prst="rect">
            <a:avLst/>
          </a:prstGeom>
          <a:noFill/>
          <a:ln w="9525">
            <a:noFill/>
            <a:miter lim="800000"/>
            <a:headEnd/>
            <a:tailEnd/>
          </a:ln>
        </p:spPr>
      </p:pic>
      <p:pic>
        <p:nvPicPr>
          <p:cNvPr id="31748" name="Рисунок 4"/>
          <p:cNvPicPr>
            <a:picLocks noChangeAspect="1"/>
          </p:cNvPicPr>
          <p:nvPr/>
        </p:nvPicPr>
        <p:blipFill>
          <a:blip r:embed="rId4"/>
          <a:srcRect/>
          <a:stretch>
            <a:fillRect/>
          </a:stretch>
        </p:blipFill>
        <p:spPr bwMode="auto">
          <a:xfrm>
            <a:off x="3216275" y="2060575"/>
            <a:ext cx="1876425"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850" y="0"/>
            <a:ext cx="8523288" cy="2133600"/>
          </a:xfrm>
        </p:spPr>
        <p:txBody>
          <a:bodyPr/>
          <a:lstStyle/>
          <a:p>
            <a:pPr marL="18288" indent="0" eaLnBrk="1" fontAlgn="auto" hangingPunct="1">
              <a:spcAft>
                <a:spcPts val="0"/>
              </a:spcAft>
              <a:buFont typeface="Wingdings" pitchFamily="2" charset="2"/>
              <a:buNone/>
              <a:defRPr/>
            </a:pPr>
            <a:r>
              <a:rPr lang="ru-RU" u="sng" dirty="0">
                <a:solidFill>
                  <a:schemeClr val="tx2">
                    <a:lumMod val="50000"/>
                  </a:schemeClr>
                </a:solidFill>
                <a:effectLst/>
              </a:rPr>
              <a:t>3.Форменная одежда (</a:t>
            </a:r>
            <a:r>
              <a:rPr lang="ru-RU" u="sng" dirty="0" err="1">
                <a:solidFill>
                  <a:schemeClr val="tx2">
                    <a:lumMod val="50000"/>
                  </a:schemeClr>
                </a:solidFill>
                <a:effectLst/>
              </a:rPr>
              <a:t>Dress</a:t>
            </a:r>
            <a:r>
              <a:rPr lang="ru-RU" u="sng" dirty="0">
                <a:solidFill>
                  <a:schemeClr val="tx2">
                    <a:lumMod val="50000"/>
                  </a:schemeClr>
                </a:solidFill>
                <a:effectLst/>
              </a:rPr>
              <a:t> </a:t>
            </a:r>
            <a:r>
              <a:rPr lang="ru-RU" u="sng" dirty="0" err="1">
                <a:solidFill>
                  <a:schemeClr val="tx2">
                    <a:lumMod val="50000"/>
                  </a:schemeClr>
                </a:solidFill>
                <a:effectLst/>
              </a:rPr>
              <a:t>Uniform</a:t>
            </a:r>
            <a:r>
              <a:rPr lang="ru-RU" u="sng" dirty="0">
                <a:solidFill>
                  <a:schemeClr val="tx2">
                    <a:lumMod val="50000"/>
                  </a:schemeClr>
                </a:solidFill>
                <a:effectLst/>
              </a:rPr>
              <a:t>).</a:t>
            </a:r>
            <a:endParaRPr lang="ru-RU" dirty="0">
              <a:solidFill>
                <a:schemeClr val="tx2">
                  <a:lumMod val="50000"/>
                </a:schemeClr>
              </a:solidFill>
              <a:effectLst/>
            </a:endParaRPr>
          </a:p>
          <a:p>
            <a:pPr marL="18288" indent="0" eaLnBrk="1" fontAlgn="auto" hangingPunct="1">
              <a:spcAft>
                <a:spcPts val="0"/>
              </a:spcAft>
              <a:buFont typeface="Wingdings" pitchFamily="2" charset="2"/>
              <a:buNone/>
              <a:defRPr/>
            </a:pPr>
            <a:r>
              <a:rPr lang="ru-RU" dirty="0">
                <a:effectLst/>
              </a:rPr>
              <a:t>В основном эти униформы предназначены для ношения во внеслужебное время, хотя некоторые из них могут по предписанию командира использоваться как служебные униформы </a:t>
            </a:r>
            <a:endParaRPr lang="ru-RU" dirty="0"/>
          </a:p>
        </p:txBody>
      </p:sp>
      <p:pic>
        <p:nvPicPr>
          <p:cNvPr id="32770" name="Рисунок 5"/>
          <p:cNvPicPr>
            <a:picLocks noChangeAspect="1"/>
          </p:cNvPicPr>
          <p:nvPr/>
        </p:nvPicPr>
        <p:blipFill>
          <a:blip r:embed="rId2"/>
          <a:srcRect/>
          <a:stretch>
            <a:fillRect/>
          </a:stretch>
        </p:blipFill>
        <p:spPr bwMode="auto">
          <a:xfrm>
            <a:off x="93663" y="2708275"/>
            <a:ext cx="4352925" cy="3260725"/>
          </a:xfrm>
          <a:prstGeom prst="rect">
            <a:avLst/>
          </a:prstGeom>
          <a:noFill/>
          <a:ln w="9525">
            <a:noFill/>
            <a:miter lim="800000"/>
            <a:headEnd/>
            <a:tailEnd/>
          </a:ln>
        </p:spPr>
      </p:pic>
      <p:pic>
        <p:nvPicPr>
          <p:cNvPr id="32771" name="Рисунок 6"/>
          <p:cNvPicPr>
            <a:picLocks noChangeAspect="1"/>
          </p:cNvPicPr>
          <p:nvPr/>
        </p:nvPicPr>
        <p:blipFill>
          <a:blip r:embed="rId3"/>
          <a:srcRect/>
          <a:stretch>
            <a:fillRect/>
          </a:stretch>
        </p:blipFill>
        <p:spPr bwMode="auto">
          <a:xfrm>
            <a:off x="5219700" y="2708275"/>
            <a:ext cx="3048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3644900"/>
          </a:xfrm>
        </p:spPr>
        <p:txBody>
          <a:bodyPr/>
          <a:lstStyle/>
          <a:p>
            <a:pPr marL="18288" indent="0" algn="ctr" eaLnBrk="1" fontAlgn="auto" hangingPunct="1">
              <a:spcAft>
                <a:spcPts val="0"/>
              </a:spcAft>
              <a:buFont typeface="Wingdings" pitchFamily="2" charset="2"/>
              <a:buNone/>
              <a:defRPr/>
            </a:pPr>
            <a:r>
              <a:rPr lang="ru-RU" b="1" dirty="0">
                <a:solidFill>
                  <a:schemeClr val="tx2">
                    <a:lumMod val="50000"/>
                  </a:schemeClr>
                </a:solidFill>
                <a:effectLst/>
              </a:rPr>
              <a:t>Эмблемы родов войск  армии США</a:t>
            </a:r>
            <a:endParaRPr lang="ru-RU" dirty="0">
              <a:solidFill>
                <a:schemeClr val="tx2">
                  <a:lumMod val="50000"/>
                </a:schemeClr>
              </a:solidFill>
              <a:effectLst/>
            </a:endParaRPr>
          </a:p>
          <a:p>
            <a:pPr marL="18288" indent="0" eaLnBrk="1" fontAlgn="auto" hangingPunct="1">
              <a:spcAft>
                <a:spcPts val="0"/>
              </a:spcAft>
              <a:buFont typeface="Wingdings" pitchFamily="2" charset="2"/>
              <a:buNone/>
              <a:defRPr/>
            </a:pPr>
            <a:r>
              <a:rPr lang="ru-RU" b="1" dirty="0">
                <a:effectLst/>
              </a:rPr>
              <a:t>Эмблемы родов войск </a:t>
            </a:r>
            <a:r>
              <a:rPr lang="ru-RU" dirty="0" smtClean="0">
                <a:effectLst/>
              </a:rPr>
              <a:t>военнослужащие </a:t>
            </a:r>
            <a:r>
              <a:rPr lang="ru-RU" dirty="0">
                <a:effectLst/>
              </a:rPr>
              <a:t>армии США носят на воротниках подобно военнослужащим Российской </a:t>
            </a:r>
            <a:r>
              <a:rPr lang="ru-RU" dirty="0" err="1" smtClean="0">
                <a:effectLst/>
              </a:rPr>
              <a:t>армии.Эмблемы</a:t>
            </a:r>
            <a:r>
              <a:rPr lang="ru-RU" dirty="0" smtClean="0">
                <a:effectLst/>
              </a:rPr>
              <a:t> </a:t>
            </a:r>
            <a:r>
              <a:rPr lang="ru-RU" dirty="0">
                <a:effectLst/>
              </a:rPr>
              <a:t>родов войск армии США несут несколько иную смысловую нагрузку, нежели эмблемы Российской армии. В</a:t>
            </a:r>
            <a:r>
              <a:rPr lang="ru-RU" dirty="0" smtClean="0">
                <a:effectLst/>
              </a:rPr>
              <a:t> </a:t>
            </a:r>
            <a:r>
              <a:rPr lang="ru-RU" dirty="0">
                <a:effectLst/>
              </a:rPr>
              <a:t>армии США их 76. </a:t>
            </a:r>
            <a:endParaRPr lang="ru-RU" dirty="0" smtClean="0">
              <a:effectLst/>
            </a:endParaRPr>
          </a:p>
          <a:p>
            <a:pPr marL="18288" indent="0" eaLnBrk="1" fontAlgn="auto" hangingPunct="1">
              <a:spcAft>
                <a:spcPts val="0"/>
              </a:spcAft>
              <a:buFont typeface="Wingdings" pitchFamily="2" charset="2"/>
              <a:buNone/>
              <a:defRPr/>
            </a:pPr>
            <a:r>
              <a:rPr lang="ru-RU" dirty="0" smtClean="0">
                <a:effectLst/>
              </a:rPr>
              <a:t>Офицеры </a:t>
            </a:r>
            <a:r>
              <a:rPr lang="ru-RU" dirty="0">
                <a:effectLst/>
              </a:rPr>
              <a:t>имеют два варианта эмблем - неприглушенные ( золотистого или серебристого цвета или </a:t>
            </a:r>
            <a:r>
              <a:rPr lang="ru-RU" dirty="0" err="1">
                <a:effectLst/>
              </a:rPr>
              <a:t>многоцветые</a:t>
            </a:r>
            <a:r>
              <a:rPr lang="ru-RU" dirty="0">
                <a:effectLst/>
              </a:rPr>
              <a:t> ) и приглушенные (черного цвета), солдаты и сержанты только неприглушенные (золотистого цвета или </a:t>
            </a:r>
            <a:r>
              <a:rPr lang="ru-RU" dirty="0" err="1">
                <a:effectLst/>
              </a:rPr>
              <a:t>многоцветые</a:t>
            </a:r>
            <a:r>
              <a:rPr lang="ru-RU" dirty="0">
                <a:effectLst/>
              </a:rPr>
              <a:t>). </a:t>
            </a:r>
            <a:endParaRPr lang="ru-RU" dirty="0"/>
          </a:p>
        </p:txBody>
      </p:sp>
      <p:pic>
        <p:nvPicPr>
          <p:cNvPr id="33794" name="Рисунок 65" descr="http://logmarket.christihouse.ru/nagrada/USA/USAF.h1.gif"/>
          <p:cNvPicPr>
            <a:picLocks noChangeAspect="1" noChangeArrowheads="1"/>
          </p:cNvPicPr>
          <p:nvPr/>
        </p:nvPicPr>
        <p:blipFill>
          <a:blip r:embed="rId2"/>
          <a:srcRect/>
          <a:stretch>
            <a:fillRect/>
          </a:stretch>
        </p:blipFill>
        <p:spPr bwMode="auto">
          <a:xfrm>
            <a:off x="1851025" y="3643313"/>
            <a:ext cx="1047750" cy="619125"/>
          </a:xfrm>
          <a:prstGeom prst="rect">
            <a:avLst/>
          </a:prstGeom>
          <a:noFill/>
          <a:ln w="9525">
            <a:noFill/>
            <a:miter lim="800000"/>
            <a:headEnd/>
            <a:tailEnd/>
          </a:ln>
        </p:spPr>
      </p:pic>
      <p:pic>
        <p:nvPicPr>
          <p:cNvPr id="33795" name="Рисунок 64" descr="http://logmarket.christihouse.ru/nagrada/USA/USAF.h2.gif"/>
          <p:cNvPicPr>
            <a:picLocks noChangeAspect="1" noChangeArrowheads="1"/>
          </p:cNvPicPr>
          <p:nvPr/>
        </p:nvPicPr>
        <p:blipFill>
          <a:blip r:embed="rId3"/>
          <a:srcRect/>
          <a:stretch>
            <a:fillRect/>
          </a:stretch>
        </p:blipFill>
        <p:spPr bwMode="auto">
          <a:xfrm>
            <a:off x="3003550" y="3652838"/>
            <a:ext cx="723900" cy="609600"/>
          </a:xfrm>
          <a:prstGeom prst="rect">
            <a:avLst/>
          </a:prstGeom>
          <a:noFill/>
          <a:ln w="9525">
            <a:noFill/>
            <a:miter lim="800000"/>
            <a:headEnd/>
            <a:tailEnd/>
          </a:ln>
        </p:spPr>
      </p:pic>
      <p:pic>
        <p:nvPicPr>
          <p:cNvPr id="33796" name="Рисунок 63" descr="http://logmarket.christihouse.ru/nagrada/USA/USAF.h3.gif"/>
          <p:cNvPicPr>
            <a:picLocks noChangeAspect="1" noChangeArrowheads="1"/>
          </p:cNvPicPr>
          <p:nvPr/>
        </p:nvPicPr>
        <p:blipFill>
          <a:blip r:embed="rId4"/>
          <a:srcRect/>
          <a:stretch>
            <a:fillRect/>
          </a:stretch>
        </p:blipFill>
        <p:spPr bwMode="auto">
          <a:xfrm>
            <a:off x="3783013" y="3663950"/>
            <a:ext cx="1609725" cy="609600"/>
          </a:xfrm>
          <a:prstGeom prst="rect">
            <a:avLst/>
          </a:prstGeom>
          <a:noFill/>
          <a:ln w="9525">
            <a:noFill/>
            <a:miter lim="800000"/>
            <a:headEnd/>
            <a:tailEnd/>
          </a:ln>
        </p:spPr>
      </p:pic>
      <p:pic>
        <p:nvPicPr>
          <p:cNvPr id="33797" name="Рисунок 62" descr="http://logmarket.christihouse.ru/nagrada/USA/USAF.h4.gif"/>
          <p:cNvPicPr>
            <a:picLocks noChangeAspect="1" noChangeArrowheads="1"/>
          </p:cNvPicPr>
          <p:nvPr/>
        </p:nvPicPr>
        <p:blipFill>
          <a:blip r:embed="rId5"/>
          <a:srcRect/>
          <a:stretch>
            <a:fillRect/>
          </a:stretch>
        </p:blipFill>
        <p:spPr bwMode="auto">
          <a:xfrm>
            <a:off x="5407025" y="3663950"/>
            <a:ext cx="1390650" cy="609600"/>
          </a:xfrm>
          <a:prstGeom prst="rect">
            <a:avLst/>
          </a:prstGeom>
          <a:noFill/>
          <a:ln w="9525">
            <a:noFill/>
            <a:miter lim="800000"/>
            <a:headEnd/>
            <a:tailEnd/>
          </a:ln>
        </p:spPr>
      </p:pic>
      <p:pic>
        <p:nvPicPr>
          <p:cNvPr id="33798" name="Рисунок 61" descr="http://logmarket.christihouse.ru/nagrada/USA/USAF.h5.gif"/>
          <p:cNvPicPr>
            <a:picLocks noChangeAspect="1" noChangeArrowheads="1"/>
          </p:cNvPicPr>
          <p:nvPr/>
        </p:nvPicPr>
        <p:blipFill>
          <a:blip r:embed="rId6"/>
          <a:srcRect/>
          <a:stretch>
            <a:fillRect/>
          </a:stretch>
        </p:blipFill>
        <p:spPr bwMode="auto">
          <a:xfrm>
            <a:off x="1889125" y="4418013"/>
            <a:ext cx="971550" cy="619125"/>
          </a:xfrm>
          <a:prstGeom prst="rect">
            <a:avLst/>
          </a:prstGeom>
          <a:noFill/>
          <a:ln w="9525">
            <a:noFill/>
            <a:miter lim="800000"/>
            <a:headEnd/>
            <a:tailEnd/>
          </a:ln>
        </p:spPr>
      </p:pic>
      <p:pic>
        <p:nvPicPr>
          <p:cNvPr id="33799" name="Рисунок 60" descr="http://logmarket.christihouse.ru/nagrada/USA/USAF.h6.gif"/>
          <p:cNvPicPr>
            <a:picLocks noChangeAspect="1" noChangeArrowheads="1"/>
          </p:cNvPicPr>
          <p:nvPr/>
        </p:nvPicPr>
        <p:blipFill>
          <a:blip r:embed="rId7"/>
          <a:srcRect/>
          <a:stretch>
            <a:fillRect/>
          </a:stretch>
        </p:blipFill>
        <p:spPr bwMode="auto">
          <a:xfrm>
            <a:off x="3003550" y="4418013"/>
            <a:ext cx="1285875" cy="619125"/>
          </a:xfrm>
          <a:prstGeom prst="rect">
            <a:avLst/>
          </a:prstGeom>
          <a:noFill/>
          <a:ln w="9525">
            <a:noFill/>
            <a:miter lim="800000"/>
            <a:headEnd/>
            <a:tailEnd/>
          </a:ln>
        </p:spPr>
      </p:pic>
      <p:pic>
        <p:nvPicPr>
          <p:cNvPr id="33800" name="Рисунок 59" descr="http://logmarket.christihouse.ru/nagrada/USA/USAF.h7.gif"/>
          <p:cNvPicPr>
            <a:picLocks noChangeAspect="1" noChangeArrowheads="1"/>
          </p:cNvPicPr>
          <p:nvPr/>
        </p:nvPicPr>
        <p:blipFill>
          <a:blip r:embed="rId8"/>
          <a:srcRect/>
          <a:stretch>
            <a:fillRect/>
          </a:stretch>
        </p:blipFill>
        <p:spPr bwMode="auto">
          <a:xfrm>
            <a:off x="4370388" y="4422775"/>
            <a:ext cx="1495425" cy="619125"/>
          </a:xfrm>
          <a:prstGeom prst="rect">
            <a:avLst/>
          </a:prstGeom>
          <a:noFill/>
          <a:ln w="9525">
            <a:noFill/>
            <a:miter lim="800000"/>
            <a:headEnd/>
            <a:tailEnd/>
          </a:ln>
        </p:spPr>
      </p:pic>
      <p:pic>
        <p:nvPicPr>
          <p:cNvPr id="33801" name="Рисунок 58" descr="http://logmarket.christihouse.ru/nagrada/USA/USAF.h8.gif"/>
          <p:cNvPicPr>
            <a:picLocks noChangeAspect="1" noChangeArrowheads="1"/>
          </p:cNvPicPr>
          <p:nvPr/>
        </p:nvPicPr>
        <p:blipFill>
          <a:blip r:embed="rId9"/>
          <a:srcRect/>
          <a:stretch>
            <a:fillRect/>
          </a:stretch>
        </p:blipFill>
        <p:spPr bwMode="auto">
          <a:xfrm>
            <a:off x="5951538" y="4418013"/>
            <a:ext cx="1019175" cy="619125"/>
          </a:xfrm>
          <a:prstGeom prst="rect">
            <a:avLst/>
          </a:prstGeom>
          <a:noFill/>
          <a:ln w="9525">
            <a:noFill/>
            <a:miter lim="800000"/>
            <a:headEnd/>
            <a:tailEnd/>
          </a:ln>
        </p:spPr>
      </p:pic>
      <p:sp>
        <p:nvSpPr>
          <p:cNvPr id="33802"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Palatino Linotype" pitchFamily="18" charset="0"/>
            </a:endParaRPr>
          </a:p>
        </p:txBody>
      </p:sp>
      <p:sp>
        <p:nvSpPr>
          <p:cNvPr id="33803" name="Rectangle 10"/>
          <p:cNvSpPr>
            <a:spLocks noChangeArrowheads="1"/>
          </p:cNvSpPr>
          <p:nvPr/>
        </p:nvSpPr>
        <p:spPr bwMode="auto">
          <a:xfrm>
            <a:off x="95250" y="107632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3804" name="Rectangle 11"/>
          <p:cNvSpPr>
            <a:spLocks noChangeArrowheads="1"/>
          </p:cNvSpPr>
          <p:nvPr/>
        </p:nvSpPr>
        <p:spPr bwMode="auto">
          <a:xfrm>
            <a:off x="95250" y="168592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3805" name="Rectangle 12"/>
          <p:cNvSpPr>
            <a:spLocks noChangeArrowheads="1"/>
          </p:cNvSpPr>
          <p:nvPr/>
        </p:nvSpPr>
        <p:spPr bwMode="auto">
          <a:xfrm>
            <a:off x="95250" y="229552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3806" name="Rectangle 13"/>
          <p:cNvSpPr>
            <a:spLocks noChangeArrowheads="1"/>
          </p:cNvSpPr>
          <p:nvPr/>
        </p:nvSpPr>
        <p:spPr bwMode="auto">
          <a:xfrm>
            <a:off x="95250" y="290512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3807" name="Rectangle 14"/>
          <p:cNvSpPr>
            <a:spLocks noChangeArrowheads="1"/>
          </p:cNvSpPr>
          <p:nvPr/>
        </p:nvSpPr>
        <p:spPr bwMode="auto">
          <a:xfrm>
            <a:off x="95250" y="3524250"/>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3808" name="Rectangle 16"/>
          <p:cNvSpPr>
            <a:spLocks noChangeArrowheads="1"/>
          </p:cNvSpPr>
          <p:nvPr/>
        </p:nvSpPr>
        <p:spPr bwMode="auto">
          <a:xfrm>
            <a:off x="95250" y="538162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3809" name="TextBox 11"/>
          <p:cNvSpPr txBox="1">
            <a:spLocks noChangeArrowheads="1"/>
          </p:cNvSpPr>
          <p:nvPr/>
        </p:nvSpPr>
        <p:spPr bwMode="auto">
          <a:xfrm>
            <a:off x="14288" y="5365750"/>
            <a:ext cx="9115425" cy="1200150"/>
          </a:xfrm>
          <a:prstGeom prst="rect">
            <a:avLst/>
          </a:prstGeom>
          <a:noFill/>
          <a:ln w="9525">
            <a:noFill/>
            <a:miter lim="800000"/>
            <a:headEnd/>
            <a:tailEnd/>
          </a:ln>
        </p:spPr>
        <p:txBody>
          <a:bodyPr>
            <a:spAutoFit/>
          </a:bodyPr>
          <a:lstStyle/>
          <a:p>
            <a:r>
              <a:rPr lang="ru-RU">
                <a:latin typeface="Palatino Linotype" pitchFamily="18" charset="0"/>
              </a:rPr>
              <a:t>Слева направо : 1. Infantry (Пехота). 2. Эта же эмблема солдатского варианта. 3. Armor (Танковые войска).  4. Field Artillery (Полевая артиллерия). 5. Ordnance Corps (Корпус артиллерии). 6.  Air Defense Artillery (Противовоздушная артиллерия). 7. Aviation (Авиация).  8.Military Intelligence (Военная разведка).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2875" y="1735138"/>
            <a:ext cx="9048750" cy="1584325"/>
          </a:xfrm>
        </p:spPr>
        <p:txBody>
          <a:bodyPr>
            <a:normAutofit lnSpcReduction="10000"/>
          </a:bodyPr>
          <a:lstStyle/>
          <a:p>
            <a:pPr marL="18288" indent="0" eaLnBrk="1" fontAlgn="auto" hangingPunct="1">
              <a:spcAft>
                <a:spcPts val="0"/>
              </a:spcAft>
              <a:buFont typeface="Wingdings" pitchFamily="2" charset="2"/>
              <a:buNone/>
              <a:defRPr/>
            </a:pPr>
            <a:r>
              <a:rPr lang="ru-RU" dirty="0">
                <a:effectLst/>
              </a:rPr>
              <a:t>Слева направо: 1.  </a:t>
            </a:r>
            <a:r>
              <a:rPr lang="ru-RU" dirty="0" err="1">
                <a:effectLst/>
              </a:rPr>
              <a:t>Cavalry</a:t>
            </a:r>
            <a:r>
              <a:rPr lang="ru-RU" dirty="0">
                <a:effectLst/>
              </a:rPr>
              <a:t> (Кавалерия).  2. .</a:t>
            </a:r>
            <a:r>
              <a:rPr lang="ru-RU" dirty="0" err="1">
                <a:effectLst/>
              </a:rPr>
              <a:t>Special</a:t>
            </a:r>
            <a:r>
              <a:rPr lang="ru-RU" dirty="0">
                <a:effectLst/>
              </a:rPr>
              <a:t> </a:t>
            </a:r>
            <a:r>
              <a:rPr lang="ru-RU" dirty="0" err="1">
                <a:effectLst/>
              </a:rPr>
              <a:t>Forces</a:t>
            </a:r>
            <a:r>
              <a:rPr lang="ru-RU" dirty="0">
                <a:effectLst/>
              </a:rPr>
              <a:t> (Специальные Силы). 3. </a:t>
            </a:r>
            <a:r>
              <a:rPr lang="ru-RU" dirty="0" err="1">
                <a:effectLst/>
              </a:rPr>
              <a:t>Corps</a:t>
            </a:r>
            <a:r>
              <a:rPr lang="ru-RU" dirty="0">
                <a:effectLst/>
              </a:rPr>
              <a:t> </a:t>
            </a:r>
            <a:r>
              <a:rPr lang="ru-RU" dirty="0" err="1">
                <a:effectLst/>
              </a:rPr>
              <a:t>of</a:t>
            </a:r>
            <a:r>
              <a:rPr lang="ru-RU" dirty="0">
                <a:effectLst/>
              </a:rPr>
              <a:t> </a:t>
            </a:r>
            <a:r>
              <a:rPr lang="ru-RU" dirty="0" err="1">
                <a:effectLst/>
              </a:rPr>
              <a:t>Engineers</a:t>
            </a:r>
            <a:r>
              <a:rPr lang="ru-RU" dirty="0">
                <a:effectLst/>
              </a:rPr>
              <a:t> (Инженерный корпус). 4. </a:t>
            </a:r>
            <a:r>
              <a:rPr lang="ru-RU" dirty="0" err="1">
                <a:effectLst/>
              </a:rPr>
              <a:t>Chemical</a:t>
            </a:r>
            <a:r>
              <a:rPr lang="ru-RU" dirty="0">
                <a:effectLst/>
              </a:rPr>
              <a:t> </a:t>
            </a:r>
            <a:r>
              <a:rPr lang="ru-RU" dirty="0" err="1">
                <a:effectLst/>
              </a:rPr>
              <a:t>Corps</a:t>
            </a:r>
            <a:r>
              <a:rPr lang="ru-RU" dirty="0">
                <a:effectLst/>
              </a:rPr>
              <a:t>. (Химический корпус). 5. </a:t>
            </a:r>
            <a:r>
              <a:rPr lang="ru-RU" dirty="0" err="1">
                <a:effectLst/>
              </a:rPr>
              <a:t>Signal</a:t>
            </a:r>
            <a:r>
              <a:rPr lang="ru-RU" dirty="0">
                <a:effectLst/>
              </a:rPr>
              <a:t> </a:t>
            </a:r>
            <a:r>
              <a:rPr lang="ru-RU" dirty="0" err="1">
                <a:effectLst/>
              </a:rPr>
              <a:t>Corps</a:t>
            </a:r>
            <a:r>
              <a:rPr lang="ru-RU" dirty="0">
                <a:effectLst/>
              </a:rPr>
              <a:t> (Корпус связи). </a:t>
            </a:r>
            <a:r>
              <a:rPr lang="en-US" dirty="0">
                <a:effectLst/>
              </a:rPr>
              <a:t>6. Transportation Corps (</a:t>
            </a:r>
            <a:r>
              <a:rPr lang="ru-RU" dirty="0">
                <a:effectLst/>
              </a:rPr>
              <a:t>Транспортный корпус</a:t>
            </a:r>
            <a:r>
              <a:rPr lang="en-US" dirty="0">
                <a:effectLst/>
              </a:rPr>
              <a:t>).  7. Military Police Corps (</a:t>
            </a:r>
            <a:r>
              <a:rPr lang="ru-RU" dirty="0">
                <a:effectLst/>
              </a:rPr>
              <a:t>Корпус военной полиции</a:t>
            </a:r>
            <a:r>
              <a:rPr lang="en-US" dirty="0">
                <a:effectLst/>
              </a:rPr>
              <a:t>).</a:t>
            </a:r>
            <a:endParaRPr lang="ru-RU" dirty="0">
              <a:effectLst/>
            </a:endParaRPr>
          </a:p>
          <a:p>
            <a:pPr marL="274320" indent="-256032" eaLnBrk="1" fontAlgn="auto" hangingPunct="1">
              <a:spcAft>
                <a:spcPts val="0"/>
              </a:spcAft>
              <a:defRPr/>
            </a:pPr>
            <a:endParaRPr lang="ru-RU" dirty="0"/>
          </a:p>
        </p:txBody>
      </p:sp>
      <p:pic>
        <p:nvPicPr>
          <p:cNvPr id="34818" name="Рисунок 57" descr="http://logmarket.christihouse.ru/nagrada/USA/USAF.h9.gif"/>
          <p:cNvPicPr>
            <a:picLocks noChangeAspect="1" noChangeArrowheads="1"/>
          </p:cNvPicPr>
          <p:nvPr/>
        </p:nvPicPr>
        <p:blipFill>
          <a:blip r:embed="rId2"/>
          <a:srcRect/>
          <a:stretch>
            <a:fillRect/>
          </a:stretch>
        </p:blipFill>
        <p:spPr bwMode="auto">
          <a:xfrm>
            <a:off x="1568450" y="250825"/>
            <a:ext cx="1504950" cy="628650"/>
          </a:xfrm>
          <a:prstGeom prst="rect">
            <a:avLst/>
          </a:prstGeom>
          <a:noFill/>
          <a:ln w="9525">
            <a:noFill/>
            <a:miter lim="800000"/>
            <a:headEnd/>
            <a:tailEnd/>
          </a:ln>
        </p:spPr>
      </p:pic>
      <p:pic>
        <p:nvPicPr>
          <p:cNvPr id="34819" name="Рисунок 56" descr="http://logmarket.christihouse.ru/nagrada/USA/USAF.h10.gif"/>
          <p:cNvPicPr>
            <a:picLocks noChangeAspect="1" noChangeArrowheads="1"/>
          </p:cNvPicPr>
          <p:nvPr/>
        </p:nvPicPr>
        <p:blipFill>
          <a:blip r:embed="rId3"/>
          <a:srcRect/>
          <a:stretch>
            <a:fillRect/>
          </a:stretch>
        </p:blipFill>
        <p:spPr bwMode="auto">
          <a:xfrm>
            <a:off x="3227388" y="241300"/>
            <a:ext cx="1495425" cy="619125"/>
          </a:xfrm>
          <a:prstGeom prst="rect">
            <a:avLst/>
          </a:prstGeom>
          <a:noFill/>
          <a:ln w="9525">
            <a:noFill/>
            <a:miter lim="800000"/>
            <a:headEnd/>
            <a:tailEnd/>
          </a:ln>
        </p:spPr>
      </p:pic>
      <p:pic>
        <p:nvPicPr>
          <p:cNvPr id="34820" name="Рисунок 55" descr="http://logmarket.christihouse.ru/nagrada/USA/USAF.h11.gif"/>
          <p:cNvPicPr>
            <a:picLocks noChangeAspect="1" noChangeArrowheads="1"/>
          </p:cNvPicPr>
          <p:nvPr/>
        </p:nvPicPr>
        <p:blipFill>
          <a:blip r:embed="rId4"/>
          <a:srcRect/>
          <a:stretch>
            <a:fillRect/>
          </a:stretch>
        </p:blipFill>
        <p:spPr bwMode="auto">
          <a:xfrm>
            <a:off x="4840288" y="241300"/>
            <a:ext cx="1285875" cy="609600"/>
          </a:xfrm>
          <a:prstGeom prst="rect">
            <a:avLst/>
          </a:prstGeom>
          <a:noFill/>
          <a:ln w="9525">
            <a:noFill/>
            <a:miter lim="800000"/>
            <a:headEnd/>
            <a:tailEnd/>
          </a:ln>
        </p:spPr>
      </p:pic>
      <p:pic>
        <p:nvPicPr>
          <p:cNvPr id="34821" name="Рисунок 54" descr="http://logmarket.christihouse.ru/nagrada/USA/USAF.h12.gif"/>
          <p:cNvPicPr>
            <a:picLocks noChangeAspect="1" noChangeArrowheads="1"/>
          </p:cNvPicPr>
          <p:nvPr/>
        </p:nvPicPr>
        <p:blipFill>
          <a:blip r:embed="rId5"/>
          <a:srcRect/>
          <a:stretch>
            <a:fillRect/>
          </a:stretch>
        </p:blipFill>
        <p:spPr bwMode="auto">
          <a:xfrm>
            <a:off x="6251575" y="241300"/>
            <a:ext cx="1162050" cy="609600"/>
          </a:xfrm>
          <a:prstGeom prst="rect">
            <a:avLst/>
          </a:prstGeom>
          <a:noFill/>
          <a:ln w="9525">
            <a:noFill/>
            <a:miter lim="800000"/>
            <a:headEnd/>
            <a:tailEnd/>
          </a:ln>
        </p:spPr>
      </p:pic>
      <p:pic>
        <p:nvPicPr>
          <p:cNvPr id="34822" name="Рисунок 53" descr="http://logmarket.christihouse.ru/nagrada/USA/USAF.h13.gif"/>
          <p:cNvPicPr>
            <a:picLocks noChangeAspect="1" noChangeArrowheads="1"/>
          </p:cNvPicPr>
          <p:nvPr/>
        </p:nvPicPr>
        <p:blipFill>
          <a:blip r:embed="rId6"/>
          <a:srcRect/>
          <a:stretch>
            <a:fillRect/>
          </a:stretch>
        </p:blipFill>
        <p:spPr bwMode="auto">
          <a:xfrm>
            <a:off x="1881188" y="976313"/>
            <a:ext cx="1352550" cy="609600"/>
          </a:xfrm>
          <a:prstGeom prst="rect">
            <a:avLst/>
          </a:prstGeom>
          <a:noFill/>
          <a:ln w="9525">
            <a:noFill/>
            <a:miter lim="800000"/>
            <a:headEnd/>
            <a:tailEnd/>
          </a:ln>
        </p:spPr>
      </p:pic>
      <p:pic>
        <p:nvPicPr>
          <p:cNvPr id="34823" name="Рисунок 52" descr="http://logmarket.christihouse.ru/nagrada/USA/USAF.h14.gif"/>
          <p:cNvPicPr>
            <a:picLocks noChangeAspect="1" noChangeArrowheads="1"/>
          </p:cNvPicPr>
          <p:nvPr/>
        </p:nvPicPr>
        <p:blipFill>
          <a:blip r:embed="rId7"/>
          <a:srcRect/>
          <a:stretch>
            <a:fillRect/>
          </a:stretch>
        </p:blipFill>
        <p:spPr bwMode="auto">
          <a:xfrm>
            <a:off x="3455988" y="976313"/>
            <a:ext cx="1266825" cy="609600"/>
          </a:xfrm>
          <a:prstGeom prst="rect">
            <a:avLst/>
          </a:prstGeom>
          <a:noFill/>
          <a:ln w="9525">
            <a:noFill/>
            <a:miter lim="800000"/>
            <a:headEnd/>
            <a:tailEnd/>
          </a:ln>
        </p:spPr>
      </p:pic>
      <p:pic>
        <p:nvPicPr>
          <p:cNvPr id="34824" name="Рисунок 51" descr="http://logmarket.christihouse.ru/nagrada/USA/USAF.h15.gif"/>
          <p:cNvPicPr>
            <a:picLocks noChangeAspect="1" noChangeArrowheads="1"/>
          </p:cNvPicPr>
          <p:nvPr/>
        </p:nvPicPr>
        <p:blipFill>
          <a:blip r:embed="rId8"/>
          <a:srcRect/>
          <a:stretch>
            <a:fillRect/>
          </a:stretch>
        </p:blipFill>
        <p:spPr bwMode="auto">
          <a:xfrm>
            <a:off x="4862513" y="976313"/>
            <a:ext cx="1438275" cy="609600"/>
          </a:xfrm>
          <a:prstGeom prst="rect">
            <a:avLst/>
          </a:prstGeom>
          <a:noFill/>
          <a:ln w="9525">
            <a:noFill/>
            <a:miter lim="800000"/>
            <a:headEnd/>
            <a:tailEnd/>
          </a:ln>
        </p:spPr>
      </p:pic>
      <p:sp>
        <p:nvSpPr>
          <p:cNvPr id="3482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Palatino Linotype" pitchFamily="18" charset="0"/>
            </a:endParaRPr>
          </a:p>
        </p:txBody>
      </p:sp>
      <p:sp>
        <p:nvSpPr>
          <p:cNvPr id="34826" name="Rectangle 9"/>
          <p:cNvSpPr>
            <a:spLocks noChangeArrowheads="1"/>
          </p:cNvSpPr>
          <p:nvPr/>
        </p:nvSpPr>
        <p:spPr bwMode="auto">
          <a:xfrm>
            <a:off x="95250" y="1085850"/>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4827" name="Rectangle 10"/>
          <p:cNvSpPr>
            <a:spLocks noChangeArrowheads="1"/>
          </p:cNvSpPr>
          <p:nvPr/>
        </p:nvSpPr>
        <p:spPr bwMode="auto">
          <a:xfrm>
            <a:off x="95250" y="170497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4828" name="Rectangle 11"/>
          <p:cNvSpPr>
            <a:spLocks noChangeArrowheads="1"/>
          </p:cNvSpPr>
          <p:nvPr/>
        </p:nvSpPr>
        <p:spPr bwMode="auto">
          <a:xfrm>
            <a:off x="95250" y="231457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4829" name="Rectangle 12"/>
          <p:cNvSpPr>
            <a:spLocks noChangeArrowheads="1"/>
          </p:cNvSpPr>
          <p:nvPr/>
        </p:nvSpPr>
        <p:spPr bwMode="auto">
          <a:xfrm>
            <a:off x="95250" y="292417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pic>
        <p:nvPicPr>
          <p:cNvPr id="34830" name="Рисунок 50" descr="http://logmarket.christihouse.ru/nagrada/USA/USAF.h16.gif"/>
          <p:cNvPicPr>
            <a:picLocks noChangeAspect="1" noChangeArrowheads="1"/>
          </p:cNvPicPr>
          <p:nvPr/>
        </p:nvPicPr>
        <p:blipFill>
          <a:blip r:embed="rId9"/>
          <a:srcRect/>
          <a:stretch>
            <a:fillRect/>
          </a:stretch>
        </p:blipFill>
        <p:spPr bwMode="auto">
          <a:xfrm>
            <a:off x="1465263" y="3273425"/>
            <a:ext cx="1266825" cy="666750"/>
          </a:xfrm>
          <a:prstGeom prst="rect">
            <a:avLst/>
          </a:prstGeom>
          <a:noFill/>
          <a:ln w="9525">
            <a:noFill/>
            <a:miter lim="800000"/>
            <a:headEnd/>
            <a:tailEnd/>
          </a:ln>
        </p:spPr>
      </p:pic>
      <p:pic>
        <p:nvPicPr>
          <p:cNvPr id="34831" name="Рисунок 49" descr="http://logmarket.christihouse.ru/nagrada/USA/USAF.h17.gif"/>
          <p:cNvPicPr>
            <a:picLocks noChangeAspect="1" noChangeArrowheads="1"/>
          </p:cNvPicPr>
          <p:nvPr/>
        </p:nvPicPr>
        <p:blipFill>
          <a:blip r:embed="rId10"/>
          <a:srcRect/>
          <a:stretch>
            <a:fillRect/>
          </a:stretch>
        </p:blipFill>
        <p:spPr bwMode="auto">
          <a:xfrm>
            <a:off x="2954338" y="3273425"/>
            <a:ext cx="904875" cy="666750"/>
          </a:xfrm>
          <a:prstGeom prst="rect">
            <a:avLst/>
          </a:prstGeom>
          <a:noFill/>
          <a:ln w="9525">
            <a:noFill/>
            <a:miter lim="800000"/>
            <a:headEnd/>
            <a:tailEnd/>
          </a:ln>
        </p:spPr>
      </p:pic>
      <p:pic>
        <p:nvPicPr>
          <p:cNvPr id="34832" name="Рисунок 48" descr="http://logmarket.christihouse.ru/nagrada/USA/USAF.h18.gif"/>
          <p:cNvPicPr>
            <a:picLocks noChangeAspect="1" noChangeArrowheads="1"/>
          </p:cNvPicPr>
          <p:nvPr/>
        </p:nvPicPr>
        <p:blipFill>
          <a:blip r:embed="rId11"/>
          <a:srcRect/>
          <a:stretch>
            <a:fillRect/>
          </a:stretch>
        </p:blipFill>
        <p:spPr bwMode="auto">
          <a:xfrm>
            <a:off x="3933825" y="3278188"/>
            <a:ext cx="781050" cy="666750"/>
          </a:xfrm>
          <a:prstGeom prst="rect">
            <a:avLst/>
          </a:prstGeom>
          <a:noFill/>
          <a:ln w="9525">
            <a:noFill/>
            <a:miter lim="800000"/>
            <a:headEnd/>
            <a:tailEnd/>
          </a:ln>
        </p:spPr>
      </p:pic>
      <p:pic>
        <p:nvPicPr>
          <p:cNvPr id="34833" name="Рисунок 47" descr="http://logmarket.christihouse.ru/nagrada/USA/USAF.h19.gif"/>
          <p:cNvPicPr>
            <a:picLocks noChangeAspect="1" noChangeArrowheads="1"/>
          </p:cNvPicPr>
          <p:nvPr/>
        </p:nvPicPr>
        <p:blipFill>
          <a:blip r:embed="rId12"/>
          <a:srcRect/>
          <a:stretch>
            <a:fillRect/>
          </a:stretch>
        </p:blipFill>
        <p:spPr bwMode="auto">
          <a:xfrm>
            <a:off x="4791075" y="3284538"/>
            <a:ext cx="790575" cy="666750"/>
          </a:xfrm>
          <a:prstGeom prst="rect">
            <a:avLst/>
          </a:prstGeom>
          <a:noFill/>
          <a:ln w="9525">
            <a:noFill/>
            <a:miter lim="800000"/>
            <a:headEnd/>
            <a:tailEnd/>
          </a:ln>
        </p:spPr>
      </p:pic>
      <p:pic>
        <p:nvPicPr>
          <p:cNvPr id="34834" name="Рисунок 46" descr="http://logmarket.christihouse.ru/nagrada/USA/USAF.h20.gif"/>
          <p:cNvPicPr>
            <a:picLocks noChangeAspect="1" noChangeArrowheads="1"/>
          </p:cNvPicPr>
          <p:nvPr/>
        </p:nvPicPr>
        <p:blipFill>
          <a:blip r:embed="rId13"/>
          <a:srcRect/>
          <a:stretch>
            <a:fillRect/>
          </a:stretch>
        </p:blipFill>
        <p:spPr bwMode="auto">
          <a:xfrm>
            <a:off x="5765800" y="3294063"/>
            <a:ext cx="762000" cy="676275"/>
          </a:xfrm>
          <a:prstGeom prst="rect">
            <a:avLst/>
          </a:prstGeom>
          <a:noFill/>
          <a:ln w="9525">
            <a:noFill/>
            <a:miter lim="800000"/>
            <a:headEnd/>
            <a:tailEnd/>
          </a:ln>
        </p:spPr>
      </p:pic>
      <p:pic>
        <p:nvPicPr>
          <p:cNvPr id="34835" name="Рисунок 45" descr="http://logmarket.christihouse.ru/nagrada/USA/USAF.h21.gif"/>
          <p:cNvPicPr>
            <a:picLocks noChangeAspect="1" noChangeArrowheads="1"/>
          </p:cNvPicPr>
          <p:nvPr/>
        </p:nvPicPr>
        <p:blipFill>
          <a:blip r:embed="rId14"/>
          <a:srcRect/>
          <a:stretch>
            <a:fillRect/>
          </a:stretch>
        </p:blipFill>
        <p:spPr bwMode="auto">
          <a:xfrm>
            <a:off x="6634163" y="3303588"/>
            <a:ext cx="847725" cy="666750"/>
          </a:xfrm>
          <a:prstGeom prst="rect">
            <a:avLst/>
          </a:prstGeom>
          <a:noFill/>
          <a:ln w="9525">
            <a:noFill/>
            <a:miter lim="800000"/>
            <a:headEnd/>
            <a:tailEnd/>
          </a:ln>
        </p:spPr>
      </p:pic>
      <p:pic>
        <p:nvPicPr>
          <p:cNvPr id="34836" name="Рисунок 44" descr="http://logmarket.christihouse.ru/nagrada/USA/USAF.h22.gif"/>
          <p:cNvPicPr>
            <a:picLocks noChangeAspect="1" noChangeArrowheads="1"/>
          </p:cNvPicPr>
          <p:nvPr/>
        </p:nvPicPr>
        <p:blipFill>
          <a:blip r:embed="rId15"/>
          <a:srcRect/>
          <a:stretch>
            <a:fillRect/>
          </a:stretch>
        </p:blipFill>
        <p:spPr bwMode="auto">
          <a:xfrm>
            <a:off x="2416175" y="4040188"/>
            <a:ext cx="1314450" cy="666750"/>
          </a:xfrm>
          <a:prstGeom prst="rect">
            <a:avLst/>
          </a:prstGeom>
          <a:noFill/>
          <a:ln w="9525">
            <a:noFill/>
            <a:miter lim="800000"/>
            <a:headEnd/>
            <a:tailEnd/>
          </a:ln>
        </p:spPr>
      </p:pic>
      <p:pic>
        <p:nvPicPr>
          <p:cNvPr id="34837" name="Рисунок 43" descr="http://logmarket.christihouse.ru/nagrada/USA/USAF.h23.gif"/>
          <p:cNvPicPr>
            <a:picLocks noChangeAspect="1" noChangeArrowheads="1"/>
          </p:cNvPicPr>
          <p:nvPr/>
        </p:nvPicPr>
        <p:blipFill>
          <a:blip r:embed="rId16"/>
          <a:srcRect/>
          <a:stretch>
            <a:fillRect/>
          </a:stretch>
        </p:blipFill>
        <p:spPr bwMode="auto">
          <a:xfrm>
            <a:off x="3868738" y="4040188"/>
            <a:ext cx="1209675" cy="666750"/>
          </a:xfrm>
          <a:prstGeom prst="rect">
            <a:avLst/>
          </a:prstGeom>
          <a:noFill/>
          <a:ln w="9525">
            <a:noFill/>
            <a:miter lim="800000"/>
            <a:headEnd/>
            <a:tailEnd/>
          </a:ln>
        </p:spPr>
      </p:pic>
      <p:pic>
        <p:nvPicPr>
          <p:cNvPr id="34838" name="Рисунок 42" descr="http://logmarket.christihouse.ru/nagrada/USA/USAF.h24.gif"/>
          <p:cNvPicPr>
            <a:picLocks noChangeAspect="1" noChangeArrowheads="1"/>
          </p:cNvPicPr>
          <p:nvPr/>
        </p:nvPicPr>
        <p:blipFill>
          <a:blip r:embed="rId17"/>
          <a:srcRect/>
          <a:stretch>
            <a:fillRect/>
          </a:stretch>
        </p:blipFill>
        <p:spPr bwMode="auto">
          <a:xfrm>
            <a:off x="5224463" y="4040188"/>
            <a:ext cx="1447800" cy="666750"/>
          </a:xfrm>
          <a:prstGeom prst="rect">
            <a:avLst/>
          </a:prstGeom>
          <a:noFill/>
          <a:ln w="9525">
            <a:noFill/>
            <a:miter lim="800000"/>
            <a:headEnd/>
            <a:tailEnd/>
          </a:ln>
        </p:spPr>
      </p:pic>
      <p:sp>
        <p:nvSpPr>
          <p:cNvPr id="34839" name="Rectangle 2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Palatino Linotype" pitchFamily="18" charset="0"/>
            </a:endParaRPr>
          </a:p>
        </p:txBody>
      </p:sp>
      <p:sp>
        <p:nvSpPr>
          <p:cNvPr id="34840" name="Rectangle 25"/>
          <p:cNvSpPr>
            <a:spLocks noChangeArrowheads="1"/>
          </p:cNvSpPr>
          <p:nvPr/>
        </p:nvSpPr>
        <p:spPr bwMode="auto">
          <a:xfrm>
            <a:off x="95250" y="1123950"/>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4841" name="Rectangle 26"/>
          <p:cNvSpPr>
            <a:spLocks noChangeArrowheads="1"/>
          </p:cNvSpPr>
          <p:nvPr/>
        </p:nvSpPr>
        <p:spPr bwMode="auto">
          <a:xfrm>
            <a:off x="95250" y="1790700"/>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4842" name="Rectangle 27"/>
          <p:cNvSpPr>
            <a:spLocks noChangeArrowheads="1"/>
          </p:cNvSpPr>
          <p:nvPr/>
        </p:nvSpPr>
        <p:spPr bwMode="auto">
          <a:xfrm>
            <a:off x="95250" y="2457450"/>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4843" name="Rectangle 28"/>
          <p:cNvSpPr>
            <a:spLocks noChangeArrowheads="1"/>
          </p:cNvSpPr>
          <p:nvPr/>
        </p:nvSpPr>
        <p:spPr bwMode="auto">
          <a:xfrm>
            <a:off x="95250" y="3124200"/>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4844" name="Rectangle 29"/>
          <p:cNvSpPr>
            <a:spLocks noChangeArrowheads="1"/>
          </p:cNvSpPr>
          <p:nvPr/>
        </p:nvSpPr>
        <p:spPr bwMode="auto">
          <a:xfrm>
            <a:off x="95250" y="380047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4845" name="Rectangle 30"/>
          <p:cNvSpPr>
            <a:spLocks noChangeArrowheads="1"/>
          </p:cNvSpPr>
          <p:nvPr/>
        </p:nvSpPr>
        <p:spPr bwMode="auto">
          <a:xfrm>
            <a:off x="95250" y="4467225"/>
            <a:ext cx="9144000" cy="0"/>
          </a:xfrm>
          <a:prstGeom prst="rect">
            <a:avLst/>
          </a:prstGeom>
          <a:solidFill>
            <a:srgbClr val="FFFFFF"/>
          </a:solidFill>
          <a:ln w="9525">
            <a:noFill/>
            <a:miter lim="800000"/>
            <a:headEnd/>
            <a:tailEnd/>
          </a:ln>
        </p:spPr>
        <p:txBody>
          <a:bodyPr wrap="none" anchor="ctr">
            <a:spAutoFit/>
          </a:bodyPr>
          <a:lstStyle/>
          <a:p>
            <a:pPr algn="just"/>
            <a:r>
              <a:rPr lang="ru-RU" altLang="ru-RU" sz="1200">
                <a:solidFill>
                  <a:srgbClr val="000000"/>
                </a:solidFill>
                <a:latin typeface="Calibri" pitchFamily="34" charset="0"/>
                <a:cs typeface="Times New Roman" pitchFamily="18" charset="0"/>
              </a:rPr>
              <a:t> </a:t>
            </a:r>
            <a:endParaRPr lang="ru-RU" altLang="ru-RU">
              <a:cs typeface="Arial" charset="0"/>
            </a:endParaRPr>
          </a:p>
        </p:txBody>
      </p:sp>
      <p:sp>
        <p:nvSpPr>
          <p:cNvPr id="34846" name="Rectangle 32"/>
          <p:cNvSpPr>
            <a:spLocks noChangeArrowheads="1"/>
          </p:cNvSpPr>
          <p:nvPr/>
        </p:nvSpPr>
        <p:spPr bwMode="auto">
          <a:xfrm>
            <a:off x="95250" y="6467475"/>
            <a:ext cx="9144000" cy="0"/>
          </a:xfrm>
          <a:prstGeom prst="rect">
            <a:avLst/>
          </a:prstGeom>
          <a:solidFill>
            <a:srgbClr val="FFFFFF"/>
          </a:solidFill>
          <a:ln w="9525">
            <a:noFill/>
            <a:miter lim="800000"/>
            <a:headEnd/>
            <a:tailEnd/>
          </a:ln>
        </p:spPr>
        <p:txBody>
          <a:bodyPr wrap="none" anchor="ctr">
            <a:spAutoFit/>
          </a:bodyPr>
          <a:lstStyle/>
          <a:p>
            <a:endParaRPr lang="ru-RU" altLang="ru-RU">
              <a:cs typeface="Arial" charset="0"/>
            </a:endParaRPr>
          </a:p>
        </p:txBody>
      </p:sp>
      <p:sp>
        <p:nvSpPr>
          <p:cNvPr id="34847" name="TextBox 19"/>
          <p:cNvSpPr txBox="1">
            <a:spLocks noChangeArrowheads="1"/>
          </p:cNvSpPr>
          <p:nvPr/>
        </p:nvSpPr>
        <p:spPr bwMode="auto">
          <a:xfrm>
            <a:off x="95250" y="4706938"/>
            <a:ext cx="8869363" cy="2032000"/>
          </a:xfrm>
          <a:prstGeom prst="rect">
            <a:avLst/>
          </a:prstGeom>
          <a:noFill/>
          <a:ln w="9525">
            <a:noFill/>
            <a:miter lim="800000"/>
            <a:headEnd/>
            <a:tailEnd/>
          </a:ln>
        </p:spPr>
        <p:txBody>
          <a:bodyPr>
            <a:spAutoFit/>
          </a:bodyPr>
          <a:lstStyle/>
          <a:p>
            <a:r>
              <a:rPr lang="ru-RU">
                <a:latin typeface="Palatino Linotype" pitchFamily="18" charset="0"/>
              </a:rPr>
              <a:t>Слева направо: 1. Medical Corps (Медицинский корпус). 2. Army Medical Specialist Corps (Корпус медицинских специалистов армии).  3. Army Nurse Corps (Корпус медицинских сестер армии). 4. Dental Corps (Зубной корпус). 5. Medical Service Corps (Корпус медицинской службы ). 6. Veterinary Corps (Ветеринарный корпус ).  7. Finance Corps (Финансовый корпус ). 8. Civil Affairs (Гражданские Дела).  9. Chaplains (Священники).</a:t>
            </a:r>
          </a:p>
          <a:p>
            <a:endParaRPr lang="ru-RU">
              <a:latin typeface="Palatino Linotyp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636838"/>
            <a:ext cx="9144000" cy="3657600"/>
          </a:xfrm>
        </p:spPr>
        <p:txBody>
          <a:bodyPr/>
          <a:lstStyle/>
          <a:p>
            <a:pPr marL="18288" indent="0" algn="ctr" eaLnBrk="1" fontAlgn="auto" hangingPunct="1">
              <a:spcAft>
                <a:spcPts val="0"/>
              </a:spcAft>
              <a:buFont typeface="Wingdings" pitchFamily="2" charset="2"/>
              <a:buNone/>
              <a:defRPr/>
            </a:pPr>
            <a:r>
              <a:rPr lang="ru-RU" dirty="0">
                <a:effectLst/>
              </a:rPr>
              <a:t>США и ФРГ являются ведущими странами блока НАТО, а их военная промышленность – основным поставщиком военной техники как для стран, входящих в Североатлантический союз, так и для других </a:t>
            </a:r>
            <a:r>
              <a:rPr lang="ru-RU" dirty="0" smtClean="0">
                <a:effectLst/>
              </a:rPr>
              <a:t>государств.</a:t>
            </a:r>
          </a:p>
          <a:p>
            <a:pPr marL="18288" indent="0" algn="ctr" eaLnBrk="1" fontAlgn="auto" hangingPunct="1">
              <a:spcAft>
                <a:spcPts val="0"/>
              </a:spcAft>
              <a:buFont typeface="Wingdings" pitchFamily="2" charset="2"/>
              <a:buNone/>
              <a:defRPr/>
            </a:pPr>
            <a:r>
              <a:rPr lang="ru-RU" dirty="0" smtClean="0">
                <a:effectLst/>
              </a:rPr>
              <a:t>Взгляды </a:t>
            </a:r>
            <a:r>
              <a:rPr lang="ru-RU" dirty="0">
                <a:effectLst/>
              </a:rPr>
              <a:t>командования ВС США и ФРГ на организацию подразделений и частей СВ оказывают решающее влияние на военное строительство в остальных странах НАТО. </a:t>
            </a:r>
            <a:endParaRPr lang="ru-RU" dirty="0"/>
          </a:p>
        </p:txBody>
      </p:sp>
      <p:pic>
        <p:nvPicPr>
          <p:cNvPr id="14338" name="Рисунок 4"/>
          <p:cNvPicPr>
            <a:picLocks noChangeAspect="1"/>
          </p:cNvPicPr>
          <p:nvPr/>
        </p:nvPicPr>
        <p:blipFill>
          <a:blip r:embed="rId2"/>
          <a:srcRect/>
          <a:stretch>
            <a:fillRect/>
          </a:stretch>
        </p:blipFill>
        <p:spPr bwMode="auto">
          <a:xfrm>
            <a:off x="2268538" y="115888"/>
            <a:ext cx="4606925" cy="307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850" y="0"/>
            <a:ext cx="8820150" cy="2205038"/>
          </a:xfrm>
        </p:spPr>
        <p:txBody>
          <a:bodyPr/>
          <a:lstStyle/>
          <a:p>
            <a:pPr marL="18288" indent="0" algn="ctr" eaLnBrk="1" fontAlgn="auto" hangingPunct="1">
              <a:spcAft>
                <a:spcPts val="0"/>
              </a:spcAft>
              <a:buFont typeface="Wingdings" pitchFamily="2" charset="2"/>
              <a:buNone/>
              <a:defRPr/>
            </a:pPr>
            <a:r>
              <a:rPr lang="ru-RU" b="1" dirty="0">
                <a:solidFill>
                  <a:schemeClr val="tx2">
                    <a:lumMod val="50000"/>
                  </a:schemeClr>
                </a:solidFill>
                <a:effectLst/>
              </a:rPr>
              <a:t>Знаки различия званий  солдат и сержантов армии США</a:t>
            </a:r>
            <a:endParaRPr lang="ru-RU" dirty="0">
              <a:solidFill>
                <a:schemeClr val="tx2">
                  <a:lumMod val="50000"/>
                </a:schemeClr>
              </a:solidFill>
              <a:effectLst/>
            </a:endParaRPr>
          </a:p>
          <a:p>
            <a:pPr marL="18288" indent="0" eaLnBrk="1" fontAlgn="auto" hangingPunct="1">
              <a:spcAft>
                <a:spcPts val="0"/>
              </a:spcAft>
              <a:buFont typeface="Wingdings" pitchFamily="2" charset="2"/>
              <a:buNone/>
              <a:defRPr/>
            </a:pPr>
            <a:r>
              <a:rPr lang="ru-RU" dirty="0" smtClean="0">
                <a:effectLst/>
              </a:rPr>
              <a:t>В </a:t>
            </a:r>
            <a:r>
              <a:rPr lang="ru-RU" dirty="0">
                <a:effectLst/>
              </a:rPr>
              <a:t>армии США знаки различия званий не делятся на парадные, повседневные и полевые. Они делятся на "неприглушенные" (</a:t>
            </a:r>
            <a:r>
              <a:rPr lang="ru-RU" dirty="0" err="1">
                <a:effectLst/>
              </a:rPr>
              <a:t>Nonsubdued</a:t>
            </a:r>
            <a:r>
              <a:rPr lang="ru-RU" dirty="0">
                <a:effectLst/>
              </a:rPr>
              <a:t>) и "приглушенные" (</a:t>
            </a:r>
            <a:r>
              <a:rPr lang="ru-RU" dirty="0" err="1">
                <a:effectLst/>
              </a:rPr>
              <a:t>Subdued</a:t>
            </a:r>
            <a:r>
              <a:rPr lang="ru-RU" dirty="0">
                <a:effectLst/>
              </a:rPr>
              <a:t>).</a:t>
            </a:r>
            <a:endParaRPr lang="ru-RU" dirty="0"/>
          </a:p>
        </p:txBody>
      </p:sp>
      <p:pic>
        <p:nvPicPr>
          <p:cNvPr id="35842" name="Рисунок 3" descr="http://logmarket.christihouse.ru/nagrada/USA/USAF.1.gif"/>
          <p:cNvPicPr>
            <a:picLocks noChangeAspect="1" noChangeArrowheads="1"/>
          </p:cNvPicPr>
          <p:nvPr/>
        </p:nvPicPr>
        <p:blipFill>
          <a:blip r:embed="rId2"/>
          <a:srcRect/>
          <a:stretch>
            <a:fillRect/>
          </a:stretch>
        </p:blipFill>
        <p:spPr bwMode="auto">
          <a:xfrm>
            <a:off x="323850" y="1935163"/>
            <a:ext cx="2916238" cy="2303462"/>
          </a:xfrm>
          <a:prstGeom prst="rect">
            <a:avLst/>
          </a:prstGeom>
          <a:noFill/>
          <a:ln w="9525">
            <a:noFill/>
            <a:miter lim="800000"/>
            <a:headEnd/>
            <a:tailEnd/>
          </a:ln>
        </p:spPr>
      </p:pic>
      <p:pic>
        <p:nvPicPr>
          <p:cNvPr id="35843" name="Рисунок 4" descr="http://logmarket.christihouse.ru/nagrada/USA/USAF.2.gif"/>
          <p:cNvPicPr>
            <a:picLocks noChangeAspect="1" noChangeArrowheads="1"/>
          </p:cNvPicPr>
          <p:nvPr/>
        </p:nvPicPr>
        <p:blipFill>
          <a:blip r:embed="rId3"/>
          <a:srcRect/>
          <a:stretch>
            <a:fillRect/>
          </a:stretch>
        </p:blipFill>
        <p:spPr bwMode="auto">
          <a:xfrm>
            <a:off x="4140200" y="1935163"/>
            <a:ext cx="4392613" cy="2303462"/>
          </a:xfrm>
          <a:prstGeom prst="rect">
            <a:avLst/>
          </a:prstGeom>
          <a:noFill/>
          <a:ln w="9525">
            <a:noFill/>
            <a:miter lim="800000"/>
            <a:headEnd/>
            <a:tailEnd/>
          </a:ln>
        </p:spPr>
      </p:pic>
      <p:pic>
        <p:nvPicPr>
          <p:cNvPr id="35844" name="Рисунок 5" descr="http://logmarket.christihouse.ru/nagrada/USA/USAF.5.gif"/>
          <p:cNvPicPr>
            <a:picLocks noChangeAspect="1" noChangeArrowheads="1"/>
          </p:cNvPicPr>
          <p:nvPr/>
        </p:nvPicPr>
        <p:blipFill>
          <a:blip r:embed="rId4"/>
          <a:srcRect/>
          <a:stretch>
            <a:fillRect/>
          </a:stretch>
        </p:blipFill>
        <p:spPr bwMode="auto">
          <a:xfrm>
            <a:off x="2439988" y="4508500"/>
            <a:ext cx="360045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59113" y="0"/>
            <a:ext cx="6084887" cy="2420938"/>
          </a:xfrm>
        </p:spPr>
        <p:txBody>
          <a:bodyPr/>
          <a:lstStyle/>
          <a:p>
            <a:pPr marL="18288" indent="0" eaLnBrk="1" fontAlgn="auto" hangingPunct="1">
              <a:spcAft>
                <a:spcPts val="0"/>
              </a:spcAft>
              <a:buFont typeface="Wingdings" pitchFamily="2" charset="2"/>
              <a:buNone/>
              <a:defRPr/>
            </a:pPr>
            <a:r>
              <a:rPr lang="ru-RU" dirty="0">
                <a:effectLst/>
              </a:rPr>
              <a:t>Имеются также косвенные знаки  различия званий</a:t>
            </a:r>
          </a:p>
          <a:p>
            <a:pPr marL="18288" indent="0" eaLnBrk="1" fontAlgn="auto" hangingPunct="1">
              <a:spcAft>
                <a:spcPts val="0"/>
              </a:spcAft>
              <a:buFont typeface="Wingdings" pitchFamily="2" charset="2"/>
              <a:buNone/>
              <a:defRPr/>
            </a:pPr>
            <a:r>
              <a:rPr lang="ru-RU" dirty="0">
                <a:effectLst/>
              </a:rPr>
              <a:t>На головных уборах ( мужчины-фуражки, женщины -шляпки) к белой, синей и зеленой униформам солдаты и сержанты носят герб США золотого цвета, размещенный на золотом же диске.</a:t>
            </a:r>
            <a:endParaRPr lang="ru-RU" dirty="0"/>
          </a:p>
        </p:txBody>
      </p:sp>
      <p:pic>
        <p:nvPicPr>
          <p:cNvPr id="36866" name="Рисунок 3" descr="http://logmarket.christihouse.ru/nagrada/USA/USAF.6.jpg"/>
          <p:cNvPicPr>
            <a:picLocks noChangeAspect="1" noChangeArrowheads="1"/>
          </p:cNvPicPr>
          <p:nvPr/>
        </p:nvPicPr>
        <p:blipFill>
          <a:blip r:embed="rId2"/>
          <a:srcRect/>
          <a:stretch>
            <a:fillRect/>
          </a:stretch>
        </p:blipFill>
        <p:spPr bwMode="auto">
          <a:xfrm>
            <a:off x="0" y="28575"/>
            <a:ext cx="2736850" cy="2225675"/>
          </a:xfrm>
          <a:prstGeom prst="rect">
            <a:avLst/>
          </a:prstGeom>
          <a:noFill/>
          <a:ln w="9525">
            <a:noFill/>
            <a:miter lim="800000"/>
            <a:headEnd/>
            <a:tailEnd/>
          </a:ln>
        </p:spPr>
      </p:pic>
      <p:pic>
        <p:nvPicPr>
          <p:cNvPr id="36867" name="Рисунок 4" descr="http://logmarket.christihouse.ru/nagrada/USA/USAF.8.gif"/>
          <p:cNvPicPr>
            <a:picLocks noChangeAspect="1" noChangeArrowheads="1"/>
          </p:cNvPicPr>
          <p:nvPr/>
        </p:nvPicPr>
        <p:blipFill>
          <a:blip r:embed="rId3"/>
          <a:srcRect/>
          <a:stretch>
            <a:fillRect/>
          </a:stretch>
        </p:blipFill>
        <p:spPr bwMode="auto">
          <a:xfrm>
            <a:off x="5867400" y="3213100"/>
            <a:ext cx="3097213" cy="2016125"/>
          </a:xfrm>
          <a:prstGeom prst="rect">
            <a:avLst/>
          </a:prstGeom>
          <a:noFill/>
          <a:ln w="9525">
            <a:noFill/>
            <a:miter lim="800000"/>
            <a:headEnd/>
            <a:tailEnd/>
          </a:ln>
        </p:spPr>
      </p:pic>
      <p:sp>
        <p:nvSpPr>
          <p:cNvPr id="36868" name="TextBox 5"/>
          <p:cNvSpPr txBox="1">
            <a:spLocks noChangeArrowheads="1"/>
          </p:cNvSpPr>
          <p:nvPr/>
        </p:nvSpPr>
        <p:spPr bwMode="auto">
          <a:xfrm>
            <a:off x="0" y="3213100"/>
            <a:ext cx="5867400" cy="2862263"/>
          </a:xfrm>
          <a:prstGeom prst="rect">
            <a:avLst/>
          </a:prstGeom>
          <a:noFill/>
          <a:ln w="9525">
            <a:noFill/>
            <a:miter lim="800000"/>
            <a:headEnd/>
            <a:tailEnd/>
          </a:ln>
        </p:spPr>
        <p:txBody>
          <a:bodyPr>
            <a:spAutoFit/>
          </a:bodyPr>
          <a:lstStyle/>
          <a:p>
            <a:r>
              <a:rPr lang="ru-RU">
                <a:latin typeface="Palatino Linotype" pitchFamily="18" charset="0"/>
              </a:rPr>
              <a:t>Военнослужащие определенных типов частей и подразделений в ряде случаев вместо фуражки или пилотки носят так называемые "организационные береты" (Organizational beret). Установлено три расцветки беретов. Черные носят военнослужащие частей рейнджеров, зеленые военнослужащие частей Сил Специальных Операций, темно-бордовые военнослужащие воздушно-десантных частей.</a:t>
            </a:r>
          </a:p>
          <a:p>
            <a:endParaRPr lang="ru-RU">
              <a:latin typeface="Palatino Linotyp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76225" y="50800"/>
            <a:ext cx="9144000" cy="3429000"/>
          </a:xfrm>
        </p:spPr>
        <p:txBody>
          <a:bodyPr/>
          <a:lstStyle/>
          <a:p>
            <a:pPr marL="18288" indent="0" eaLnBrk="1" fontAlgn="auto" hangingPunct="1">
              <a:spcAft>
                <a:spcPts val="0"/>
              </a:spcAft>
              <a:buFont typeface="Wingdings" pitchFamily="2" charset="2"/>
              <a:buNone/>
              <a:defRPr/>
            </a:pPr>
            <a:r>
              <a:rPr lang="ru-RU" b="1" dirty="0">
                <a:solidFill>
                  <a:schemeClr val="tx2">
                    <a:lumMod val="50000"/>
                  </a:schemeClr>
                </a:solidFill>
                <a:effectLst/>
              </a:rPr>
              <a:t>Знаки различия званий  офицеров  армии  США</a:t>
            </a:r>
            <a:endParaRPr lang="ru-RU" dirty="0">
              <a:solidFill>
                <a:schemeClr val="tx2">
                  <a:lumMod val="50000"/>
                </a:schemeClr>
              </a:solidFill>
              <a:effectLst/>
            </a:endParaRPr>
          </a:p>
          <a:p>
            <a:pPr marL="18288" indent="0" eaLnBrk="1" fontAlgn="auto" hangingPunct="1">
              <a:spcAft>
                <a:spcPts val="0"/>
              </a:spcAft>
              <a:buFont typeface="Wingdings" pitchFamily="2" charset="2"/>
              <a:buNone/>
              <a:defRPr/>
            </a:pPr>
            <a:r>
              <a:rPr lang="ru-RU" dirty="0">
                <a:effectLst/>
              </a:rPr>
              <a:t>Офицеры армии США делятся на следующие категории:</a:t>
            </a:r>
          </a:p>
          <a:p>
            <a:pPr marL="18288" indent="0" eaLnBrk="1" fontAlgn="auto" hangingPunct="1">
              <a:spcAft>
                <a:spcPts val="0"/>
              </a:spcAft>
              <a:buFont typeface="Wingdings" pitchFamily="2" charset="2"/>
              <a:buNone/>
              <a:defRPr/>
            </a:pPr>
            <a:r>
              <a:rPr lang="ru-RU" dirty="0">
                <a:effectLst/>
              </a:rPr>
              <a:t>- офицеры - имеются в виду и уорент-офицеры и офицеры первой и второй категории;</a:t>
            </a:r>
            <a:br>
              <a:rPr lang="ru-RU" dirty="0">
                <a:effectLst/>
              </a:rPr>
            </a:br>
            <a:r>
              <a:rPr lang="ru-RU" dirty="0">
                <a:effectLst/>
              </a:rPr>
              <a:t>- уорент-офицеры - имеются в виду только уорент-офицеры;</a:t>
            </a:r>
            <a:br>
              <a:rPr lang="ru-RU" dirty="0">
                <a:effectLst/>
              </a:rPr>
            </a:br>
            <a:r>
              <a:rPr lang="ru-RU" dirty="0">
                <a:effectLst/>
              </a:rPr>
              <a:t>- младшие офицеры - имеются в виду офицеры ротной категории;</a:t>
            </a:r>
            <a:br>
              <a:rPr lang="ru-RU" dirty="0">
                <a:effectLst/>
              </a:rPr>
            </a:br>
            <a:r>
              <a:rPr lang="ru-RU" dirty="0">
                <a:effectLst/>
              </a:rPr>
              <a:t>- старшие офицеры - имеются в виду офицеры полевой категории;</a:t>
            </a:r>
            <a:br>
              <a:rPr lang="ru-RU" dirty="0">
                <a:effectLst/>
              </a:rPr>
            </a:br>
            <a:r>
              <a:rPr lang="ru-RU" dirty="0">
                <a:effectLst/>
              </a:rPr>
              <a:t>- генералы - имеются в виду только генералы.</a:t>
            </a:r>
          </a:p>
          <a:p>
            <a:pPr marL="274320" indent="-256032" eaLnBrk="1" fontAlgn="auto" hangingPunct="1">
              <a:spcAft>
                <a:spcPts val="0"/>
              </a:spcAft>
              <a:defRPr/>
            </a:pPr>
            <a:endParaRPr lang="ru-RU" dirty="0"/>
          </a:p>
        </p:txBody>
      </p:sp>
      <p:pic>
        <p:nvPicPr>
          <p:cNvPr id="37890" name="Рисунок 3" descr="http://logmarket.christihouse.ru/nagrada/USA/USAF.9.gif"/>
          <p:cNvPicPr>
            <a:picLocks noChangeAspect="1" noChangeArrowheads="1"/>
          </p:cNvPicPr>
          <p:nvPr/>
        </p:nvPicPr>
        <p:blipFill>
          <a:blip r:embed="rId2"/>
          <a:srcRect/>
          <a:stretch>
            <a:fillRect/>
          </a:stretch>
        </p:blipFill>
        <p:spPr bwMode="auto">
          <a:xfrm>
            <a:off x="395288" y="3479800"/>
            <a:ext cx="971550" cy="1066800"/>
          </a:xfrm>
          <a:prstGeom prst="rect">
            <a:avLst/>
          </a:prstGeom>
          <a:noFill/>
          <a:ln w="9525">
            <a:noFill/>
            <a:miter lim="800000"/>
            <a:headEnd/>
            <a:tailEnd/>
          </a:ln>
        </p:spPr>
      </p:pic>
      <p:sp>
        <p:nvSpPr>
          <p:cNvPr id="5" name="TextBox 4"/>
          <p:cNvSpPr txBox="1"/>
          <p:nvPr/>
        </p:nvSpPr>
        <p:spPr>
          <a:xfrm>
            <a:off x="3059113" y="2924175"/>
            <a:ext cx="2057400" cy="647700"/>
          </a:xfrm>
          <a:prstGeom prst="rect">
            <a:avLst/>
          </a:prstGeom>
          <a:noFill/>
        </p:spPr>
        <p:txBody>
          <a:bodyPr wrap="none">
            <a:spAutoFit/>
          </a:bodyPr>
          <a:lstStyle/>
          <a:p>
            <a:pPr fontAlgn="auto">
              <a:spcBef>
                <a:spcPts val="0"/>
              </a:spcBef>
              <a:spcAft>
                <a:spcPts val="0"/>
              </a:spcAft>
              <a:defRPr/>
            </a:pPr>
            <a:r>
              <a:rPr lang="ru-RU" u="sng" dirty="0">
                <a:solidFill>
                  <a:schemeClr val="tx2">
                    <a:lumMod val="50000"/>
                  </a:schemeClr>
                </a:solidFill>
                <a:latin typeface="+mn-lt"/>
              </a:rPr>
              <a:t>Уорент-офицеры</a:t>
            </a:r>
            <a:endParaRPr lang="ru-RU" dirty="0">
              <a:solidFill>
                <a:schemeClr val="tx2">
                  <a:lumMod val="50000"/>
                </a:schemeClr>
              </a:solidFill>
              <a:latin typeface="+mn-lt"/>
            </a:endParaRPr>
          </a:p>
          <a:p>
            <a:pPr fontAlgn="auto">
              <a:spcBef>
                <a:spcPts val="0"/>
              </a:spcBef>
              <a:spcAft>
                <a:spcPts val="0"/>
              </a:spcAft>
              <a:defRPr/>
            </a:pPr>
            <a:endParaRPr lang="ru-RU" dirty="0">
              <a:latin typeface="+mn-lt"/>
            </a:endParaRPr>
          </a:p>
        </p:txBody>
      </p:sp>
      <p:pic>
        <p:nvPicPr>
          <p:cNvPr id="37892" name="Рисунок 5" descr="http://logmarket.christihouse.ru/nagrada/USA/USAF.10.gif"/>
          <p:cNvPicPr>
            <a:picLocks noChangeAspect="1" noChangeArrowheads="1"/>
          </p:cNvPicPr>
          <p:nvPr/>
        </p:nvPicPr>
        <p:blipFill>
          <a:blip r:embed="rId3"/>
          <a:srcRect/>
          <a:stretch>
            <a:fillRect/>
          </a:stretch>
        </p:blipFill>
        <p:spPr bwMode="auto">
          <a:xfrm>
            <a:off x="4371975" y="3479800"/>
            <a:ext cx="971550" cy="1143000"/>
          </a:xfrm>
          <a:prstGeom prst="rect">
            <a:avLst/>
          </a:prstGeom>
          <a:noFill/>
          <a:ln w="9525">
            <a:noFill/>
            <a:miter lim="800000"/>
            <a:headEnd/>
            <a:tailEnd/>
          </a:ln>
        </p:spPr>
      </p:pic>
      <p:sp>
        <p:nvSpPr>
          <p:cNvPr id="37893" name="TextBox 6"/>
          <p:cNvSpPr txBox="1">
            <a:spLocks noChangeArrowheads="1"/>
          </p:cNvSpPr>
          <p:nvPr/>
        </p:nvSpPr>
        <p:spPr bwMode="auto">
          <a:xfrm>
            <a:off x="5651500" y="3770313"/>
            <a:ext cx="2571750" cy="646112"/>
          </a:xfrm>
          <a:prstGeom prst="rect">
            <a:avLst/>
          </a:prstGeom>
          <a:noFill/>
          <a:ln w="9525">
            <a:noFill/>
            <a:miter lim="800000"/>
            <a:headEnd/>
            <a:tailEnd/>
          </a:ln>
        </p:spPr>
        <p:txBody>
          <a:bodyPr wrap="none">
            <a:spAutoFit/>
          </a:bodyPr>
          <a:lstStyle/>
          <a:p>
            <a:r>
              <a:rPr lang="ru-RU">
                <a:latin typeface="Palatino Linotype" pitchFamily="18" charset="0"/>
              </a:rPr>
              <a:t>Чиф уорент оффисе 2</a:t>
            </a:r>
          </a:p>
          <a:p>
            <a:r>
              <a:rPr lang="ru-RU">
                <a:latin typeface="Palatino Linotype" pitchFamily="18" charset="0"/>
              </a:rPr>
              <a:t>Chief Warrant Officer 2</a:t>
            </a:r>
          </a:p>
        </p:txBody>
      </p:sp>
      <p:sp>
        <p:nvSpPr>
          <p:cNvPr id="37894" name="TextBox 7"/>
          <p:cNvSpPr txBox="1">
            <a:spLocks noChangeArrowheads="1"/>
          </p:cNvSpPr>
          <p:nvPr/>
        </p:nvSpPr>
        <p:spPr bwMode="auto">
          <a:xfrm>
            <a:off x="1763713" y="3778250"/>
            <a:ext cx="2036762" cy="646113"/>
          </a:xfrm>
          <a:prstGeom prst="rect">
            <a:avLst/>
          </a:prstGeom>
          <a:noFill/>
          <a:ln w="9525">
            <a:noFill/>
            <a:miter lim="800000"/>
            <a:headEnd/>
            <a:tailEnd/>
          </a:ln>
        </p:spPr>
        <p:txBody>
          <a:bodyPr wrap="none">
            <a:spAutoFit/>
          </a:bodyPr>
          <a:lstStyle/>
          <a:p>
            <a:r>
              <a:rPr lang="ru-RU">
                <a:latin typeface="Palatino Linotype" pitchFamily="18" charset="0"/>
              </a:rPr>
              <a:t>Уорент оффисе 1</a:t>
            </a:r>
          </a:p>
          <a:p>
            <a:r>
              <a:rPr lang="ru-RU">
                <a:latin typeface="Palatino Linotype" pitchFamily="18" charset="0"/>
              </a:rPr>
              <a:t>Warrant Officer 1</a:t>
            </a:r>
          </a:p>
        </p:txBody>
      </p:sp>
      <p:pic>
        <p:nvPicPr>
          <p:cNvPr id="37895" name="Рисунок 8" descr="http://logmarket.christihouse.ru/nagrada/USA/USAF.11.gif"/>
          <p:cNvPicPr>
            <a:picLocks noChangeAspect="1" noChangeArrowheads="1"/>
          </p:cNvPicPr>
          <p:nvPr/>
        </p:nvPicPr>
        <p:blipFill>
          <a:blip r:embed="rId4"/>
          <a:srcRect/>
          <a:stretch>
            <a:fillRect/>
          </a:stretch>
        </p:blipFill>
        <p:spPr bwMode="auto">
          <a:xfrm>
            <a:off x="366713" y="5013325"/>
            <a:ext cx="1000125" cy="1057275"/>
          </a:xfrm>
          <a:prstGeom prst="rect">
            <a:avLst/>
          </a:prstGeom>
          <a:noFill/>
          <a:ln w="9525">
            <a:noFill/>
            <a:miter lim="800000"/>
            <a:headEnd/>
            <a:tailEnd/>
          </a:ln>
        </p:spPr>
      </p:pic>
      <p:sp>
        <p:nvSpPr>
          <p:cNvPr id="37896" name="TextBox 9"/>
          <p:cNvSpPr txBox="1">
            <a:spLocks noChangeArrowheads="1"/>
          </p:cNvSpPr>
          <p:nvPr/>
        </p:nvSpPr>
        <p:spPr bwMode="auto">
          <a:xfrm>
            <a:off x="1503363" y="5357813"/>
            <a:ext cx="2571750" cy="646112"/>
          </a:xfrm>
          <a:prstGeom prst="rect">
            <a:avLst/>
          </a:prstGeom>
          <a:noFill/>
          <a:ln w="9525">
            <a:noFill/>
            <a:miter lim="800000"/>
            <a:headEnd/>
            <a:tailEnd/>
          </a:ln>
        </p:spPr>
        <p:txBody>
          <a:bodyPr wrap="none">
            <a:spAutoFit/>
          </a:bodyPr>
          <a:lstStyle/>
          <a:p>
            <a:r>
              <a:rPr lang="ru-RU">
                <a:latin typeface="Palatino Linotype" pitchFamily="18" charset="0"/>
              </a:rPr>
              <a:t>Чиф уорент оффисе 3</a:t>
            </a:r>
          </a:p>
          <a:p>
            <a:r>
              <a:rPr lang="ru-RU">
                <a:latin typeface="Palatino Linotype" pitchFamily="18" charset="0"/>
              </a:rPr>
              <a:t>Chief Warrant Officer 3</a:t>
            </a:r>
          </a:p>
        </p:txBody>
      </p:sp>
      <p:pic>
        <p:nvPicPr>
          <p:cNvPr id="37897" name="Рисунок 10" descr="http://logmarket.christihouse.ru/nagrada/USA/USAF.12.gif"/>
          <p:cNvPicPr>
            <a:picLocks noChangeAspect="1" noChangeArrowheads="1"/>
          </p:cNvPicPr>
          <p:nvPr/>
        </p:nvPicPr>
        <p:blipFill>
          <a:blip r:embed="rId5"/>
          <a:srcRect/>
          <a:stretch>
            <a:fillRect/>
          </a:stretch>
        </p:blipFill>
        <p:spPr bwMode="auto">
          <a:xfrm>
            <a:off x="4371975" y="4986338"/>
            <a:ext cx="1009650" cy="1028700"/>
          </a:xfrm>
          <a:prstGeom prst="rect">
            <a:avLst/>
          </a:prstGeom>
          <a:noFill/>
          <a:ln w="9525">
            <a:noFill/>
            <a:miter lim="800000"/>
            <a:headEnd/>
            <a:tailEnd/>
          </a:ln>
        </p:spPr>
      </p:pic>
      <p:sp>
        <p:nvSpPr>
          <p:cNvPr id="37898" name="TextBox 11"/>
          <p:cNvSpPr txBox="1">
            <a:spLocks noChangeArrowheads="1"/>
          </p:cNvSpPr>
          <p:nvPr/>
        </p:nvSpPr>
        <p:spPr bwMode="auto">
          <a:xfrm>
            <a:off x="5651500" y="5351463"/>
            <a:ext cx="2571750" cy="646112"/>
          </a:xfrm>
          <a:prstGeom prst="rect">
            <a:avLst/>
          </a:prstGeom>
          <a:noFill/>
          <a:ln w="9525">
            <a:noFill/>
            <a:miter lim="800000"/>
            <a:headEnd/>
            <a:tailEnd/>
          </a:ln>
        </p:spPr>
        <p:txBody>
          <a:bodyPr wrap="none">
            <a:spAutoFit/>
          </a:bodyPr>
          <a:lstStyle/>
          <a:p>
            <a:r>
              <a:rPr lang="ru-RU">
                <a:latin typeface="Palatino Linotype" pitchFamily="18" charset="0"/>
              </a:rPr>
              <a:t>Чиф уорент оффисе 4</a:t>
            </a:r>
          </a:p>
          <a:p>
            <a:r>
              <a:rPr lang="ru-RU">
                <a:latin typeface="Palatino Linotype" pitchFamily="18" charset="0"/>
              </a:rPr>
              <a:t>Chief Warrant Officer 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575" y="261938"/>
            <a:ext cx="2316163" cy="646112"/>
          </a:xfrm>
          <a:prstGeom prst="rect">
            <a:avLst/>
          </a:prstGeom>
          <a:noFill/>
        </p:spPr>
        <p:txBody>
          <a:bodyPr wrap="none">
            <a:spAutoFit/>
          </a:bodyPr>
          <a:lstStyle/>
          <a:p>
            <a:pPr fontAlgn="auto">
              <a:spcBef>
                <a:spcPts val="0"/>
              </a:spcBef>
              <a:spcAft>
                <a:spcPts val="0"/>
              </a:spcAft>
              <a:defRPr/>
            </a:pPr>
            <a:r>
              <a:rPr lang="ru-RU" u="sng" dirty="0">
                <a:solidFill>
                  <a:schemeClr val="tx2">
                    <a:lumMod val="50000"/>
                  </a:schemeClr>
                </a:solidFill>
                <a:latin typeface="+mn-lt"/>
              </a:rPr>
              <a:t>Младшие офицеры</a:t>
            </a:r>
            <a:endParaRPr lang="ru-RU" dirty="0">
              <a:solidFill>
                <a:schemeClr val="tx2">
                  <a:lumMod val="50000"/>
                </a:schemeClr>
              </a:solidFill>
              <a:latin typeface="+mn-lt"/>
            </a:endParaRPr>
          </a:p>
          <a:p>
            <a:pPr fontAlgn="auto">
              <a:spcBef>
                <a:spcPts val="0"/>
              </a:spcBef>
              <a:spcAft>
                <a:spcPts val="0"/>
              </a:spcAft>
              <a:defRPr/>
            </a:pPr>
            <a:endParaRPr lang="ru-RU" dirty="0">
              <a:latin typeface="+mn-lt"/>
            </a:endParaRPr>
          </a:p>
        </p:txBody>
      </p:sp>
      <p:pic>
        <p:nvPicPr>
          <p:cNvPr id="38914" name="Рисунок 4" descr="http://logmarket.christihouse.ru/nagrada/USA/USAF.14.gif"/>
          <p:cNvPicPr>
            <a:picLocks noChangeAspect="1" noChangeArrowheads="1"/>
          </p:cNvPicPr>
          <p:nvPr/>
        </p:nvPicPr>
        <p:blipFill>
          <a:blip r:embed="rId2"/>
          <a:srcRect/>
          <a:stretch>
            <a:fillRect/>
          </a:stretch>
        </p:blipFill>
        <p:spPr bwMode="auto">
          <a:xfrm>
            <a:off x="665163" y="911225"/>
            <a:ext cx="1085850" cy="962025"/>
          </a:xfrm>
          <a:prstGeom prst="rect">
            <a:avLst/>
          </a:prstGeom>
          <a:noFill/>
          <a:ln w="9525">
            <a:noFill/>
            <a:miter lim="800000"/>
            <a:headEnd/>
            <a:tailEnd/>
          </a:ln>
        </p:spPr>
      </p:pic>
      <p:sp>
        <p:nvSpPr>
          <p:cNvPr id="38915" name="TextBox 5"/>
          <p:cNvSpPr txBox="1">
            <a:spLocks noChangeArrowheads="1"/>
          </p:cNvSpPr>
          <p:nvPr/>
        </p:nvSpPr>
        <p:spPr bwMode="auto">
          <a:xfrm>
            <a:off x="1979613" y="955675"/>
            <a:ext cx="6985000" cy="1016000"/>
          </a:xfrm>
          <a:prstGeom prst="rect">
            <a:avLst/>
          </a:prstGeom>
          <a:noFill/>
          <a:ln w="9525">
            <a:noFill/>
            <a:miter lim="800000"/>
            <a:headEnd/>
            <a:tailEnd/>
          </a:ln>
        </p:spPr>
        <p:txBody>
          <a:bodyPr>
            <a:spAutoFit/>
          </a:bodyPr>
          <a:lstStyle/>
          <a:p>
            <a:r>
              <a:rPr lang="ru-RU" sz="2000">
                <a:latin typeface="Palatino Linotype" pitchFamily="18" charset="0"/>
              </a:rPr>
              <a:t>Секонд лютенент (Second Lieutenant).</a:t>
            </a:r>
          </a:p>
          <a:p>
            <a:r>
              <a:rPr lang="ru-RU" sz="2000">
                <a:latin typeface="Palatino Linotype" pitchFamily="18" charset="0"/>
              </a:rPr>
              <a:t>Неприглушенный знак -металлическая пластинка со скошенными краями золотистого цвета</a:t>
            </a:r>
          </a:p>
        </p:txBody>
      </p:sp>
      <p:pic>
        <p:nvPicPr>
          <p:cNvPr id="38916" name="Рисунок 6" descr="http://logmarket.christihouse.ru/nagrada/USA/USAF.15.gif"/>
          <p:cNvPicPr>
            <a:picLocks noChangeAspect="1" noChangeArrowheads="1"/>
          </p:cNvPicPr>
          <p:nvPr/>
        </p:nvPicPr>
        <p:blipFill>
          <a:blip r:embed="rId3"/>
          <a:srcRect/>
          <a:stretch>
            <a:fillRect/>
          </a:stretch>
        </p:blipFill>
        <p:spPr bwMode="auto">
          <a:xfrm>
            <a:off x="636588" y="2781300"/>
            <a:ext cx="1114425" cy="981075"/>
          </a:xfrm>
          <a:prstGeom prst="rect">
            <a:avLst/>
          </a:prstGeom>
          <a:noFill/>
          <a:ln w="9525">
            <a:noFill/>
            <a:miter lim="800000"/>
            <a:headEnd/>
            <a:tailEnd/>
          </a:ln>
        </p:spPr>
      </p:pic>
      <p:sp>
        <p:nvSpPr>
          <p:cNvPr id="38917" name="TextBox 7"/>
          <p:cNvSpPr txBox="1">
            <a:spLocks noChangeArrowheads="1"/>
          </p:cNvSpPr>
          <p:nvPr/>
        </p:nvSpPr>
        <p:spPr bwMode="auto">
          <a:xfrm>
            <a:off x="1973263" y="2746375"/>
            <a:ext cx="6667500" cy="1016000"/>
          </a:xfrm>
          <a:prstGeom prst="rect">
            <a:avLst/>
          </a:prstGeom>
          <a:noFill/>
          <a:ln w="9525">
            <a:noFill/>
            <a:miter lim="800000"/>
            <a:headEnd/>
            <a:tailEnd/>
          </a:ln>
        </p:spPr>
        <p:txBody>
          <a:bodyPr>
            <a:spAutoFit/>
          </a:bodyPr>
          <a:lstStyle/>
          <a:p>
            <a:r>
              <a:rPr lang="ru-RU" sz="2000">
                <a:latin typeface="Palatino Linotype" pitchFamily="18" charset="0"/>
              </a:rPr>
              <a:t>Фёрст лютенент (First Lieutenant).Неприглушенный знак -металлическая пластинка со скошенными краями серебристого цвета</a:t>
            </a:r>
          </a:p>
        </p:txBody>
      </p:sp>
      <p:pic>
        <p:nvPicPr>
          <p:cNvPr id="38918" name="Рисунок 8" descr="http://logmarket.christihouse.ru/nagrada/USA/USAF.16.gif"/>
          <p:cNvPicPr>
            <a:picLocks noChangeAspect="1" noChangeArrowheads="1"/>
          </p:cNvPicPr>
          <p:nvPr/>
        </p:nvPicPr>
        <p:blipFill>
          <a:blip r:embed="rId4"/>
          <a:srcRect/>
          <a:stretch>
            <a:fillRect/>
          </a:stretch>
        </p:blipFill>
        <p:spPr bwMode="auto">
          <a:xfrm>
            <a:off x="641350" y="4279900"/>
            <a:ext cx="1133475" cy="1990725"/>
          </a:xfrm>
          <a:prstGeom prst="rect">
            <a:avLst/>
          </a:prstGeom>
          <a:noFill/>
          <a:ln w="9525">
            <a:noFill/>
            <a:miter lim="800000"/>
            <a:headEnd/>
            <a:tailEnd/>
          </a:ln>
        </p:spPr>
      </p:pic>
      <p:sp>
        <p:nvSpPr>
          <p:cNvPr id="38919" name="TextBox 9"/>
          <p:cNvSpPr txBox="1">
            <a:spLocks noChangeArrowheads="1"/>
          </p:cNvSpPr>
          <p:nvPr/>
        </p:nvSpPr>
        <p:spPr bwMode="auto">
          <a:xfrm>
            <a:off x="2055813" y="4581525"/>
            <a:ext cx="5395912" cy="1016000"/>
          </a:xfrm>
          <a:prstGeom prst="rect">
            <a:avLst/>
          </a:prstGeom>
          <a:noFill/>
          <a:ln w="9525">
            <a:noFill/>
            <a:miter lim="800000"/>
            <a:headEnd/>
            <a:tailEnd/>
          </a:ln>
        </p:spPr>
        <p:txBody>
          <a:bodyPr>
            <a:spAutoFit/>
          </a:bodyPr>
          <a:lstStyle/>
          <a:p>
            <a:r>
              <a:rPr lang="ru-RU" sz="2000">
                <a:latin typeface="Palatino Linotype" pitchFamily="18" charset="0"/>
              </a:rPr>
              <a:t>Кэптэн (Capitain).Неприглушенный знак - две металлические пластинки серебристого цвета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475" y="369888"/>
            <a:ext cx="2251075" cy="646112"/>
          </a:xfrm>
          <a:prstGeom prst="rect">
            <a:avLst/>
          </a:prstGeom>
          <a:noFill/>
        </p:spPr>
        <p:txBody>
          <a:bodyPr wrap="none">
            <a:spAutoFit/>
          </a:bodyPr>
          <a:lstStyle/>
          <a:p>
            <a:pPr fontAlgn="auto">
              <a:spcBef>
                <a:spcPts val="0"/>
              </a:spcBef>
              <a:spcAft>
                <a:spcPts val="0"/>
              </a:spcAft>
              <a:defRPr/>
            </a:pPr>
            <a:r>
              <a:rPr lang="ru-RU" u="sng" dirty="0">
                <a:solidFill>
                  <a:schemeClr val="tx2">
                    <a:lumMod val="50000"/>
                  </a:schemeClr>
                </a:solidFill>
                <a:latin typeface="+mn-lt"/>
              </a:rPr>
              <a:t>Старшие офицеры</a:t>
            </a:r>
            <a:endParaRPr lang="ru-RU" dirty="0">
              <a:solidFill>
                <a:schemeClr val="tx2">
                  <a:lumMod val="50000"/>
                </a:schemeClr>
              </a:solidFill>
              <a:latin typeface="+mn-lt"/>
            </a:endParaRPr>
          </a:p>
          <a:p>
            <a:pPr fontAlgn="auto">
              <a:spcBef>
                <a:spcPts val="0"/>
              </a:spcBef>
              <a:spcAft>
                <a:spcPts val="0"/>
              </a:spcAft>
              <a:defRPr/>
            </a:pPr>
            <a:endParaRPr lang="ru-RU" dirty="0">
              <a:latin typeface="+mn-lt"/>
            </a:endParaRPr>
          </a:p>
        </p:txBody>
      </p:sp>
      <p:pic>
        <p:nvPicPr>
          <p:cNvPr id="39938" name="Рисунок 4" descr="http://logmarket.christihouse.ru/nagrada/USA/USAF.17.gif"/>
          <p:cNvPicPr>
            <a:picLocks noChangeAspect="1" noChangeArrowheads="1"/>
          </p:cNvPicPr>
          <p:nvPr/>
        </p:nvPicPr>
        <p:blipFill>
          <a:blip r:embed="rId2"/>
          <a:srcRect/>
          <a:stretch>
            <a:fillRect/>
          </a:stretch>
        </p:blipFill>
        <p:spPr bwMode="auto">
          <a:xfrm>
            <a:off x="468313" y="1087438"/>
            <a:ext cx="1933575" cy="1057275"/>
          </a:xfrm>
          <a:prstGeom prst="rect">
            <a:avLst/>
          </a:prstGeom>
          <a:noFill/>
          <a:ln w="9525">
            <a:noFill/>
            <a:miter lim="800000"/>
            <a:headEnd/>
            <a:tailEnd/>
          </a:ln>
        </p:spPr>
      </p:pic>
      <p:sp>
        <p:nvSpPr>
          <p:cNvPr id="39939" name="TextBox 5"/>
          <p:cNvSpPr txBox="1">
            <a:spLocks noChangeArrowheads="1"/>
          </p:cNvSpPr>
          <p:nvPr/>
        </p:nvSpPr>
        <p:spPr bwMode="auto">
          <a:xfrm>
            <a:off x="2955925" y="1087438"/>
            <a:ext cx="4608513" cy="1200150"/>
          </a:xfrm>
          <a:prstGeom prst="rect">
            <a:avLst/>
          </a:prstGeom>
          <a:noFill/>
          <a:ln w="9525">
            <a:noFill/>
            <a:miter lim="800000"/>
            <a:headEnd/>
            <a:tailEnd/>
          </a:ln>
        </p:spPr>
        <p:txBody>
          <a:bodyPr>
            <a:spAutoFit/>
          </a:bodyPr>
          <a:lstStyle/>
          <a:p>
            <a:r>
              <a:rPr lang="ru-RU">
                <a:latin typeface="Palatino Linotype" pitchFamily="18" charset="0"/>
              </a:rPr>
              <a:t>Мэйджер (Major).Неприглушенный знак -металлическое рельефное изображение дубового листа (oak leaf) металла золотистого цвета</a:t>
            </a:r>
          </a:p>
        </p:txBody>
      </p:sp>
      <p:pic>
        <p:nvPicPr>
          <p:cNvPr id="39940" name="Рисунок 6" descr="http://logmarket.christihouse.ru/nagrada/USA/USAF.18.gif"/>
          <p:cNvPicPr>
            <a:picLocks noChangeAspect="1" noChangeArrowheads="1"/>
          </p:cNvPicPr>
          <p:nvPr/>
        </p:nvPicPr>
        <p:blipFill>
          <a:blip r:embed="rId3"/>
          <a:srcRect/>
          <a:stretch>
            <a:fillRect/>
          </a:stretch>
        </p:blipFill>
        <p:spPr bwMode="auto">
          <a:xfrm>
            <a:off x="487363" y="2819400"/>
            <a:ext cx="1933575" cy="1143000"/>
          </a:xfrm>
          <a:prstGeom prst="rect">
            <a:avLst/>
          </a:prstGeom>
          <a:noFill/>
          <a:ln w="9525">
            <a:noFill/>
            <a:miter lim="800000"/>
            <a:headEnd/>
            <a:tailEnd/>
          </a:ln>
        </p:spPr>
      </p:pic>
      <p:sp>
        <p:nvSpPr>
          <p:cNvPr id="39941" name="TextBox 7"/>
          <p:cNvSpPr txBox="1">
            <a:spLocks noChangeArrowheads="1"/>
          </p:cNvSpPr>
          <p:nvPr/>
        </p:nvSpPr>
        <p:spPr bwMode="auto">
          <a:xfrm>
            <a:off x="2957513" y="2652713"/>
            <a:ext cx="5040312" cy="1477962"/>
          </a:xfrm>
          <a:prstGeom prst="rect">
            <a:avLst/>
          </a:prstGeom>
          <a:noFill/>
          <a:ln w="9525">
            <a:noFill/>
            <a:miter lim="800000"/>
            <a:headEnd/>
            <a:tailEnd/>
          </a:ln>
        </p:spPr>
        <p:txBody>
          <a:bodyPr>
            <a:spAutoFit/>
          </a:bodyPr>
          <a:lstStyle/>
          <a:p>
            <a:r>
              <a:rPr lang="ru-RU">
                <a:latin typeface="Palatino Linotype" pitchFamily="18" charset="0"/>
              </a:rPr>
              <a:t>Лютенент Кёнел (Lieutenant Colonel).Неприглушенный знак -металлическое рельефное изображение дубового листа (oak leaf) металла серебристого цвета</a:t>
            </a:r>
          </a:p>
        </p:txBody>
      </p:sp>
      <p:pic>
        <p:nvPicPr>
          <p:cNvPr id="39942" name="Рисунок 8" descr="http://logmarket.christihouse.ru/nagrada/USA/USAF.19.gif"/>
          <p:cNvPicPr>
            <a:picLocks noChangeAspect="1" noChangeArrowheads="1"/>
          </p:cNvPicPr>
          <p:nvPr/>
        </p:nvPicPr>
        <p:blipFill>
          <a:blip r:embed="rId4"/>
          <a:srcRect/>
          <a:stretch>
            <a:fillRect/>
          </a:stretch>
        </p:blipFill>
        <p:spPr bwMode="auto">
          <a:xfrm>
            <a:off x="468313" y="4652963"/>
            <a:ext cx="1952625" cy="1495425"/>
          </a:xfrm>
          <a:prstGeom prst="rect">
            <a:avLst/>
          </a:prstGeom>
          <a:noFill/>
          <a:ln w="9525">
            <a:noFill/>
            <a:miter lim="800000"/>
            <a:headEnd/>
            <a:tailEnd/>
          </a:ln>
        </p:spPr>
      </p:pic>
      <p:sp>
        <p:nvSpPr>
          <p:cNvPr id="39943" name="TextBox 9"/>
          <p:cNvSpPr txBox="1">
            <a:spLocks noChangeArrowheads="1"/>
          </p:cNvSpPr>
          <p:nvPr/>
        </p:nvSpPr>
        <p:spPr bwMode="auto">
          <a:xfrm>
            <a:off x="2957513" y="4652963"/>
            <a:ext cx="4606925" cy="1200150"/>
          </a:xfrm>
          <a:prstGeom prst="rect">
            <a:avLst/>
          </a:prstGeom>
          <a:noFill/>
          <a:ln w="9525">
            <a:noFill/>
            <a:miter lim="800000"/>
            <a:headEnd/>
            <a:tailEnd/>
          </a:ln>
        </p:spPr>
        <p:txBody>
          <a:bodyPr>
            <a:spAutoFit/>
          </a:bodyPr>
          <a:lstStyle/>
          <a:p>
            <a:r>
              <a:rPr lang="ru-RU">
                <a:latin typeface="Palatino Linotype" pitchFamily="18" charset="0"/>
              </a:rPr>
              <a:t>Кёнел (Colonel).Неприглушенный знак - металлический серебристый орел с раскинутыми или опущенными крыльями</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3" descr="http://logmarket.christihouse.ru/nagrada/USA/USAF.20.gif"/>
          <p:cNvPicPr>
            <a:picLocks noChangeAspect="1" noChangeArrowheads="1"/>
          </p:cNvPicPr>
          <p:nvPr/>
        </p:nvPicPr>
        <p:blipFill>
          <a:blip r:embed="rId2"/>
          <a:srcRect/>
          <a:stretch>
            <a:fillRect/>
          </a:stretch>
        </p:blipFill>
        <p:spPr bwMode="auto">
          <a:xfrm>
            <a:off x="611188" y="846138"/>
            <a:ext cx="2009775" cy="1076325"/>
          </a:xfrm>
          <a:prstGeom prst="rect">
            <a:avLst/>
          </a:prstGeom>
          <a:noFill/>
          <a:ln w="9525">
            <a:noFill/>
            <a:miter lim="800000"/>
            <a:headEnd/>
            <a:tailEnd/>
          </a:ln>
        </p:spPr>
      </p:pic>
      <p:sp>
        <p:nvSpPr>
          <p:cNvPr id="5" name="Прямоугольник 4"/>
          <p:cNvSpPr/>
          <p:nvPr/>
        </p:nvSpPr>
        <p:spPr>
          <a:xfrm>
            <a:off x="3365500" y="173038"/>
            <a:ext cx="2082800" cy="461962"/>
          </a:xfrm>
          <a:prstGeom prst="rect">
            <a:avLst/>
          </a:prstGeom>
        </p:spPr>
        <p:txBody>
          <a:bodyPr>
            <a:spAutoFit/>
          </a:bodyPr>
          <a:lstStyle/>
          <a:p>
            <a:pPr fontAlgn="auto">
              <a:spcBef>
                <a:spcPts val="0"/>
              </a:spcBef>
              <a:spcAft>
                <a:spcPts val="0"/>
              </a:spcAft>
              <a:defRPr/>
            </a:pPr>
            <a:r>
              <a:rPr lang="ru-RU" sz="2400" u="sng" dirty="0">
                <a:solidFill>
                  <a:schemeClr val="tx2">
                    <a:lumMod val="50000"/>
                  </a:schemeClr>
                </a:solidFill>
                <a:latin typeface="+mn-lt"/>
              </a:rPr>
              <a:t>Генералы</a:t>
            </a:r>
            <a:endParaRPr lang="ru-RU" sz="2400" dirty="0">
              <a:solidFill>
                <a:schemeClr val="tx2">
                  <a:lumMod val="50000"/>
                </a:schemeClr>
              </a:solidFill>
              <a:latin typeface="+mn-lt"/>
            </a:endParaRPr>
          </a:p>
        </p:txBody>
      </p:sp>
      <p:sp>
        <p:nvSpPr>
          <p:cNvPr id="40963" name="Прямоугольник 5"/>
          <p:cNvSpPr>
            <a:spLocks noChangeArrowheads="1"/>
          </p:cNvSpPr>
          <p:nvPr/>
        </p:nvSpPr>
        <p:spPr bwMode="auto">
          <a:xfrm>
            <a:off x="3162300" y="830263"/>
            <a:ext cx="4572000" cy="923925"/>
          </a:xfrm>
          <a:prstGeom prst="rect">
            <a:avLst/>
          </a:prstGeom>
          <a:noFill/>
          <a:ln w="9525">
            <a:noFill/>
            <a:miter lim="800000"/>
            <a:headEnd/>
            <a:tailEnd/>
          </a:ln>
        </p:spPr>
        <p:txBody>
          <a:bodyPr>
            <a:spAutoFit/>
          </a:bodyPr>
          <a:lstStyle/>
          <a:p>
            <a:r>
              <a:rPr lang="ru-RU">
                <a:latin typeface="Palatino Linotype" pitchFamily="18" charset="0"/>
              </a:rPr>
              <a:t>Генеральские звания различаются по количеству звезд, размещаемых в соответствующих местах униформы. </a:t>
            </a:r>
          </a:p>
        </p:txBody>
      </p:sp>
      <p:sp>
        <p:nvSpPr>
          <p:cNvPr id="40964" name="Прямоугольник 6"/>
          <p:cNvSpPr>
            <a:spLocks noChangeArrowheads="1"/>
          </p:cNvSpPr>
          <p:nvPr/>
        </p:nvSpPr>
        <p:spPr bwMode="auto">
          <a:xfrm>
            <a:off x="611188" y="2133600"/>
            <a:ext cx="8137525" cy="1600200"/>
          </a:xfrm>
          <a:prstGeom prst="rect">
            <a:avLst/>
          </a:prstGeom>
          <a:noFill/>
          <a:ln w="9525">
            <a:noFill/>
            <a:miter lim="800000"/>
            <a:headEnd/>
            <a:tailEnd/>
          </a:ln>
        </p:spPr>
        <p:txBody>
          <a:bodyPr>
            <a:spAutoFit/>
          </a:bodyPr>
          <a:lstStyle/>
          <a:p>
            <a:r>
              <a:rPr lang="ru-RU" sz="2000">
                <a:latin typeface="Palatino Linotype" pitchFamily="18" charset="0"/>
              </a:rPr>
              <a:t>*Бригадир дженерал (Brigadier General) - 1 звезда;</a:t>
            </a:r>
            <a:br>
              <a:rPr lang="ru-RU" sz="2000">
                <a:latin typeface="Palatino Linotype" pitchFamily="18" charset="0"/>
              </a:rPr>
            </a:br>
            <a:r>
              <a:rPr lang="ru-RU" sz="2000">
                <a:latin typeface="Palatino Linotype" pitchFamily="18" charset="0"/>
              </a:rPr>
              <a:t>*Мэйджер дженерал (Major General) - 2 звезды;</a:t>
            </a:r>
            <a:br>
              <a:rPr lang="ru-RU" sz="2000">
                <a:latin typeface="Palatino Linotype" pitchFamily="18" charset="0"/>
              </a:rPr>
            </a:br>
            <a:r>
              <a:rPr lang="ru-RU" sz="2000">
                <a:latin typeface="Palatino Linotype" pitchFamily="18" charset="0"/>
              </a:rPr>
              <a:t>*Лютенент дженерал (Lieutenant General) - 3 звезды;</a:t>
            </a:r>
            <a:br>
              <a:rPr lang="ru-RU" sz="2000">
                <a:latin typeface="Palatino Linotype" pitchFamily="18" charset="0"/>
              </a:rPr>
            </a:br>
            <a:r>
              <a:rPr lang="ru-RU" sz="2000">
                <a:latin typeface="Palatino Linotype" pitchFamily="18" charset="0"/>
              </a:rPr>
              <a:t>*Дженерал (General) - 4 звезды.</a:t>
            </a:r>
            <a:r>
              <a:rPr lang="ru-RU">
                <a:latin typeface="Palatino Linotype" pitchFamily="18" charset="0"/>
              </a:rPr>
              <a:t/>
            </a:r>
            <a:br>
              <a:rPr lang="ru-RU">
                <a:latin typeface="Palatino Linotype" pitchFamily="18" charset="0"/>
              </a:rPr>
            </a:br>
            <a:endParaRPr lang="ru-RU">
              <a:latin typeface="Palatino Linotype" pitchFamily="18" charset="0"/>
            </a:endParaRPr>
          </a:p>
        </p:txBody>
      </p:sp>
      <p:pic>
        <p:nvPicPr>
          <p:cNvPr id="40965" name="Рисунок 7" descr="http://logmarket.christihouse.ru/nagrada/USA/USAF.21.gif"/>
          <p:cNvPicPr>
            <a:picLocks noChangeAspect="1" noChangeArrowheads="1"/>
          </p:cNvPicPr>
          <p:nvPr/>
        </p:nvPicPr>
        <p:blipFill>
          <a:blip r:embed="rId3"/>
          <a:srcRect/>
          <a:stretch>
            <a:fillRect/>
          </a:stretch>
        </p:blipFill>
        <p:spPr bwMode="auto">
          <a:xfrm>
            <a:off x="693738" y="3860800"/>
            <a:ext cx="1646237" cy="2376488"/>
          </a:xfrm>
          <a:prstGeom prst="rect">
            <a:avLst/>
          </a:prstGeom>
          <a:noFill/>
          <a:ln w="9525">
            <a:noFill/>
            <a:miter lim="800000"/>
            <a:headEnd/>
            <a:tailEnd/>
          </a:ln>
        </p:spPr>
      </p:pic>
      <p:sp>
        <p:nvSpPr>
          <p:cNvPr id="40966" name="Прямоугольник 8"/>
          <p:cNvSpPr>
            <a:spLocks noChangeArrowheads="1"/>
          </p:cNvSpPr>
          <p:nvPr/>
        </p:nvSpPr>
        <p:spPr bwMode="auto">
          <a:xfrm>
            <a:off x="2620963" y="3860800"/>
            <a:ext cx="5983287" cy="1754188"/>
          </a:xfrm>
          <a:prstGeom prst="rect">
            <a:avLst/>
          </a:prstGeom>
          <a:noFill/>
          <a:ln w="9525">
            <a:noFill/>
            <a:miter lim="800000"/>
            <a:headEnd/>
            <a:tailEnd/>
          </a:ln>
        </p:spPr>
        <p:txBody>
          <a:bodyPr>
            <a:spAutoFit/>
          </a:bodyPr>
          <a:lstStyle/>
          <a:p>
            <a:r>
              <a:rPr lang="ru-RU">
                <a:latin typeface="Palatino Linotype" pitchFamily="18" charset="0"/>
              </a:rPr>
              <a:t>Звание "Дженерал" - является высшим в американской армии. Правда, существует еще одно, более высокое звание "Дженерал оф тзе ами" (General of the Army), но это звание присваивается только во время войны главнокомандующему американскими Вооруженными Силами и только как временное.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0825" y="173038"/>
            <a:ext cx="4572000" cy="4524375"/>
          </a:xfrm>
          <a:prstGeom prst="rect">
            <a:avLst/>
          </a:prstGeom>
        </p:spPr>
        <p:txBody>
          <a:bodyPr>
            <a:spAutoFit/>
          </a:bodyPr>
          <a:lstStyle/>
          <a:p>
            <a:pPr fontAlgn="auto">
              <a:spcBef>
                <a:spcPts val="0"/>
              </a:spcBef>
              <a:spcAft>
                <a:spcPts val="0"/>
              </a:spcAft>
              <a:defRPr/>
            </a:pPr>
            <a:r>
              <a:rPr lang="ru-RU" u="sng" dirty="0">
                <a:solidFill>
                  <a:schemeClr val="tx2">
                    <a:lumMod val="50000"/>
                  </a:schemeClr>
                </a:solidFill>
                <a:latin typeface="+mn-lt"/>
              </a:rPr>
              <a:t>Ношение знаков различия званий</a:t>
            </a:r>
            <a:endParaRPr lang="ru-RU" dirty="0">
              <a:solidFill>
                <a:schemeClr val="tx2">
                  <a:lumMod val="50000"/>
                </a:schemeClr>
              </a:solidFill>
              <a:latin typeface="+mn-lt"/>
            </a:endParaRPr>
          </a:p>
          <a:p>
            <a:pPr fontAlgn="auto">
              <a:spcBef>
                <a:spcPts val="0"/>
              </a:spcBef>
              <a:spcAft>
                <a:spcPts val="0"/>
              </a:spcAft>
              <a:defRPr/>
            </a:pPr>
            <a:r>
              <a:rPr lang="ru-RU" dirty="0">
                <a:latin typeface="+mn-lt"/>
              </a:rPr>
              <a:t>Знаки различия званий офицеры и генералы носят:</a:t>
            </a:r>
            <a:br>
              <a:rPr lang="ru-RU" dirty="0">
                <a:latin typeface="+mn-lt"/>
              </a:rPr>
            </a:br>
            <a:r>
              <a:rPr lang="ru-RU" dirty="0">
                <a:latin typeface="+mn-lt"/>
              </a:rPr>
              <a:t>- на пилотках;</a:t>
            </a:r>
            <a:br>
              <a:rPr lang="ru-RU" dirty="0">
                <a:latin typeface="+mn-lt"/>
              </a:rPr>
            </a:br>
            <a:r>
              <a:rPr lang="ru-RU" dirty="0">
                <a:latin typeface="+mn-lt"/>
              </a:rPr>
              <a:t>- на фуражках боевой униформы;</a:t>
            </a:r>
            <a:br>
              <a:rPr lang="ru-RU" dirty="0">
                <a:latin typeface="+mn-lt"/>
              </a:rPr>
            </a:br>
            <a:r>
              <a:rPr lang="ru-RU" dirty="0">
                <a:latin typeface="+mn-lt"/>
              </a:rPr>
              <a:t>- на шапках для холодной погоды камуфляжных;</a:t>
            </a:r>
            <a:br>
              <a:rPr lang="ru-RU" dirty="0">
                <a:latin typeface="+mn-lt"/>
              </a:rPr>
            </a:br>
            <a:r>
              <a:rPr lang="ru-RU" dirty="0">
                <a:latin typeface="+mn-lt"/>
              </a:rPr>
              <a:t>- на шляпах пустынных камуфляжных;</a:t>
            </a:r>
            <a:br>
              <a:rPr lang="ru-RU" dirty="0">
                <a:latin typeface="+mn-lt"/>
              </a:rPr>
            </a:br>
            <a:r>
              <a:rPr lang="ru-RU" dirty="0">
                <a:latin typeface="+mn-lt"/>
              </a:rPr>
              <a:t>- на войсковых беретах;</a:t>
            </a:r>
            <a:br>
              <a:rPr lang="ru-RU" dirty="0">
                <a:latin typeface="+mn-lt"/>
              </a:rPr>
            </a:br>
            <a:r>
              <a:rPr lang="ru-RU" dirty="0">
                <a:latin typeface="+mn-lt"/>
              </a:rPr>
              <a:t>- на касках;</a:t>
            </a:r>
            <a:br>
              <a:rPr lang="ru-RU" dirty="0">
                <a:latin typeface="+mn-lt"/>
              </a:rPr>
            </a:br>
            <a:r>
              <a:rPr lang="ru-RU" dirty="0">
                <a:latin typeface="+mn-lt"/>
              </a:rPr>
              <a:t>- на груди одежды;</a:t>
            </a:r>
            <a:br>
              <a:rPr lang="ru-RU" dirty="0">
                <a:latin typeface="+mn-lt"/>
              </a:rPr>
            </a:br>
            <a:r>
              <a:rPr lang="ru-RU" dirty="0">
                <a:latin typeface="+mn-lt"/>
              </a:rPr>
              <a:t>- на погонах;</a:t>
            </a:r>
            <a:br>
              <a:rPr lang="ru-RU" dirty="0">
                <a:latin typeface="+mn-lt"/>
              </a:rPr>
            </a:br>
            <a:r>
              <a:rPr lang="ru-RU" dirty="0">
                <a:latin typeface="+mn-lt"/>
              </a:rPr>
              <a:t>- на </a:t>
            </a:r>
            <a:r>
              <a:rPr lang="ru-RU" dirty="0" err="1">
                <a:latin typeface="+mn-lt"/>
              </a:rPr>
              <a:t>на</a:t>
            </a:r>
            <a:r>
              <a:rPr lang="ru-RU" dirty="0">
                <a:latin typeface="+mn-lt"/>
              </a:rPr>
              <a:t> погонных муфточках;</a:t>
            </a:r>
            <a:br>
              <a:rPr lang="ru-RU" dirty="0">
                <a:latin typeface="+mn-lt"/>
              </a:rPr>
            </a:br>
            <a:r>
              <a:rPr lang="ru-RU" dirty="0">
                <a:latin typeface="+mn-lt"/>
              </a:rPr>
              <a:t>- на рукавах;</a:t>
            </a:r>
            <a:br>
              <a:rPr lang="ru-RU" dirty="0">
                <a:latin typeface="+mn-lt"/>
              </a:rPr>
            </a:br>
            <a:r>
              <a:rPr lang="ru-RU" dirty="0">
                <a:latin typeface="+mn-lt"/>
              </a:rPr>
              <a:t>- на воротниках.</a:t>
            </a:r>
            <a:br>
              <a:rPr lang="ru-RU" dirty="0">
                <a:latin typeface="+mn-lt"/>
              </a:rPr>
            </a:br>
            <a:endParaRPr lang="ru-RU" dirty="0">
              <a:latin typeface="+mn-lt"/>
            </a:endParaRPr>
          </a:p>
        </p:txBody>
      </p:sp>
      <p:pic>
        <p:nvPicPr>
          <p:cNvPr id="41986" name="Рисунок 4" descr="http://logmarket.christihouse.ru/nagrada/USA/USAF.h53.gif"/>
          <p:cNvPicPr>
            <a:picLocks noChangeAspect="1" noChangeArrowheads="1"/>
          </p:cNvPicPr>
          <p:nvPr/>
        </p:nvPicPr>
        <p:blipFill>
          <a:blip r:embed="rId2"/>
          <a:srcRect/>
          <a:stretch>
            <a:fillRect/>
          </a:stretch>
        </p:blipFill>
        <p:spPr bwMode="auto">
          <a:xfrm>
            <a:off x="5076825" y="1865313"/>
            <a:ext cx="1943100" cy="1655762"/>
          </a:xfrm>
          <a:prstGeom prst="rect">
            <a:avLst/>
          </a:prstGeom>
          <a:noFill/>
          <a:ln w="9525">
            <a:noFill/>
            <a:miter lim="800000"/>
            <a:headEnd/>
            <a:tailEnd/>
          </a:ln>
        </p:spPr>
      </p:pic>
      <p:pic>
        <p:nvPicPr>
          <p:cNvPr id="41987" name="Рисунок 5" descr="http://logmarket.christihouse.ru/nagrada/USA/USAF.h54.gif"/>
          <p:cNvPicPr>
            <a:picLocks noChangeAspect="1" noChangeArrowheads="1"/>
          </p:cNvPicPr>
          <p:nvPr/>
        </p:nvPicPr>
        <p:blipFill>
          <a:blip r:embed="rId3"/>
          <a:srcRect/>
          <a:stretch>
            <a:fillRect/>
          </a:stretch>
        </p:blipFill>
        <p:spPr bwMode="auto">
          <a:xfrm>
            <a:off x="7019925" y="3971925"/>
            <a:ext cx="1733550" cy="2609850"/>
          </a:xfrm>
          <a:prstGeom prst="rect">
            <a:avLst/>
          </a:prstGeom>
          <a:noFill/>
          <a:ln w="9525">
            <a:noFill/>
            <a:miter lim="800000"/>
            <a:headEnd/>
            <a:tailEnd/>
          </a:ln>
        </p:spPr>
      </p:pic>
      <p:pic>
        <p:nvPicPr>
          <p:cNvPr id="41988" name="Picture 2"/>
          <p:cNvPicPr>
            <a:picLocks noChangeAspect="1" noChangeArrowheads="1"/>
          </p:cNvPicPr>
          <p:nvPr/>
        </p:nvPicPr>
        <p:blipFill>
          <a:blip r:embed="rId4"/>
          <a:srcRect/>
          <a:stretch>
            <a:fillRect/>
          </a:stretch>
        </p:blipFill>
        <p:spPr bwMode="auto">
          <a:xfrm>
            <a:off x="7308850" y="544513"/>
            <a:ext cx="1712913" cy="1060450"/>
          </a:xfrm>
          <a:prstGeom prst="rect">
            <a:avLst/>
          </a:prstGeom>
          <a:noFill/>
          <a:ln w="9525">
            <a:noFill/>
            <a:miter lim="800000"/>
            <a:headEnd/>
            <a:tailEnd/>
          </a:ln>
        </p:spPr>
      </p:pic>
      <p:pic>
        <p:nvPicPr>
          <p:cNvPr id="41989" name="Picture 3"/>
          <p:cNvPicPr>
            <a:picLocks noChangeAspect="1" noChangeArrowheads="1"/>
          </p:cNvPicPr>
          <p:nvPr/>
        </p:nvPicPr>
        <p:blipFill>
          <a:blip r:embed="rId5"/>
          <a:srcRect/>
          <a:stretch>
            <a:fillRect/>
          </a:stretch>
        </p:blipFill>
        <p:spPr bwMode="auto">
          <a:xfrm>
            <a:off x="3744913" y="4367213"/>
            <a:ext cx="2303462" cy="2214562"/>
          </a:xfrm>
          <a:prstGeom prst="rect">
            <a:avLst/>
          </a:prstGeom>
          <a:noFill/>
          <a:ln w="9525">
            <a:noFill/>
            <a:miter lim="800000"/>
            <a:headEnd/>
            <a:tailEnd/>
          </a:ln>
        </p:spPr>
      </p:pic>
      <p:pic>
        <p:nvPicPr>
          <p:cNvPr id="41990" name="Picture 4"/>
          <p:cNvPicPr>
            <a:picLocks noChangeAspect="1" noChangeArrowheads="1"/>
          </p:cNvPicPr>
          <p:nvPr/>
        </p:nvPicPr>
        <p:blipFill>
          <a:blip r:embed="rId6"/>
          <a:srcRect/>
          <a:stretch>
            <a:fillRect/>
          </a:stretch>
        </p:blipFill>
        <p:spPr bwMode="auto">
          <a:xfrm>
            <a:off x="539750" y="4775200"/>
            <a:ext cx="2447925" cy="180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5"/>
          <p:cNvSpPr>
            <a:spLocks noChangeArrowheads="1"/>
          </p:cNvSpPr>
          <p:nvPr/>
        </p:nvSpPr>
        <p:spPr bwMode="auto">
          <a:xfrm>
            <a:off x="2700338" y="404813"/>
            <a:ext cx="5543550" cy="2246312"/>
          </a:xfrm>
          <a:prstGeom prst="rect">
            <a:avLst/>
          </a:prstGeom>
          <a:noFill/>
          <a:ln w="9525">
            <a:noFill/>
            <a:miter lim="800000"/>
            <a:headEnd/>
            <a:tailEnd/>
          </a:ln>
        </p:spPr>
        <p:txBody>
          <a:bodyPr>
            <a:spAutoFit/>
          </a:bodyPr>
          <a:lstStyle/>
          <a:p>
            <a:r>
              <a:rPr lang="ru-RU" sz="2000">
                <a:latin typeface="Palatino Linotype" pitchFamily="18" charset="0"/>
              </a:rPr>
              <a:t>На светских униформах офицеры и генералы на плечах носят так называмые плечевые узлы (Shoulder knots) очень похожие на погоны офицеров и генералов Вермахта. Однако это не знаки различия званий, а лишь украшение офицерской и генеральской униформы. </a:t>
            </a:r>
          </a:p>
        </p:txBody>
      </p:sp>
      <p:pic>
        <p:nvPicPr>
          <p:cNvPr id="43010" name="Picture 5"/>
          <p:cNvPicPr>
            <a:picLocks noChangeAspect="1" noChangeArrowheads="1"/>
          </p:cNvPicPr>
          <p:nvPr/>
        </p:nvPicPr>
        <p:blipFill>
          <a:blip r:embed="rId2"/>
          <a:srcRect/>
          <a:stretch>
            <a:fillRect/>
          </a:stretch>
        </p:blipFill>
        <p:spPr bwMode="auto">
          <a:xfrm>
            <a:off x="250825" y="280988"/>
            <a:ext cx="2160588" cy="3059112"/>
          </a:xfrm>
          <a:prstGeom prst="rect">
            <a:avLst/>
          </a:prstGeom>
          <a:noFill/>
          <a:ln w="9525">
            <a:noFill/>
            <a:miter lim="800000"/>
            <a:headEnd/>
            <a:tailEnd/>
          </a:ln>
        </p:spPr>
      </p:pic>
      <p:pic>
        <p:nvPicPr>
          <p:cNvPr id="43011" name="Picture 6"/>
          <p:cNvPicPr>
            <a:picLocks noChangeAspect="1" noChangeArrowheads="1"/>
          </p:cNvPicPr>
          <p:nvPr/>
        </p:nvPicPr>
        <p:blipFill>
          <a:blip r:embed="rId3"/>
          <a:srcRect/>
          <a:stretch>
            <a:fillRect/>
          </a:stretch>
        </p:blipFill>
        <p:spPr bwMode="auto">
          <a:xfrm>
            <a:off x="995363" y="4076700"/>
            <a:ext cx="3409950" cy="1519238"/>
          </a:xfrm>
          <a:prstGeom prst="rect">
            <a:avLst/>
          </a:prstGeom>
          <a:noFill/>
          <a:ln w="9525">
            <a:noFill/>
            <a:miter lim="800000"/>
            <a:headEnd/>
            <a:tailEnd/>
          </a:ln>
        </p:spPr>
      </p:pic>
      <p:pic>
        <p:nvPicPr>
          <p:cNvPr id="43012" name="Picture 7"/>
          <p:cNvPicPr>
            <a:picLocks noChangeAspect="1" noChangeArrowheads="1"/>
          </p:cNvPicPr>
          <p:nvPr/>
        </p:nvPicPr>
        <p:blipFill>
          <a:blip r:embed="rId4"/>
          <a:srcRect/>
          <a:stretch>
            <a:fillRect/>
          </a:stretch>
        </p:blipFill>
        <p:spPr bwMode="auto">
          <a:xfrm>
            <a:off x="5437188" y="4016375"/>
            <a:ext cx="2657475" cy="156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115888"/>
            <a:ext cx="8713788" cy="2520950"/>
          </a:xfrm>
        </p:spPr>
        <p:txBody>
          <a:bodyPr/>
          <a:lstStyle/>
          <a:p>
            <a:pPr marL="18288" indent="0" algn="just" eaLnBrk="1" fontAlgn="auto" hangingPunct="1">
              <a:spcAft>
                <a:spcPts val="0"/>
              </a:spcAft>
              <a:buFont typeface="Wingdings" pitchFamily="2" charset="2"/>
              <a:buNone/>
              <a:defRPr/>
            </a:pPr>
            <a:r>
              <a:rPr lang="ru-RU" sz="2400" dirty="0">
                <a:solidFill>
                  <a:schemeClr val="tx2">
                    <a:lumMod val="50000"/>
                  </a:schemeClr>
                </a:solidFill>
              </a:rPr>
              <a:t>Учебный вопрос </a:t>
            </a:r>
            <a:r>
              <a:rPr lang="ru-RU" sz="2400" dirty="0" smtClean="0">
                <a:solidFill>
                  <a:schemeClr val="tx2">
                    <a:lumMod val="50000"/>
                  </a:schemeClr>
                </a:solidFill>
              </a:rPr>
              <a:t>№2: </a:t>
            </a:r>
            <a:r>
              <a:rPr lang="ru-RU" sz="2400" dirty="0">
                <a:solidFill>
                  <a:schemeClr val="tx2">
                    <a:lumMod val="50000"/>
                  </a:schemeClr>
                </a:solidFill>
              </a:rPr>
              <a:t>Организация, вооружение, тактико-технические характеристики основных видов оружия и техники армии </a:t>
            </a:r>
            <a:r>
              <a:rPr lang="ru-RU" sz="2400" dirty="0" smtClean="0">
                <a:solidFill>
                  <a:schemeClr val="tx2">
                    <a:lumMod val="50000"/>
                  </a:schemeClr>
                </a:solidFill>
              </a:rPr>
              <a:t>ФРГ; </a:t>
            </a:r>
            <a:r>
              <a:rPr lang="ru-RU" sz="2400" dirty="0">
                <a:solidFill>
                  <a:schemeClr val="tx2">
                    <a:lumMod val="50000"/>
                  </a:schemeClr>
                </a:solidFill>
              </a:rPr>
              <a:t>форма одежды, знаки различия военнослужащих армии </a:t>
            </a:r>
            <a:r>
              <a:rPr lang="ru-RU" sz="2400" dirty="0" smtClean="0">
                <a:solidFill>
                  <a:schemeClr val="tx2">
                    <a:lumMod val="50000"/>
                  </a:schemeClr>
                </a:solidFill>
              </a:rPr>
              <a:t>ФРГ, </a:t>
            </a:r>
            <a:r>
              <a:rPr lang="ru-RU" sz="2400" dirty="0">
                <a:solidFill>
                  <a:schemeClr val="tx2">
                    <a:lumMod val="50000"/>
                  </a:schemeClr>
                </a:solidFill>
              </a:rPr>
              <a:t>опознавательные знаки и условные обозначения подразделений и техники на картах.</a:t>
            </a:r>
          </a:p>
          <a:p>
            <a:pPr marL="274320" indent="-256032" eaLnBrk="1" fontAlgn="auto" hangingPunct="1">
              <a:spcAft>
                <a:spcPts val="0"/>
              </a:spcAft>
              <a:defRPr/>
            </a:pPr>
            <a:endParaRPr lang="ru-RU" dirty="0"/>
          </a:p>
        </p:txBody>
      </p:sp>
      <p:pic>
        <p:nvPicPr>
          <p:cNvPr id="44034" name="Рисунок 3"/>
          <p:cNvPicPr>
            <a:picLocks noChangeAspect="1"/>
          </p:cNvPicPr>
          <p:nvPr/>
        </p:nvPicPr>
        <p:blipFill>
          <a:blip r:embed="rId2"/>
          <a:srcRect/>
          <a:stretch>
            <a:fillRect/>
          </a:stretch>
        </p:blipFill>
        <p:spPr bwMode="auto">
          <a:xfrm>
            <a:off x="1619250" y="2300288"/>
            <a:ext cx="6069013" cy="455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ъект 2"/>
          <p:cNvSpPr>
            <a:spLocks noGrp="1"/>
          </p:cNvSpPr>
          <p:nvPr>
            <p:ph idx="1"/>
          </p:nvPr>
        </p:nvSpPr>
        <p:spPr bwMode="auto">
          <a:xfrm>
            <a:off x="80963" y="3257550"/>
            <a:ext cx="9063037" cy="3600450"/>
          </a:xfrm>
        </p:spPr>
        <p:txBody>
          <a:bodyPr wrap="square" numCol="1" anchorCtr="0" compatLnSpc="1">
            <a:prstTxWarp prst="textNoShape">
              <a:avLst/>
            </a:prstTxWarp>
          </a:bodyPr>
          <a:lstStyle/>
          <a:p>
            <a:pPr marL="17463" indent="0" algn="just" eaLnBrk="1" hangingPunct="1">
              <a:buFont typeface="Wingdings" pitchFamily="2" charset="2"/>
              <a:buNone/>
            </a:pPr>
            <a:r>
              <a:rPr lang="ru-RU" u="sng" smtClean="0">
                <a:effectLst/>
              </a:rPr>
              <a:t>Вооруженные силы ФРГ</a:t>
            </a:r>
            <a:r>
              <a:rPr lang="ru-RU" smtClean="0">
                <a:effectLst/>
              </a:rPr>
              <a:t> созданы 9 мая 1955 г. (день вступления ФРГ в НАТО) и состоят из сухопутных, военно-воздушных и военно-морских сил. </a:t>
            </a:r>
          </a:p>
          <a:p>
            <a:pPr marL="17463" indent="0" algn="just" eaLnBrk="1" hangingPunct="1">
              <a:buFont typeface="Wingdings" pitchFamily="2" charset="2"/>
              <a:buNone/>
            </a:pPr>
            <a:r>
              <a:rPr lang="ru-RU" smtClean="0">
                <a:effectLst/>
              </a:rPr>
              <a:t>В составе вооруженных сил созданы национальные силы быстрого реагирования (СБР).</a:t>
            </a:r>
          </a:p>
          <a:p>
            <a:pPr marL="17463" indent="0" algn="just" eaLnBrk="1" hangingPunct="1">
              <a:buFont typeface="Wingdings" pitchFamily="2" charset="2"/>
              <a:buNone/>
            </a:pPr>
            <a:r>
              <a:rPr lang="ru-RU" smtClean="0">
                <a:effectLst/>
              </a:rPr>
              <a:t>Численность бундесвера составляет 336 тыс. человек: сухопутные силы – 233 тыс.; военно-воздушные силы – 76 тыс.; военно-морские силы – 27 тыс. человек. Основная часть вооруженных сил ФРГ включена в состав объединенных вооруженных сил НАТО.</a:t>
            </a:r>
          </a:p>
        </p:txBody>
      </p:sp>
      <p:pic>
        <p:nvPicPr>
          <p:cNvPr id="45058" name="Рисунок 3"/>
          <p:cNvPicPr>
            <a:picLocks noChangeAspect="1"/>
          </p:cNvPicPr>
          <p:nvPr/>
        </p:nvPicPr>
        <p:blipFill>
          <a:blip r:embed="rId2"/>
          <a:srcRect/>
          <a:stretch>
            <a:fillRect/>
          </a:stretch>
        </p:blipFill>
        <p:spPr bwMode="auto">
          <a:xfrm>
            <a:off x="2051050" y="188913"/>
            <a:ext cx="5067300" cy="333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81075"/>
            <a:ext cx="4859338" cy="5876925"/>
          </a:xfrm>
        </p:spPr>
        <p:txBody>
          <a:bodyPr>
            <a:normAutofit fontScale="92500" lnSpcReduction="20000"/>
          </a:bodyPr>
          <a:lstStyle/>
          <a:p>
            <a:pPr marL="18288" indent="0" eaLnBrk="1" fontAlgn="auto" hangingPunct="1">
              <a:spcAft>
                <a:spcPts val="0"/>
              </a:spcAft>
              <a:buFont typeface="Wingdings" pitchFamily="2" charset="2"/>
              <a:buNone/>
              <a:defRPr/>
            </a:pPr>
            <a:r>
              <a:rPr lang="ru-RU" dirty="0" smtClean="0">
                <a:effectLst/>
              </a:rPr>
              <a:t>Для </a:t>
            </a:r>
            <a:r>
              <a:rPr lang="ru-RU" dirty="0">
                <a:effectLst/>
              </a:rPr>
              <a:t>успешного ведения наступательных действий используются шесть основополагающих принципов:</a:t>
            </a:r>
          </a:p>
          <a:p>
            <a:pPr marL="274320" indent="-256032" eaLnBrk="1" fontAlgn="auto" hangingPunct="1">
              <a:spcAft>
                <a:spcPts val="0"/>
              </a:spcAft>
              <a:buFont typeface="Arial" panose="020B0604020202020204" pitchFamily="34" charset="0"/>
              <a:buChar char="•"/>
              <a:defRPr/>
            </a:pPr>
            <a:r>
              <a:rPr lang="ru-RU" dirty="0">
                <a:effectLst/>
              </a:rPr>
              <a:t>знание противостоящего противника, его организации, принципов ведения оборонительных действий, его сильных и слабых сторон;</a:t>
            </a:r>
          </a:p>
          <a:p>
            <a:pPr marL="274320" indent="-256032" eaLnBrk="1" fontAlgn="auto" hangingPunct="1">
              <a:spcAft>
                <a:spcPts val="0"/>
              </a:spcAft>
              <a:buFont typeface="Arial" panose="020B0604020202020204" pitchFamily="34" charset="0"/>
              <a:buChar char="•"/>
              <a:defRPr/>
            </a:pPr>
            <a:r>
              <a:rPr lang="ru-RU" dirty="0">
                <a:effectLst/>
              </a:rPr>
              <a:t>сосредоточение превосходящих сил и средств </a:t>
            </a:r>
            <a:endParaRPr lang="ru-RU" dirty="0" smtClean="0">
              <a:effectLst/>
            </a:endParaRPr>
          </a:p>
          <a:p>
            <a:pPr marL="274320" indent="-256032" eaLnBrk="1" fontAlgn="auto" hangingPunct="1">
              <a:spcAft>
                <a:spcPts val="0"/>
              </a:spcAft>
              <a:buFont typeface="Arial" panose="020B0604020202020204" pitchFamily="34" charset="0"/>
              <a:buChar char="•"/>
              <a:defRPr/>
            </a:pPr>
            <a:r>
              <a:rPr lang="ru-RU" dirty="0" smtClean="0">
                <a:effectLst/>
              </a:rPr>
              <a:t>подавление всеми имеющимися средствами и способами огневых средств противника;</a:t>
            </a:r>
          </a:p>
          <a:p>
            <a:pPr marL="274320" indent="-256032" eaLnBrk="1" fontAlgn="auto" hangingPunct="1">
              <a:spcAft>
                <a:spcPts val="0"/>
              </a:spcAft>
              <a:buFont typeface="Arial" panose="020B0604020202020204" pitchFamily="34" charset="0"/>
              <a:buChar char="•"/>
              <a:defRPr/>
            </a:pPr>
            <a:r>
              <a:rPr lang="ru-RU" dirty="0" smtClean="0">
                <a:effectLst/>
              </a:rPr>
              <a:t>нанесение </a:t>
            </a:r>
            <a:r>
              <a:rPr lang="ru-RU" dirty="0">
                <a:effectLst/>
              </a:rPr>
              <a:t>сильного удара по слабому месту в обороне противника, дезорганизация и уничтожение его сил и средств;</a:t>
            </a:r>
          </a:p>
          <a:p>
            <a:pPr marL="274320" indent="-256032" eaLnBrk="1" fontAlgn="auto" hangingPunct="1">
              <a:spcAft>
                <a:spcPts val="0"/>
              </a:spcAft>
              <a:buFont typeface="Arial" panose="020B0604020202020204" pitchFamily="34" charset="0"/>
              <a:buChar char="•"/>
              <a:defRPr/>
            </a:pPr>
            <a:r>
              <a:rPr lang="ru-RU" dirty="0">
                <a:effectLst/>
              </a:rPr>
              <a:t>прорыв в тыл обороны противника в целях уничтожения его </a:t>
            </a:r>
            <a:r>
              <a:rPr lang="ru-RU" dirty="0" smtClean="0">
                <a:effectLst/>
              </a:rPr>
              <a:t>артиллерии, пунктов управления;</a:t>
            </a:r>
            <a:endParaRPr lang="ru-RU" dirty="0">
              <a:effectLst/>
            </a:endParaRPr>
          </a:p>
          <a:p>
            <a:pPr marL="274320" indent="-256032" eaLnBrk="1" fontAlgn="auto" hangingPunct="1">
              <a:spcAft>
                <a:spcPts val="0"/>
              </a:spcAft>
              <a:buFont typeface="Arial" panose="020B0604020202020204" pitchFamily="34" charset="0"/>
              <a:buChar char="•"/>
              <a:defRPr/>
            </a:pPr>
            <a:r>
              <a:rPr lang="ru-RU" dirty="0">
                <a:effectLst/>
              </a:rPr>
              <a:t>постоянное и мобильное тыловое обеспечение своих наступающих войск.</a:t>
            </a:r>
          </a:p>
          <a:p>
            <a:pPr marL="274320" indent="-256032" eaLnBrk="1" fontAlgn="auto" hangingPunct="1">
              <a:spcAft>
                <a:spcPts val="0"/>
              </a:spcAft>
              <a:defRPr/>
            </a:pPr>
            <a:endParaRPr lang="ru-RU" dirty="0"/>
          </a:p>
        </p:txBody>
      </p:sp>
      <p:sp>
        <p:nvSpPr>
          <p:cNvPr id="4" name="TextBox 3"/>
          <p:cNvSpPr txBox="1"/>
          <p:nvPr/>
        </p:nvSpPr>
        <p:spPr>
          <a:xfrm>
            <a:off x="0" y="188913"/>
            <a:ext cx="9036050" cy="922337"/>
          </a:xfrm>
          <a:prstGeom prst="rect">
            <a:avLst/>
          </a:prstGeom>
          <a:noFill/>
        </p:spPr>
        <p:txBody>
          <a:bodyPr>
            <a:spAutoFit/>
          </a:bodyPr>
          <a:lstStyle/>
          <a:p>
            <a:pPr algn="ctr" fontAlgn="auto">
              <a:spcBef>
                <a:spcPts val="0"/>
              </a:spcBef>
              <a:spcAft>
                <a:spcPts val="0"/>
              </a:spcAft>
              <a:defRPr/>
            </a:pPr>
            <a:r>
              <a:rPr lang="ru-RU" b="1" dirty="0">
                <a:solidFill>
                  <a:schemeClr val="tx2">
                    <a:lumMod val="50000"/>
                  </a:schemeClr>
                </a:solidFill>
                <a:latin typeface="+mn-lt"/>
              </a:rPr>
              <a:t>Командования основных армий стран НАТО рассматривают наступление как основной вид боевых действий.</a:t>
            </a:r>
          </a:p>
          <a:p>
            <a:pPr fontAlgn="auto">
              <a:spcBef>
                <a:spcPts val="0"/>
              </a:spcBef>
              <a:spcAft>
                <a:spcPts val="0"/>
              </a:spcAft>
              <a:defRPr/>
            </a:pPr>
            <a:endParaRPr lang="ru-RU" dirty="0">
              <a:latin typeface="+mn-lt"/>
            </a:endParaRPr>
          </a:p>
        </p:txBody>
      </p:sp>
      <p:pic>
        <p:nvPicPr>
          <p:cNvPr id="15363" name="Рисунок 4"/>
          <p:cNvPicPr>
            <a:picLocks noChangeAspect="1"/>
          </p:cNvPicPr>
          <p:nvPr/>
        </p:nvPicPr>
        <p:blipFill>
          <a:blip r:embed="rId2"/>
          <a:srcRect/>
          <a:stretch>
            <a:fillRect/>
          </a:stretch>
        </p:blipFill>
        <p:spPr bwMode="auto">
          <a:xfrm>
            <a:off x="4772025" y="1844675"/>
            <a:ext cx="437991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descr="Пергамент"/>
          <p:cNvSpPr txBox="1">
            <a:spLocks noChangeArrowheads="1"/>
          </p:cNvSpPr>
          <p:nvPr/>
        </p:nvSpPr>
        <p:spPr bwMode="auto">
          <a:xfrm>
            <a:off x="11113" y="138113"/>
            <a:ext cx="9144000" cy="957262"/>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Структура мотопехотное отделения (</a:t>
            </a:r>
            <a:r>
              <a:rPr lang="ru-RU" altLang="ru-RU" sz="2800" b="1" dirty="0" err="1">
                <a:solidFill>
                  <a:schemeClr val="tx2">
                    <a:lumMod val="50000"/>
                  </a:schemeClr>
                </a:solidFill>
              </a:rPr>
              <a:t>мпо</a:t>
            </a:r>
            <a:r>
              <a:rPr lang="ru-RU" altLang="ru-RU" sz="2800" b="1" dirty="0">
                <a:solidFill>
                  <a:schemeClr val="tx2">
                    <a:lumMod val="50000"/>
                  </a:schemeClr>
                </a:solidFill>
              </a:rPr>
              <a:t>) </a:t>
            </a:r>
          </a:p>
          <a:p>
            <a:pPr algn="ctr" fontAlgn="auto">
              <a:spcBef>
                <a:spcPts val="0"/>
              </a:spcBef>
              <a:spcAft>
                <a:spcPts val="0"/>
              </a:spcAft>
              <a:defRPr/>
            </a:pPr>
            <a:r>
              <a:rPr lang="ru-RU" altLang="ru-RU" sz="2800" b="1" dirty="0">
                <a:solidFill>
                  <a:schemeClr val="tx2">
                    <a:lumMod val="50000"/>
                  </a:schemeClr>
                </a:solidFill>
              </a:rPr>
              <a:t>армии Германии на БМП «</a:t>
            </a:r>
            <a:r>
              <a:rPr lang="ru-RU" altLang="ru-RU" sz="2800" b="1" dirty="0" err="1">
                <a:solidFill>
                  <a:schemeClr val="tx2">
                    <a:lumMod val="50000"/>
                  </a:schemeClr>
                </a:solidFill>
              </a:rPr>
              <a:t>Мардер</a:t>
            </a:r>
            <a:r>
              <a:rPr lang="ru-RU" altLang="ru-RU" sz="2800" b="1" dirty="0">
                <a:solidFill>
                  <a:schemeClr val="tx2">
                    <a:lumMod val="50000"/>
                  </a:schemeClr>
                </a:solidFill>
              </a:rPr>
              <a:t> 1»</a:t>
            </a:r>
          </a:p>
        </p:txBody>
      </p:sp>
      <p:graphicFrame>
        <p:nvGraphicFramePr>
          <p:cNvPr id="5" name="Group 117"/>
          <p:cNvGraphicFramePr>
            <a:graphicFrameLocks noGrp="1"/>
          </p:cNvGraphicFramePr>
          <p:nvPr/>
        </p:nvGraphicFramePr>
        <p:xfrm>
          <a:off x="190500" y="1084263"/>
          <a:ext cx="8964613" cy="5570537"/>
        </p:xfrm>
        <a:graphic>
          <a:graphicData uri="http://schemas.openxmlformats.org/drawingml/2006/table">
            <a:tbl>
              <a:tblPr/>
              <a:tblGrid>
                <a:gridCol w="4044950"/>
                <a:gridCol w="4919662"/>
              </a:tblGrid>
              <a:tr h="287338">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Times New Roman" pitchFamily="18"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Вооружение </a:t>
                      </a:r>
                      <a:r>
                        <a:rPr kumimoji="0" lang="ru-RU" altLang="ru-RU" sz="2400" b="0" i="1" u="none" strike="noStrike" cap="none" normalizeH="0" baseline="0" smtClean="0">
                          <a:ln>
                            <a:noFill/>
                          </a:ln>
                          <a:solidFill>
                            <a:schemeClr val="tx1"/>
                          </a:solidFill>
                          <a:effectLst/>
                          <a:latin typeface="Times New Roman" pitchFamily="18" charset="0"/>
                        </a:rPr>
                        <a:t>мпо</a:t>
                      </a:r>
                    </a:p>
                  </a:txBody>
                  <a:tcPr marL="90000" marR="90000" marT="46800" marB="46800" anchor="ctr" horzOverflow="overflow">
                    <a:lnL>
                      <a:noFill/>
                    </a:lnL>
                    <a:lnR cap="flat">
                      <a:noFill/>
                    </a:lnR>
                    <a:lnT cap="flat">
                      <a:noFill/>
                    </a:lnT>
                    <a:lnB>
                      <a:noFill/>
                    </a:lnB>
                    <a:lnTlToBr>
                      <a:noFill/>
                    </a:lnTlToBr>
                    <a:lnBlToTr>
                      <a:noFill/>
                    </a:lnBlToTr>
                    <a:noFill/>
                  </a:tcPr>
                </a:tc>
              </a:tr>
              <a:tr h="641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AutoNum type="arabicPeriod"/>
                        <a:tabLst/>
                      </a:pPr>
                      <a:r>
                        <a:rPr kumimoji="0" lang="ru-RU" altLang="ru-RU" sz="1800" b="0" i="0" u="none" strike="noStrike" cap="none" normalizeH="0" baseline="0" smtClean="0">
                          <a:ln>
                            <a:noFill/>
                          </a:ln>
                          <a:solidFill>
                            <a:schemeClr val="tx1"/>
                          </a:solidFill>
                          <a:effectLst/>
                          <a:latin typeface="Times New Roman" pitchFamily="18" charset="0"/>
                        </a:rPr>
                        <a:t>командир отделения</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92075" indent="-92075"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92075" marR="0" lvl="0" indent="-92075"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 пистолет-пулемет «Узи» </a:t>
                      </a:r>
                    </a:p>
                    <a:p>
                      <a:pPr marL="92075" marR="0" lvl="0" indent="-92075" algn="l"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Times New Roman" pitchFamily="18" charset="0"/>
                        </a:rPr>
                        <a:t> </a:t>
                      </a:r>
                      <a:r>
                        <a:rPr kumimoji="0" lang="ru-RU" altLang="ru-RU" sz="1800" b="0" i="0" u="none" strike="noStrike" cap="none" normalizeH="0" baseline="0" smtClean="0">
                          <a:ln>
                            <a:noFill/>
                          </a:ln>
                          <a:solidFill>
                            <a:schemeClr val="tx1"/>
                          </a:solidFill>
                          <a:effectLst/>
                          <a:latin typeface="Times New Roman" pitchFamily="18" charset="0"/>
                        </a:rPr>
                        <a:t>израильской разработки или «Вальтер» Р5</a:t>
                      </a:r>
                    </a:p>
                  </a:txBody>
                  <a:tcPr marL="90000" marR="90000" marT="46800" marB="46800" horzOverflow="overflow">
                    <a:lnL>
                      <a:noFill/>
                    </a:lnL>
                    <a:lnR cap="flat">
                      <a:noFill/>
                    </a:lnR>
                    <a:lnT>
                      <a:noFill/>
                    </a:lnT>
                    <a:lnB>
                      <a:noFill/>
                    </a:lnB>
                    <a:lnTlToBr>
                      <a:noFill/>
                    </a:lnTlToBr>
                    <a:lnBlToTr>
                      <a:noFill/>
                    </a:lnBlToTr>
                    <a:noFill/>
                  </a:tcPr>
                </a:tc>
              </a:tr>
              <a:tr h="22860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rPr>
                        <a:t>2. помощник командира отделения</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rPr>
                        <a:t>- автоматическая винтовка </a:t>
                      </a:r>
                      <a:r>
                        <a:rPr kumimoji="0" lang="en-US" altLang="ru-RU" sz="1800" b="0" i="0" u="none" strike="noStrike" cap="none" normalizeH="0" baseline="0" dirty="0" smtClean="0">
                          <a:ln>
                            <a:noFill/>
                          </a:ln>
                          <a:solidFill>
                            <a:schemeClr val="tx1"/>
                          </a:solidFill>
                          <a:effectLst/>
                          <a:latin typeface="Times New Roman" pitchFamily="18" charset="0"/>
                        </a:rPr>
                        <a:t>G-3 + </a:t>
                      </a:r>
                      <a:r>
                        <a:rPr kumimoji="0" lang="ru-RU" altLang="ru-RU" sz="1800" b="0" i="0" u="none" strike="noStrike" cap="none" normalizeH="0" baseline="0" dirty="0" smtClean="0">
                          <a:ln>
                            <a:noFill/>
                          </a:ln>
                          <a:solidFill>
                            <a:schemeClr val="tx1"/>
                          </a:solidFill>
                          <a:effectLst/>
                          <a:latin typeface="Times New Roman" pitchFamily="18" charset="0"/>
                        </a:rPr>
                        <a:t>подствольный гранатомет </a:t>
                      </a:r>
                      <a:r>
                        <a:rPr kumimoji="0" lang="en-US" altLang="ru-RU" sz="1800" b="0" i="0" u="none" strike="noStrike" cap="none" normalizeH="0" baseline="0" dirty="0" smtClean="0">
                          <a:ln>
                            <a:noFill/>
                          </a:ln>
                          <a:solidFill>
                            <a:schemeClr val="tx1"/>
                          </a:solidFill>
                          <a:effectLst/>
                          <a:latin typeface="Times New Roman" pitchFamily="18" charset="0"/>
                        </a:rPr>
                        <a:t>HK79</a:t>
                      </a:r>
                      <a:endParaRPr kumimoji="0" lang="ru-RU" altLang="ru-RU" sz="1800" b="0" i="0" u="none" strike="noStrike" cap="none" normalizeH="0" baseline="0" dirty="0" smtClean="0">
                        <a:ln>
                          <a:noFill/>
                        </a:ln>
                        <a:solidFill>
                          <a:schemeClr val="tx1"/>
                        </a:solidFill>
                        <a:effectLst/>
                        <a:latin typeface="Times New Roman" pitchFamily="18" charset="0"/>
                      </a:endParaRPr>
                    </a:p>
                  </a:txBody>
                  <a:tcPr marL="90000" marR="90000" marT="46800" marB="46800" horzOverflow="overflow">
                    <a:lnL>
                      <a:noFill/>
                    </a:lnL>
                    <a:lnR cap="flat">
                      <a:noFill/>
                    </a:lnR>
                    <a:lnT>
                      <a:noFill/>
                    </a:lnT>
                    <a:lnB>
                      <a:noFill/>
                    </a:lnB>
                    <a:lnTlToBr>
                      <a:noFill/>
                    </a:lnTlToBr>
                    <a:lnBlToTr>
                      <a:noFill/>
                    </a:lnBlToTr>
                    <a:noFill/>
                  </a:tcPr>
                </a:tc>
              </a:tr>
              <a:tr h="17780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3. наводчик-оператор БМП «Мардер 1»</a:t>
                      </a:r>
                    </a:p>
                  </a:txBody>
                  <a:tcPr marL="90000" marR="90000" marT="46800" marB="468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marL="914400" indent="-457200" algn="l">
                        <a:spcBef>
                          <a:spcPct val="20000"/>
                        </a:spcBef>
                        <a:defRPr sz="2400">
                          <a:solidFill>
                            <a:schemeClr val="tx1"/>
                          </a:solidFill>
                          <a:latin typeface="Times New Roman" pitchFamily="18" charset="0"/>
                        </a:defRPr>
                      </a:lvl2pPr>
                      <a:lvl3pPr marL="1295400" indent="-381000" algn="l">
                        <a:spcBef>
                          <a:spcPct val="20000"/>
                        </a:spcBef>
                        <a:defRPr sz="2000">
                          <a:solidFill>
                            <a:schemeClr val="tx1"/>
                          </a:solidFill>
                          <a:latin typeface="Times New Roman" pitchFamily="18" charset="0"/>
                        </a:defRPr>
                      </a:lvl3pPr>
                      <a:lvl4pPr marL="1719263" indent="-342900" algn="l">
                        <a:spcBef>
                          <a:spcPct val="20000"/>
                        </a:spcBef>
                        <a:defRPr>
                          <a:solidFill>
                            <a:schemeClr val="tx1"/>
                          </a:solidFill>
                          <a:latin typeface="Times New Roman" pitchFamily="18" charset="0"/>
                        </a:defRPr>
                      </a:lvl4pPr>
                      <a:lvl5pPr marL="2241550" indent="-342900" algn="l">
                        <a:spcBef>
                          <a:spcPct val="20000"/>
                        </a:spcBef>
                        <a:defRPr>
                          <a:solidFill>
                            <a:schemeClr val="tx1"/>
                          </a:solidFill>
                          <a:latin typeface="Times New Roman" pitchFamily="18" charset="0"/>
                        </a:defRPr>
                      </a:lvl5pPr>
                      <a:lvl6pPr marL="2698750" indent="-342900" fontAlgn="base">
                        <a:spcBef>
                          <a:spcPct val="20000"/>
                        </a:spcBef>
                        <a:spcAft>
                          <a:spcPct val="0"/>
                        </a:spcAft>
                        <a:defRPr>
                          <a:solidFill>
                            <a:schemeClr val="tx1"/>
                          </a:solidFill>
                          <a:latin typeface="Times New Roman" pitchFamily="18" charset="0"/>
                        </a:defRPr>
                      </a:lvl6pPr>
                      <a:lvl7pPr marL="3155950" indent="-342900" fontAlgn="base">
                        <a:spcBef>
                          <a:spcPct val="20000"/>
                        </a:spcBef>
                        <a:spcAft>
                          <a:spcPct val="0"/>
                        </a:spcAft>
                        <a:defRPr>
                          <a:solidFill>
                            <a:schemeClr val="tx1"/>
                          </a:solidFill>
                          <a:latin typeface="Times New Roman" pitchFamily="18" charset="0"/>
                        </a:defRPr>
                      </a:lvl7pPr>
                      <a:lvl8pPr marL="3613150" indent="-342900" fontAlgn="base">
                        <a:spcBef>
                          <a:spcPct val="20000"/>
                        </a:spcBef>
                        <a:spcAft>
                          <a:spcPct val="0"/>
                        </a:spcAft>
                        <a:defRPr>
                          <a:solidFill>
                            <a:schemeClr val="tx1"/>
                          </a:solidFill>
                          <a:latin typeface="Times New Roman" pitchFamily="18" charset="0"/>
                        </a:defRPr>
                      </a:lvl8pPr>
                      <a:lvl9pPr marL="4070350" indent="-342900"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 «Узи» или «Вальтер» Р5</a:t>
                      </a:r>
                      <a:r>
                        <a:rPr kumimoji="0" lang="en-US" altLang="ru-RU" sz="1800" b="0" i="0" u="none" strike="noStrike" cap="none" normalizeH="0" baseline="0" smtClean="0">
                          <a:ln>
                            <a:noFill/>
                          </a:ln>
                          <a:solidFill>
                            <a:schemeClr val="tx1"/>
                          </a:solidFill>
                          <a:effectLst/>
                          <a:latin typeface="Times New Roman" pitchFamily="18" charset="0"/>
                        </a:rPr>
                        <a:t> </a:t>
                      </a:r>
                      <a:endParaRPr kumimoji="0" lang="ru-RU" altLang="ru-RU" sz="1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 (для самообороны)</a:t>
                      </a:r>
                    </a:p>
                  </a:txBody>
                  <a:tcPr marL="90000" marR="90000" marT="46800" marB="46800" horzOverflow="overflow">
                    <a:lnL>
                      <a:noFill/>
                    </a:lnL>
                    <a:lnR cap="flat">
                      <a:noFill/>
                    </a:lnR>
                    <a:lnT>
                      <a:noFill/>
                    </a:lnT>
                    <a:lnB>
                      <a:noFill/>
                    </a:lnB>
                    <a:lnTlToBr>
                      <a:noFill/>
                    </a:lnTlToBr>
                    <a:lnBlToTr>
                      <a:noFill/>
                    </a:lnBlToTr>
                    <a:noFill/>
                  </a:tcPr>
                </a:tc>
              </a:tr>
              <a:tr h="17780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4. механик-водитель БМП «Мардер 1»</a:t>
                      </a:r>
                    </a:p>
                  </a:txBody>
                  <a:tcPr marL="90000" marR="90000" marT="46800" marB="468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 «Узи» или «Вальтер» Р5</a:t>
                      </a:r>
                      <a:r>
                        <a:rPr kumimoji="0" lang="en-US" altLang="ru-RU" sz="1800" b="0" i="0" u="none" strike="noStrike" cap="none" normalizeH="0" baseline="0" smtClean="0">
                          <a:ln>
                            <a:noFill/>
                          </a:ln>
                          <a:solidFill>
                            <a:schemeClr val="tx1"/>
                          </a:solidFill>
                          <a:effectLst/>
                          <a:latin typeface="Times New Roman" pitchFamily="18" charset="0"/>
                        </a:rPr>
                        <a:t> </a:t>
                      </a:r>
                      <a:endParaRPr kumimoji="0" lang="ru-RU" altLang="ru-RU" sz="1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  (для самообороны)</a:t>
                      </a:r>
                    </a:p>
                  </a:txBody>
                  <a:tcPr marL="90000" marR="90000" marT="46800" marB="46800" horzOverflow="overflow">
                    <a:lnL>
                      <a:noFill/>
                    </a:lnL>
                    <a:lnR cap="flat">
                      <a:noFill/>
                    </a:lnR>
                    <a:lnT>
                      <a:noFill/>
                    </a:lnT>
                    <a:lnB>
                      <a:noFill/>
                    </a:lnB>
                    <a:lnTlToBr>
                      <a:noFill/>
                    </a:lnTlToBr>
                    <a:lnBlToTr>
                      <a:noFill/>
                    </a:lnBlToTr>
                    <a:noFill/>
                  </a:tcPr>
                </a:tc>
              </a:tr>
              <a:tr h="460375">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5. оператор ПТРК «Милан»</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rPr>
                        <a:t>- </a:t>
                      </a:r>
                      <a:r>
                        <a:rPr kumimoji="0" lang="en-US" altLang="ru-RU" sz="1800" b="0" i="0" u="none" strike="noStrike" cap="none" normalizeH="0" baseline="0" dirty="0" smtClean="0">
                          <a:ln>
                            <a:noFill/>
                          </a:ln>
                          <a:solidFill>
                            <a:schemeClr val="tx1"/>
                          </a:solidFill>
                          <a:effectLst/>
                          <a:latin typeface="Times New Roman" pitchFamily="18" charset="0"/>
                        </a:rPr>
                        <a:t>G-3</a:t>
                      </a:r>
                      <a:r>
                        <a:rPr kumimoji="0" lang="ru-RU" altLang="ru-RU" sz="1800" b="0" i="0" u="none" strike="noStrike" cap="none" normalizeH="0" baseline="0" dirty="0" smtClean="0">
                          <a:ln>
                            <a:noFill/>
                          </a:ln>
                          <a:solidFill>
                            <a:schemeClr val="tx1"/>
                          </a:solidFill>
                          <a:effectLst/>
                          <a:latin typeface="Times New Roman" pitchFamily="18" charset="0"/>
                        </a:rPr>
                        <a:t> (для самообороны)</a:t>
                      </a:r>
                    </a:p>
                  </a:txBody>
                  <a:tcPr marL="90000" marR="90000" marT="46800" marB="46800" horzOverflow="overflow">
                    <a:lnL>
                      <a:noFill/>
                    </a:lnL>
                    <a:lnR cap="flat">
                      <a:noFill/>
                    </a:lnR>
                    <a:lnT>
                      <a:noFill/>
                    </a:lnT>
                    <a:lnB>
                      <a:noFill/>
                    </a:lnB>
                    <a:lnTlToBr>
                      <a:noFill/>
                    </a:lnTlToBr>
                    <a:lnBlToTr>
                      <a:noFill/>
                    </a:lnBlToTr>
                    <a:noFill/>
                  </a:tcPr>
                </a:tc>
              </a:tr>
              <a:tr h="387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6. пулеметчик </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 единый пулемет </a:t>
                      </a:r>
                      <a:r>
                        <a:rPr kumimoji="0" lang="en-US" altLang="ru-RU" sz="1800" b="0" i="0" u="none" strike="noStrike" cap="none" normalizeH="0" baseline="0" smtClean="0">
                          <a:ln>
                            <a:noFill/>
                          </a:ln>
                          <a:solidFill>
                            <a:schemeClr val="tx1"/>
                          </a:solidFill>
                          <a:effectLst/>
                          <a:latin typeface="Times New Roman" pitchFamily="18" charset="0"/>
                        </a:rPr>
                        <a:t>MG-3</a:t>
                      </a:r>
                      <a:endParaRPr kumimoji="0" lang="ru-RU" altLang="ru-RU" sz="1800" b="0"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a:noFill/>
                    </a:lnL>
                    <a:lnR cap="flat">
                      <a:noFill/>
                    </a:lnR>
                    <a:lnT>
                      <a:noFill/>
                    </a:lnT>
                    <a:lnB>
                      <a:noFill/>
                    </a:lnB>
                    <a:lnTlToBr>
                      <a:noFill/>
                    </a:lnTlToBr>
                    <a:lnBlToTr>
                      <a:noFill/>
                    </a:lnBlToTr>
                    <a:noFill/>
                  </a:tcPr>
                </a:tc>
              </a:tr>
              <a:tr h="387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7. стрелок-снайпер</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 снайперская винтовка</a:t>
                      </a:r>
                      <a:r>
                        <a:rPr kumimoji="0" lang="en-US" altLang="ru-RU" sz="1800" b="0" i="0" u="none" strike="noStrike" cap="none" normalizeH="0" baseline="0" smtClean="0">
                          <a:ln>
                            <a:noFill/>
                          </a:ln>
                          <a:solidFill>
                            <a:schemeClr val="tx1"/>
                          </a:solidFill>
                          <a:effectLst/>
                          <a:latin typeface="Times New Roman" pitchFamily="18" charset="0"/>
                        </a:rPr>
                        <a:t> </a:t>
                      </a:r>
                      <a:r>
                        <a:rPr kumimoji="0" lang="ru-RU" altLang="ru-RU" sz="1800" b="0" i="0" u="none" strike="noStrike" cap="none" normalizeH="0" baseline="0" smtClean="0">
                          <a:ln>
                            <a:noFill/>
                          </a:ln>
                          <a:solidFill>
                            <a:schemeClr val="tx1"/>
                          </a:solidFill>
                          <a:effectLst/>
                          <a:latin typeface="Times New Roman" pitchFamily="18" charset="0"/>
                        </a:rPr>
                        <a:t>«</a:t>
                      </a:r>
                      <a:r>
                        <a:rPr kumimoji="0" lang="en-US" altLang="ru-RU" sz="1800" b="0" i="0" u="none" strike="noStrike" cap="none" normalizeH="0" baseline="0" smtClean="0">
                          <a:ln>
                            <a:noFill/>
                          </a:ln>
                          <a:solidFill>
                            <a:schemeClr val="tx1"/>
                          </a:solidFill>
                          <a:effectLst/>
                          <a:latin typeface="Times New Roman" pitchFamily="18" charset="0"/>
                        </a:rPr>
                        <a:t>G3SG</a:t>
                      </a:r>
                      <a:r>
                        <a:rPr kumimoji="0" lang="ru-RU" altLang="ru-RU" sz="1800" b="0" i="0" u="none" strike="noStrike" cap="none" normalizeH="0" baseline="0" smtClean="0">
                          <a:ln>
                            <a:noFill/>
                          </a:ln>
                          <a:solidFill>
                            <a:schemeClr val="tx1"/>
                          </a:solidFill>
                          <a:effectLst/>
                          <a:latin typeface="Times New Roman" pitchFamily="18" charset="0"/>
                        </a:rPr>
                        <a:t>/1»</a:t>
                      </a:r>
                    </a:p>
                  </a:txBody>
                  <a:tcPr marL="90000" marR="90000" marT="46800" marB="46800" horzOverflow="overflow">
                    <a:lnL>
                      <a:noFill/>
                    </a:lnL>
                    <a:lnR cap="flat">
                      <a:noFill/>
                    </a:lnR>
                    <a:lnT>
                      <a:noFill/>
                    </a:lnT>
                    <a:lnB>
                      <a:noFill/>
                    </a:lnB>
                    <a:lnTlToBr>
                      <a:noFill/>
                    </a:lnTlToBr>
                    <a:lnBlToTr>
                      <a:noFill/>
                    </a:lnBlToTr>
                    <a:noFill/>
                  </a:tcPr>
                </a:tc>
              </a:tr>
              <a:tr h="21590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8. гранатометчик</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 РПГ«Панцерфауст-3»+</a:t>
                      </a:r>
                      <a:r>
                        <a:rPr kumimoji="0" lang="en-US" altLang="ru-RU" sz="1800" b="0" i="0" u="none" strike="noStrike" cap="none" normalizeH="0" baseline="0" smtClean="0">
                          <a:ln>
                            <a:noFill/>
                          </a:ln>
                          <a:solidFill>
                            <a:schemeClr val="tx1"/>
                          </a:solidFill>
                          <a:effectLst/>
                          <a:latin typeface="Times New Roman" pitchFamily="18" charset="0"/>
                        </a:rPr>
                        <a:t>G-3 </a:t>
                      </a:r>
                      <a:r>
                        <a:rPr kumimoji="0" lang="ru-RU" altLang="ru-RU" sz="1800" b="0" i="0" u="none" strike="noStrike" cap="none" normalizeH="0" baseline="0" smtClean="0">
                          <a:ln>
                            <a:noFill/>
                          </a:ln>
                          <a:solidFill>
                            <a:schemeClr val="tx1"/>
                          </a:solidFill>
                          <a:effectLst/>
                          <a:latin typeface="Times New Roman" pitchFamily="18" charset="0"/>
                        </a:rPr>
                        <a:t>(для самообороны)</a:t>
                      </a:r>
                    </a:p>
                  </a:txBody>
                  <a:tcPr marL="90000" marR="90000" marT="46800" marB="46800" horzOverflow="overflow">
                    <a:lnL>
                      <a:noFill/>
                    </a:lnL>
                    <a:lnR cap="flat">
                      <a:noFill/>
                    </a:lnR>
                    <a:lnT>
                      <a:noFill/>
                    </a:lnT>
                    <a:lnB>
                      <a:noFill/>
                    </a:lnB>
                    <a:lnTlToBr>
                      <a:noFill/>
                    </a:lnTlToBr>
                    <a:lnBlToTr>
                      <a:noFill/>
                    </a:lnBlToTr>
                    <a:noFill/>
                  </a:tcPr>
                </a:tc>
              </a:tr>
              <a:tr h="387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9. автоматчик</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 </a:t>
                      </a:r>
                      <a:r>
                        <a:rPr kumimoji="0" lang="en-US" altLang="ru-RU" sz="1800" b="0" i="0" u="none" strike="noStrike" cap="none" normalizeH="0" baseline="0" smtClean="0">
                          <a:ln>
                            <a:noFill/>
                          </a:ln>
                          <a:solidFill>
                            <a:schemeClr val="tx1"/>
                          </a:solidFill>
                          <a:effectLst/>
                          <a:latin typeface="Times New Roman" pitchFamily="18" charset="0"/>
                        </a:rPr>
                        <a:t>G-3</a:t>
                      </a:r>
                      <a:r>
                        <a:rPr kumimoji="0" lang="ru-RU" altLang="ru-RU" sz="1800" b="0" i="0" u="none" strike="noStrike" cap="none" normalizeH="0" baseline="0" smtClean="0">
                          <a:ln>
                            <a:noFill/>
                          </a:ln>
                          <a:solidFill>
                            <a:schemeClr val="tx1"/>
                          </a:solidFill>
                          <a:effectLst/>
                          <a:latin typeface="Times New Roman" pitchFamily="18" charset="0"/>
                        </a:rPr>
                        <a:t> </a:t>
                      </a:r>
                    </a:p>
                  </a:txBody>
                  <a:tcPr marL="90000" marR="90000" marT="46800" marB="46800" horzOverflow="overflow">
                    <a:lnL>
                      <a:noFill/>
                    </a:lnL>
                    <a:lnR cap="flat">
                      <a:noFill/>
                    </a:lnR>
                    <a:lnT>
                      <a:noFill/>
                    </a:lnT>
                    <a:lnB>
                      <a:noFill/>
                    </a:lnB>
                    <a:lnTlToBr>
                      <a:noFill/>
                    </a:lnTlToBr>
                    <a:lnBlToTr>
                      <a:noFill/>
                    </a:lnBlToTr>
                    <a:noFill/>
                  </a:tcPr>
                </a:tc>
              </a:tr>
              <a:tr h="387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10. автоматчик</a:t>
                      </a:r>
                    </a:p>
                  </a:txBody>
                  <a:tcPr marL="90000" marR="90000" marT="46800" marB="46800" horzOverflow="overflow">
                    <a:lnL cap="flat">
                      <a:noFill/>
                    </a:lnL>
                    <a:lnR>
                      <a:noFill/>
                    </a:lnR>
                    <a:lnT>
                      <a:noFill/>
                    </a:lnT>
                    <a:lnB cap="flat">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rPr>
                        <a:t>- </a:t>
                      </a:r>
                      <a:r>
                        <a:rPr kumimoji="0" lang="en-US" altLang="ru-RU" sz="1800" b="0" i="0" u="none" strike="noStrike" cap="none" normalizeH="0" baseline="0" dirty="0" smtClean="0">
                          <a:ln>
                            <a:noFill/>
                          </a:ln>
                          <a:solidFill>
                            <a:schemeClr val="tx1"/>
                          </a:solidFill>
                          <a:effectLst/>
                          <a:latin typeface="Times New Roman" pitchFamily="18" charset="0"/>
                        </a:rPr>
                        <a:t>G-3</a:t>
                      </a:r>
                      <a:r>
                        <a:rPr kumimoji="0" lang="ru-RU" altLang="ru-RU" sz="1800" b="0" i="0" u="none" strike="noStrike" cap="none" normalizeH="0" baseline="0" dirty="0" smtClean="0">
                          <a:ln>
                            <a:noFill/>
                          </a:ln>
                          <a:solidFill>
                            <a:schemeClr val="tx1"/>
                          </a:solidFill>
                          <a:effectLst/>
                          <a:latin typeface="Times New Roman" pitchFamily="18" charset="0"/>
                        </a:rPr>
                        <a:t> </a:t>
                      </a:r>
                    </a:p>
                  </a:txBody>
                  <a:tcPr marL="90000" marR="90000" marT="46800" marB="4680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descr="Пергамент"/>
          <p:cNvSpPr txBox="1">
            <a:spLocks noChangeArrowheads="1"/>
          </p:cNvSpPr>
          <p:nvPr/>
        </p:nvSpPr>
        <p:spPr bwMode="auto">
          <a:xfrm>
            <a:off x="0" y="44450"/>
            <a:ext cx="9144000" cy="955675"/>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Структура мотопехотного взвода (</a:t>
            </a:r>
            <a:r>
              <a:rPr lang="ru-RU" altLang="ru-RU" sz="2800" b="1" dirty="0" err="1">
                <a:solidFill>
                  <a:schemeClr val="tx2">
                    <a:lumMod val="50000"/>
                  </a:schemeClr>
                </a:solidFill>
              </a:rPr>
              <a:t>мпв</a:t>
            </a:r>
            <a:r>
              <a:rPr lang="ru-RU" altLang="ru-RU" sz="2800" b="1" dirty="0">
                <a:solidFill>
                  <a:schemeClr val="tx2">
                    <a:lumMod val="50000"/>
                  </a:schemeClr>
                </a:solidFill>
              </a:rPr>
              <a:t>) </a:t>
            </a:r>
          </a:p>
          <a:p>
            <a:pPr algn="ctr" fontAlgn="auto">
              <a:spcBef>
                <a:spcPts val="0"/>
              </a:spcBef>
              <a:spcAft>
                <a:spcPts val="0"/>
              </a:spcAft>
              <a:defRPr/>
            </a:pPr>
            <a:r>
              <a:rPr lang="ru-RU" altLang="ru-RU" sz="2800" b="1" dirty="0">
                <a:solidFill>
                  <a:schemeClr val="tx2">
                    <a:lumMod val="50000"/>
                  </a:schemeClr>
                </a:solidFill>
              </a:rPr>
              <a:t>армии Германии на БМП «</a:t>
            </a:r>
            <a:r>
              <a:rPr lang="ru-RU" altLang="ru-RU" sz="2800" b="1" dirty="0" err="1">
                <a:solidFill>
                  <a:schemeClr val="tx2">
                    <a:lumMod val="50000"/>
                  </a:schemeClr>
                </a:solidFill>
              </a:rPr>
              <a:t>Мардер</a:t>
            </a:r>
            <a:r>
              <a:rPr lang="ru-RU" altLang="ru-RU" sz="2800" b="1" dirty="0">
                <a:solidFill>
                  <a:schemeClr val="tx2">
                    <a:lumMod val="50000"/>
                  </a:schemeClr>
                </a:solidFill>
              </a:rPr>
              <a:t> 1»</a:t>
            </a:r>
          </a:p>
        </p:txBody>
      </p:sp>
      <p:sp>
        <p:nvSpPr>
          <p:cNvPr id="47106" name="Text Box 5" descr="Пергамент"/>
          <p:cNvSpPr txBox="1">
            <a:spLocks noChangeArrowheads="1"/>
          </p:cNvSpPr>
          <p:nvPr/>
        </p:nvSpPr>
        <p:spPr bwMode="auto">
          <a:xfrm>
            <a:off x="179388" y="1144588"/>
            <a:ext cx="8785225" cy="1006475"/>
          </a:xfrm>
          <a:prstGeom prst="rect">
            <a:avLst/>
          </a:prstGeom>
          <a:noFill/>
          <a:ln w="9525">
            <a:noFill/>
            <a:miter lim="800000"/>
            <a:headEnd/>
            <a:tailEnd/>
          </a:ln>
        </p:spPr>
        <p:txBody>
          <a:bodyPr lIns="90000" tIns="46800" rIns="90000" bIns="46800">
            <a:spAutoFit/>
          </a:bodyPr>
          <a:lstStyle/>
          <a:p>
            <a:pPr marL="182563" indent="261938"/>
            <a:r>
              <a:rPr lang="ru-RU" altLang="ru-RU" sz="2000">
                <a:latin typeface="Times New Roman" pitchFamily="18" charset="0"/>
              </a:rPr>
              <a:t>Мотопехотный взвод (</a:t>
            </a:r>
            <a:r>
              <a:rPr lang="ru-RU" altLang="ru-RU" sz="2000" b="1">
                <a:latin typeface="Times New Roman" pitchFamily="18" charset="0"/>
              </a:rPr>
              <a:t>мпв</a:t>
            </a:r>
            <a:r>
              <a:rPr lang="ru-RU" altLang="ru-RU" sz="2000">
                <a:latin typeface="Times New Roman" pitchFamily="18" charset="0"/>
              </a:rPr>
              <a:t>) армии Германии на БМП «Мардер 1» состоит из управления взводом, в составе одного командира взвода, и трех мотопехотных отделений (</a:t>
            </a:r>
            <a:r>
              <a:rPr lang="ru-RU" altLang="ru-RU" sz="2000" b="1">
                <a:latin typeface="Times New Roman" pitchFamily="18" charset="0"/>
              </a:rPr>
              <a:t>мпо</a:t>
            </a:r>
            <a:r>
              <a:rPr lang="ru-RU" altLang="ru-RU" sz="2000">
                <a:latin typeface="Times New Roman" pitchFamily="18" charset="0"/>
              </a:rPr>
              <a:t>).</a:t>
            </a:r>
          </a:p>
        </p:txBody>
      </p:sp>
      <p:sp>
        <p:nvSpPr>
          <p:cNvPr id="4" name="Text Box 4" descr="Пергамент"/>
          <p:cNvSpPr txBox="1">
            <a:spLocks noChangeArrowheads="1"/>
          </p:cNvSpPr>
          <p:nvPr/>
        </p:nvSpPr>
        <p:spPr bwMode="auto">
          <a:xfrm>
            <a:off x="107950" y="2349500"/>
            <a:ext cx="8569325" cy="2865438"/>
          </a:xfrm>
          <a:prstGeom prst="rect">
            <a:avLst/>
          </a:prstGeom>
          <a:noFill/>
          <a:ln>
            <a:noFill/>
          </a:ln>
          <a:effectLst/>
          <a:extLst/>
        </p:spPr>
        <p:txBody>
          <a:bodyPr lIns="90000" tIns="46800" rIns="90000" bIns="46800">
            <a:spAutoFit/>
          </a:bodyPr>
          <a:lstStyle>
            <a:lvl1pPr marL="1619250" indent="-1266825" algn="l">
              <a:defRPr sz="2400">
                <a:solidFill>
                  <a:schemeClr val="tx1"/>
                </a:solidFill>
                <a:latin typeface="Times New Roman" pitchFamily="18" charset="0"/>
              </a:defRPr>
            </a:lvl1pPr>
            <a:lvl2pPr marL="1798638" algn="l">
              <a:defRPr sz="2400">
                <a:solidFill>
                  <a:schemeClr val="tx1"/>
                </a:solidFill>
                <a:latin typeface="Times New Roman" pitchFamily="18" charset="0"/>
              </a:defRPr>
            </a:lvl2pPr>
            <a:lvl3pPr marL="1978025" algn="l">
              <a:defRPr sz="2400">
                <a:solidFill>
                  <a:schemeClr val="tx1"/>
                </a:solidFill>
                <a:latin typeface="Times New Roman" pitchFamily="18" charset="0"/>
              </a:defRPr>
            </a:lvl3pPr>
            <a:lvl4pPr marL="2157413" algn="l">
              <a:defRPr sz="2400">
                <a:solidFill>
                  <a:schemeClr val="tx1"/>
                </a:solidFill>
                <a:latin typeface="Times New Roman" pitchFamily="18" charset="0"/>
              </a:defRPr>
            </a:lvl4pPr>
            <a:lvl5pPr marL="2336800" algn="l">
              <a:defRPr sz="2400">
                <a:solidFill>
                  <a:schemeClr val="tx1"/>
                </a:solidFill>
                <a:latin typeface="Times New Roman" pitchFamily="18" charset="0"/>
              </a:defRPr>
            </a:lvl5pPr>
            <a:lvl6pPr marL="2794000" fontAlgn="base">
              <a:spcBef>
                <a:spcPct val="0"/>
              </a:spcBef>
              <a:spcAft>
                <a:spcPct val="0"/>
              </a:spcAft>
              <a:defRPr sz="2400">
                <a:solidFill>
                  <a:schemeClr val="tx1"/>
                </a:solidFill>
                <a:latin typeface="Times New Roman" pitchFamily="18" charset="0"/>
              </a:defRPr>
            </a:lvl6pPr>
            <a:lvl7pPr marL="3251200" fontAlgn="base">
              <a:spcBef>
                <a:spcPct val="0"/>
              </a:spcBef>
              <a:spcAft>
                <a:spcPct val="0"/>
              </a:spcAft>
              <a:defRPr sz="2400">
                <a:solidFill>
                  <a:schemeClr val="tx1"/>
                </a:solidFill>
                <a:latin typeface="Times New Roman" pitchFamily="18" charset="0"/>
              </a:defRPr>
            </a:lvl7pPr>
            <a:lvl8pPr marL="3708400" fontAlgn="base">
              <a:spcBef>
                <a:spcPct val="0"/>
              </a:spcBef>
              <a:spcAft>
                <a:spcPct val="0"/>
              </a:spcAft>
              <a:defRPr sz="2400">
                <a:solidFill>
                  <a:schemeClr val="tx1"/>
                </a:solidFill>
                <a:latin typeface="Times New Roman" pitchFamily="18" charset="0"/>
              </a:defRPr>
            </a:lvl8pPr>
            <a:lvl9pPr marL="4165600" fontAlgn="base">
              <a:spcBef>
                <a:spcPct val="0"/>
              </a:spcBef>
              <a:spcAft>
                <a:spcPct val="0"/>
              </a:spcAft>
              <a:defRPr sz="2400">
                <a:solidFill>
                  <a:schemeClr val="tx1"/>
                </a:solidFill>
                <a:latin typeface="Times New Roman" pitchFamily="18" charset="0"/>
              </a:defRPr>
            </a:lvl9pPr>
          </a:lstStyle>
          <a:p>
            <a:pPr fontAlgn="auto">
              <a:spcBef>
                <a:spcPts val="0"/>
              </a:spcBef>
              <a:spcAft>
                <a:spcPts val="0"/>
              </a:spcAft>
              <a:defRPr/>
            </a:pPr>
            <a:r>
              <a:rPr lang="ru-RU" altLang="ru-RU" sz="2000" b="1" dirty="0"/>
              <a:t>Итого  в </a:t>
            </a:r>
            <a:r>
              <a:rPr lang="ru-RU" altLang="ru-RU" sz="2000" b="1" dirty="0" err="1"/>
              <a:t>мпв</a:t>
            </a:r>
            <a:r>
              <a:rPr lang="ru-RU" altLang="ru-RU" sz="2000" b="1" dirty="0"/>
              <a:t> на БМП «</a:t>
            </a:r>
            <a:r>
              <a:rPr lang="ru-RU" altLang="ru-RU" sz="2000" b="1" dirty="0" err="1"/>
              <a:t>Мардер</a:t>
            </a:r>
            <a:r>
              <a:rPr lang="ru-RU" altLang="ru-RU" sz="2000" b="1" dirty="0"/>
              <a:t> 1»:</a:t>
            </a:r>
          </a:p>
          <a:p>
            <a:pPr fontAlgn="auto">
              <a:spcBef>
                <a:spcPts val="0"/>
              </a:spcBef>
              <a:spcAft>
                <a:spcPts val="0"/>
              </a:spcAft>
              <a:defRPr/>
            </a:pPr>
            <a:r>
              <a:rPr lang="ru-RU" altLang="ru-RU" sz="2000" b="1" dirty="0"/>
              <a:t>                  - личного состава (л/с)</a:t>
            </a:r>
            <a:r>
              <a:rPr lang="ru-RU" altLang="ru-RU" sz="2000" dirty="0"/>
              <a:t> </a:t>
            </a:r>
            <a:r>
              <a:rPr lang="ru-RU" altLang="ru-RU" sz="2000" b="1" dirty="0"/>
              <a:t>			           – 31 чел.; </a:t>
            </a:r>
          </a:p>
          <a:p>
            <a:pPr fontAlgn="auto">
              <a:spcBef>
                <a:spcPts val="0"/>
              </a:spcBef>
              <a:spcAft>
                <a:spcPts val="0"/>
              </a:spcAft>
              <a:defRPr/>
            </a:pPr>
            <a:r>
              <a:rPr lang="ru-RU" altLang="ru-RU" sz="2000" b="1" dirty="0"/>
              <a:t>                  - БМП «</a:t>
            </a:r>
            <a:r>
              <a:rPr lang="ru-RU" altLang="ru-RU" sz="2000" b="1" dirty="0" err="1"/>
              <a:t>Мардер</a:t>
            </a:r>
            <a:r>
              <a:rPr lang="ru-RU" altLang="ru-RU" sz="2000" b="1" dirty="0"/>
              <a:t> 1»				           – 3 ед.; </a:t>
            </a:r>
          </a:p>
          <a:p>
            <a:pPr fontAlgn="auto">
              <a:spcBef>
                <a:spcPts val="0"/>
              </a:spcBef>
              <a:spcAft>
                <a:spcPts val="0"/>
              </a:spcAft>
              <a:defRPr/>
            </a:pPr>
            <a:r>
              <a:rPr lang="ru-RU" altLang="ru-RU" sz="2000" b="1" dirty="0"/>
              <a:t>                  - ПТРК «Милан» 				           – 3 ед.; </a:t>
            </a:r>
          </a:p>
          <a:p>
            <a:pPr fontAlgn="auto">
              <a:spcBef>
                <a:spcPts val="0"/>
              </a:spcBef>
              <a:spcAft>
                <a:spcPts val="0"/>
              </a:spcAft>
              <a:defRPr/>
            </a:pPr>
            <a:r>
              <a:rPr lang="ru-RU" altLang="ru-RU" sz="2000" b="1" dirty="0"/>
              <a:t>                  - единых пулеметов </a:t>
            </a:r>
            <a:r>
              <a:rPr lang="en-US" altLang="ru-RU" sz="2000" b="1" dirty="0"/>
              <a:t>MG-3</a:t>
            </a:r>
            <a:r>
              <a:rPr lang="ru-RU" altLang="ru-RU" sz="2000" b="1" dirty="0"/>
              <a:t> 		                         – 3 ед.; </a:t>
            </a:r>
          </a:p>
          <a:p>
            <a:pPr fontAlgn="auto">
              <a:spcBef>
                <a:spcPts val="0"/>
              </a:spcBef>
              <a:spcAft>
                <a:spcPts val="0"/>
              </a:spcAft>
              <a:defRPr/>
            </a:pPr>
            <a:r>
              <a:rPr lang="ru-RU" altLang="ru-RU" sz="2000" b="1" dirty="0"/>
              <a:t>                  - снайперских винтовок </a:t>
            </a:r>
            <a:r>
              <a:rPr lang="en-US" altLang="ru-RU" sz="2000" b="1" dirty="0"/>
              <a:t>G3SG/1</a:t>
            </a:r>
            <a:r>
              <a:rPr lang="ru-RU" altLang="ru-RU" sz="2000" b="1" dirty="0"/>
              <a:t>		           – 3 ед.; </a:t>
            </a:r>
          </a:p>
          <a:p>
            <a:pPr fontAlgn="auto">
              <a:spcBef>
                <a:spcPts val="0"/>
              </a:spcBef>
              <a:spcAft>
                <a:spcPts val="0"/>
              </a:spcAft>
              <a:defRPr/>
            </a:pPr>
            <a:r>
              <a:rPr lang="ru-RU" altLang="ru-RU" sz="2000" b="1" dirty="0"/>
              <a:t>                  - подствольных гранатометов </a:t>
            </a:r>
            <a:r>
              <a:rPr lang="en-US" altLang="ru-RU" sz="2000" b="1" dirty="0"/>
              <a:t>HK79 </a:t>
            </a:r>
            <a:r>
              <a:rPr lang="ru-RU" altLang="ru-RU" sz="2000" b="1" dirty="0"/>
              <a:t>к </a:t>
            </a:r>
            <a:r>
              <a:rPr lang="en-US" altLang="ru-RU" sz="2000" b="1" dirty="0"/>
              <a:t>G-3            </a:t>
            </a:r>
            <a:r>
              <a:rPr lang="ru-RU" altLang="ru-RU" sz="2000" b="1" dirty="0"/>
              <a:t>– 3ед.;</a:t>
            </a:r>
          </a:p>
          <a:p>
            <a:pPr fontAlgn="auto">
              <a:spcBef>
                <a:spcPts val="0"/>
              </a:spcBef>
              <a:spcAft>
                <a:spcPts val="0"/>
              </a:spcAft>
              <a:defRPr/>
            </a:pPr>
            <a:r>
              <a:rPr lang="ru-RU" altLang="ru-RU" sz="2000" b="1" dirty="0"/>
              <a:t>                  - РПГ «Панцерфауст-3»			          </a:t>
            </a:r>
            <a:r>
              <a:rPr lang="en-US" altLang="ru-RU" sz="2000" dirty="0">
                <a:effectLst>
                  <a:outerShdw blurRad="38100" dist="38100" dir="2700000" algn="tl">
                    <a:srgbClr val="FFFFFF"/>
                  </a:outerShdw>
                </a:effectLst>
              </a:rPr>
              <a:t> </a:t>
            </a:r>
            <a:r>
              <a:rPr lang="ru-RU" altLang="ru-RU" sz="2000" b="1" dirty="0"/>
              <a:t>– 3ед.</a:t>
            </a:r>
            <a:r>
              <a:rPr lang="ru-RU" altLang="ru-RU" b="1" dirty="0"/>
              <a:t> </a:t>
            </a:r>
          </a:p>
          <a:p>
            <a:pPr fontAlgn="auto">
              <a:spcBef>
                <a:spcPts val="0"/>
              </a:spcBef>
              <a:spcAft>
                <a:spcPts val="0"/>
              </a:spcAft>
              <a:defRPr/>
            </a:pPr>
            <a:r>
              <a:rPr lang="ru-RU" altLang="ru-RU" sz="1800" b="1" dirty="0">
                <a:latin typeface="Arial"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2" descr="Пергамент"/>
          <p:cNvSpPr txBox="1">
            <a:spLocks noChangeArrowheads="1"/>
          </p:cNvSpPr>
          <p:nvPr/>
        </p:nvSpPr>
        <p:spPr bwMode="auto">
          <a:xfrm>
            <a:off x="0" y="106363"/>
            <a:ext cx="9144000" cy="955675"/>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Тактико-технические характеристики (ТТХ) </a:t>
            </a:r>
          </a:p>
          <a:p>
            <a:pPr algn="ctr" fontAlgn="auto">
              <a:spcBef>
                <a:spcPts val="0"/>
              </a:spcBef>
              <a:spcAft>
                <a:spcPts val="0"/>
              </a:spcAft>
              <a:defRPr/>
            </a:pPr>
            <a:r>
              <a:rPr lang="ru-RU" altLang="ru-RU" sz="2800" b="1" dirty="0">
                <a:solidFill>
                  <a:schemeClr val="tx2">
                    <a:lumMod val="50000"/>
                  </a:schemeClr>
                </a:solidFill>
              </a:rPr>
              <a:t>основного стрелкового оружия армии Германии </a:t>
            </a:r>
          </a:p>
        </p:txBody>
      </p:sp>
      <p:graphicFrame>
        <p:nvGraphicFramePr>
          <p:cNvPr id="5" name="Group 191"/>
          <p:cNvGraphicFramePr>
            <a:graphicFrameLocks noGrp="1"/>
          </p:cNvGraphicFramePr>
          <p:nvPr/>
        </p:nvGraphicFramePr>
        <p:xfrm>
          <a:off x="250825" y="1052513"/>
          <a:ext cx="8642350" cy="3436937"/>
        </p:xfrm>
        <a:graphic>
          <a:graphicData uri="http://schemas.openxmlformats.org/drawingml/2006/table">
            <a:tbl>
              <a:tblPr/>
              <a:tblGrid>
                <a:gridCol w="3529013"/>
                <a:gridCol w="1584325"/>
                <a:gridCol w="1944687"/>
                <a:gridCol w="1584325"/>
              </a:tblGrid>
              <a:tr h="503238">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Характеристики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Автоматическая винтовка </a:t>
                      </a:r>
                      <a:r>
                        <a:rPr kumimoji="0" lang="en-US" altLang="ru-RU" sz="1400" b="1" i="0" u="none" strike="noStrike" cap="none" normalizeH="0" baseline="0" smtClean="0">
                          <a:ln>
                            <a:noFill/>
                          </a:ln>
                          <a:solidFill>
                            <a:schemeClr val="tx1"/>
                          </a:solidFill>
                          <a:effectLst/>
                          <a:latin typeface="Times New Roman" pitchFamily="18" charset="0"/>
                        </a:rPr>
                        <a:t>G-3</a:t>
                      </a:r>
                      <a:endParaRPr kumimoji="0" lang="ru-RU" altLang="ru-RU" sz="14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Автоматическая винтовка </a:t>
                      </a:r>
                      <a:r>
                        <a:rPr kumimoji="0" lang="en-US" altLang="ru-RU" sz="1400" b="1" i="0" u="none" strike="noStrike" cap="none" normalizeH="0" baseline="0" smtClean="0">
                          <a:ln>
                            <a:noFill/>
                          </a:ln>
                          <a:solidFill>
                            <a:schemeClr val="tx1"/>
                          </a:solidFill>
                          <a:effectLst/>
                          <a:latin typeface="Times New Roman" pitchFamily="18" charset="0"/>
                        </a:rPr>
                        <a:t>HK33A</a:t>
                      </a:r>
                      <a:r>
                        <a:rPr kumimoji="0" lang="ru-RU" altLang="ru-RU" sz="1400" b="1" i="0" u="none" strike="noStrike" cap="none" normalizeH="0" baseline="0" smtClean="0">
                          <a:ln>
                            <a:noFill/>
                          </a:ln>
                          <a:solidFill>
                            <a:schemeClr val="tx1"/>
                          </a:solidFill>
                          <a:effectLst/>
                          <a:latin typeface="Times New Roman" pitchFamily="18" charset="0"/>
                        </a:rPr>
                        <a:t>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Единый пулемет </a:t>
                      </a:r>
                      <a:r>
                        <a:rPr kumimoji="0" lang="en-US" altLang="ru-RU" sz="1400" b="1" i="0" u="none" strike="noStrike" cap="none" normalizeH="0" baseline="0" smtClean="0">
                          <a:ln>
                            <a:noFill/>
                          </a:ln>
                          <a:solidFill>
                            <a:schemeClr val="tx1"/>
                          </a:solidFill>
                          <a:effectLst/>
                          <a:latin typeface="Times New Roman" pitchFamily="18" charset="0"/>
                        </a:rPr>
                        <a:t>MG3</a:t>
                      </a:r>
                      <a:endParaRPr kumimoji="0" lang="ru-RU" altLang="ru-RU" sz="14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Калибр, мм</a:t>
                      </a:r>
                      <a:endParaRPr kumimoji="0" lang="ru-RU" altLang="ru-RU" sz="1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7,62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5,56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7,62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Масса, кг</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4,4 (неснар.)</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4,9 (снар.)</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3,98 (</a:t>
                      </a:r>
                      <a:r>
                        <a:rPr kumimoji="0" lang="ru-RU" altLang="ru-RU" sz="1400" b="1" i="0" u="none" strike="noStrike" cap="none" normalizeH="0" baseline="0" dirty="0" err="1" smtClean="0">
                          <a:ln>
                            <a:noFill/>
                          </a:ln>
                          <a:solidFill>
                            <a:schemeClr val="tx1"/>
                          </a:solidFill>
                          <a:effectLst/>
                          <a:latin typeface="Times New Roman" pitchFamily="18" charset="0"/>
                        </a:rPr>
                        <a:t>неснар</a:t>
                      </a:r>
                      <a:r>
                        <a:rPr kumimoji="0" lang="ru-RU" altLang="ru-RU" sz="1400" b="1" i="0" u="none" strike="noStrike" cap="none" normalizeH="0" baseline="0" dirty="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4,99(</a:t>
                      </a:r>
                      <a:r>
                        <a:rPr kumimoji="0" lang="ru-RU" altLang="ru-RU" sz="1400" b="1" i="0" u="none" strike="noStrike" cap="none" normalizeH="0" baseline="0" dirty="0" err="1" smtClean="0">
                          <a:ln>
                            <a:noFill/>
                          </a:ln>
                          <a:solidFill>
                            <a:schemeClr val="tx1"/>
                          </a:solidFill>
                          <a:effectLst/>
                          <a:latin typeface="Times New Roman" pitchFamily="18" charset="0"/>
                        </a:rPr>
                        <a:t>снар</a:t>
                      </a:r>
                      <a:r>
                        <a:rPr kumimoji="0" lang="ru-RU" altLang="ru-RU" sz="1400" b="1" i="0" u="none" strike="noStrike" cap="none" normalizeH="0" baseline="0" dirty="0" smtClean="0">
                          <a:ln>
                            <a:noFill/>
                          </a:ln>
                          <a:solidFill>
                            <a:schemeClr val="tx1"/>
                          </a:solidFill>
                          <a:effectLst/>
                          <a:latin typeface="Times New Roman"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11,05 (с сошками без патронов)</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Начальная скорость пули, м/с</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780 - 800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920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820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Эффективная дальность стрельбы, 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800(с сошками)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2200(со станком)</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Темп стрельбы,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выстр./мин.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500 - 600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750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1200 - 1300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Скорострельность, выстр./мин.</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250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Емкость магазина (ленты), шт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20- 40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50-100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9201" name="Picture 183" descr="hk_g3"/>
          <p:cNvPicPr>
            <a:picLocks noChangeAspect="1" noChangeArrowheads="1"/>
          </p:cNvPicPr>
          <p:nvPr/>
        </p:nvPicPr>
        <p:blipFill>
          <a:blip r:embed="rId2"/>
          <a:srcRect/>
          <a:stretch>
            <a:fillRect/>
          </a:stretch>
        </p:blipFill>
        <p:spPr bwMode="auto">
          <a:xfrm rot="1289165">
            <a:off x="388938" y="5114925"/>
            <a:ext cx="3598862" cy="931863"/>
          </a:xfrm>
          <a:prstGeom prst="rect">
            <a:avLst/>
          </a:prstGeom>
          <a:noFill/>
          <a:ln w="9525">
            <a:noFill/>
            <a:miter lim="800000"/>
            <a:headEnd/>
            <a:tailEnd/>
          </a:ln>
        </p:spPr>
      </p:pic>
      <p:sp>
        <p:nvSpPr>
          <p:cNvPr id="49202" name="Text Box 187" descr="Пергамент"/>
          <p:cNvSpPr txBox="1">
            <a:spLocks noChangeArrowheads="1"/>
          </p:cNvSpPr>
          <p:nvPr/>
        </p:nvSpPr>
        <p:spPr bwMode="auto">
          <a:xfrm>
            <a:off x="992188" y="6140450"/>
            <a:ext cx="1006475" cy="641350"/>
          </a:xfrm>
          <a:prstGeom prst="rect">
            <a:avLst/>
          </a:prstGeom>
          <a:noFill/>
          <a:ln w="9525">
            <a:noFill/>
            <a:miter lim="800000"/>
            <a:headEnd/>
            <a:tailEnd/>
          </a:ln>
        </p:spPr>
        <p:txBody>
          <a:bodyPr wrap="none" lIns="90000" tIns="46800" rIns="90000" bIns="46800">
            <a:spAutoFit/>
          </a:bodyPr>
          <a:lstStyle/>
          <a:p>
            <a:pPr marL="457200" algn="ctr">
              <a:spcBef>
                <a:spcPct val="20000"/>
              </a:spcBef>
            </a:pPr>
            <a:r>
              <a:rPr lang="en-US" altLang="ru-RU" b="1">
                <a:latin typeface="Times New Roman" pitchFamily="18" charset="0"/>
              </a:rPr>
              <a:t>G-3</a:t>
            </a:r>
            <a:endParaRPr lang="ru-RU" altLang="ru-RU" b="1">
              <a:latin typeface="Times New Roman" pitchFamily="18" charset="0"/>
            </a:endParaRPr>
          </a:p>
          <a:p>
            <a:pPr marL="457200" algn="ctr"/>
            <a:endParaRPr lang="ru-RU" altLang="ru-RU">
              <a:latin typeface="Times New Roman" pitchFamily="18" charset="0"/>
            </a:endParaRPr>
          </a:p>
        </p:txBody>
      </p:sp>
      <p:pic>
        <p:nvPicPr>
          <p:cNvPr id="49203" name="Picture 184" descr="hk33a2"/>
          <p:cNvPicPr>
            <a:picLocks noChangeAspect="1" noChangeArrowheads="1"/>
          </p:cNvPicPr>
          <p:nvPr/>
        </p:nvPicPr>
        <p:blipFill>
          <a:blip r:embed="rId3"/>
          <a:srcRect/>
          <a:stretch>
            <a:fillRect/>
          </a:stretch>
        </p:blipFill>
        <p:spPr bwMode="auto">
          <a:xfrm rot="1286400">
            <a:off x="2849563" y="5091113"/>
            <a:ext cx="3740150" cy="954087"/>
          </a:xfrm>
          <a:prstGeom prst="rect">
            <a:avLst/>
          </a:prstGeom>
          <a:noFill/>
          <a:ln w="9525">
            <a:noFill/>
            <a:miter lim="800000"/>
            <a:headEnd/>
            <a:tailEnd/>
          </a:ln>
        </p:spPr>
      </p:pic>
      <p:sp>
        <p:nvSpPr>
          <p:cNvPr id="49204" name="Text Box 188" descr="Пергамент"/>
          <p:cNvSpPr txBox="1">
            <a:spLocks noChangeArrowheads="1"/>
          </p:cNvSpPr>
          <p:nvPr/>
        </p:nvSpPr>
        <p:spPr bwMode="auto">
          <a:xfrm>
            <a:off x="4033838" y="6202363"/>
            <a:ext cx="1235075" cy="641350"/>
          </a:xfrm>
          <a:prstGeom prst="rect">
            <a:avLst/>
          </a:prstGeom>
          <a:noFill/>
          <a:ln w="9525">
            <a:noFill/>
            <a:miter lim="800000"/>
            <a:headEnd/>
            <a:tailEnd/>
          </a:ln>
        </p:spPr>
        <p:txBody>
          <a:bodyPr lIns="90000" tIns="46800" rIns="90000" bIns="46800">
            <a:spAutoFit/>
          </a:bodyPr>
          <a:lstStyle/>
          <a:p>
            <a:pPr algn="ctr">
              <a:spcBef>
                <a:spcPct val="20000"/>
              </a:spcBef>
            </a:pPr>
            <a:r>
              <a:rPr lang="en-US" altLang="ru-RU" b="1">
                <a:latin typeface="Times New Roman" pitchFamily="18" charset="0"/>
              </a:rPr>
              <a:t>HK33A3</a:t>
            </a:r>
            <a:endParaRPr lang="ru-RU" altLang="ru-RU" b="1">
              <a:latin typeface="Times New Roman" pitchFamily="18" charset="0"/>
            </a:endParaRPr>
          </a:p>
          <a:p>
            <a:pPr algn="ctr"/>
            <a:endParaRPr lang="ru-RU" altLang="ru-RU">
              <a:latin typeface="Times New Roman" pitchFamily="18" charset="0"/>
            </a:endParaRPr>
          </a:p>
        </p:txBody>
      </p:sp>
      <p:pic>
        <p:nvPicPr>
          <p:cNvPr id="49205" name="Picture 185" descr="Пергамент"/>
          <p:cNvPicPr>
            <a:picLocks noChangeAspect="1" noChangeArrowheads="1"/>
          </p:cNvPicPr>
          <p:nvPr/>
        </p:nvPicPr>
        <p:blipFill>
          <a:blip r:embed="rId4"/>
          <a:srcRect/>
          <a:stretch>
            <a:fillRect/>
          </a:stretch>
        </p:blipFill>
        <p:spPr bwMode="auto">
          <a:xfrm rot="1148357">
            <a:off x="5611813" y="4929188"/>
            <a:ext cx="3168650" cy="1104900"/>
          </a:xfrm>
          <a:prstGeom prst="rect">
            <a:avLst/>
          </a:prstGeom>
          <a:noFill/>
          <a:ln w="9525">
            <a:noFill/>
            <a:miter lim="800000"/>
            <a:headEnd/>
            <a:tailEnd/>
          </a:ln>
        </p:spPr>
      </p:pic>
      <p:sp>
        <p:nvSpPr>
          <p:cNvPr id="49206" name="Text Box 189" descr="Пергамент"/>
          <p:cNvSpPr txBox="1">
            <a:spLocks noChangeArrowheads="1"/>
          </p:cNvSpPr>
          <p:nvPr/>
        </p:nvSpPr>
        <p:spPr bwMode="auto">
          <a:xfrm>
            <a:off x="6605588" y="6232525"/>
            <a:ext cx="1235075" cy="641350"/>
          </a:xfrm>
          <a:prstGeom prst="rect">
            <a:avLst/>
          </a:prstGeom>
          <a:noFill/>
          <a:ln w="9525">
            <a:noFill/>
            <a:miter lim="800000"/>
            <a:headEnd/>
            <a:tailEnd/>
          </a:ln>
        </p:spPr>
        <p:txBody>
          <a:bodyPr lIns="90000" tIns="46800" rIns="90000" bIns="46800">
            <a:spAutoFit/>
          </a:bodyPr>
          <a:lstStyle/>
          <a:p>
            <a:pPr algn="ctr">
              <a:spcBef>
                <a:spcPct val="20000"/>
              </a:spcBef>
            </a:pPr>
            <a:r>
              <a:rPr lang="en-US" altLang="ru-RU" b="1">
                <a:latin typeface="Times New Roman" pitchFamily="18" charset="0"/>
              </a:rPr>
              <a:t>MG-3</a:t>
            </a:r>
            <a:endParaRPr lang="ru-RU" altLang="ru-RU" b="1">
              <a:latin typeface="Times New Roman" pitchFamily="18" charset="0"/>
            </a:endParaRPr>
          </a:p>
          <a:p>
            <a:pPr algn="ctr"/>
            <a:endParaRPr lang="ru-RU" altLang="ru-RU">
              <a:latin typeface="Times New Roman" pitchFamily="18" charset="0"/>
            </a:endParaRPr>
          </a:p>
        </p:txBody>
      </p:sp>
      <p:sp>
        <p:nvSpPr>
          <p:cNvPr id="49207" name="Text Box 144" descr="Пергамент"/>
          <p:cNvSpPr txBox="1">
            <a:spLocks noChangeArrowheads="1"/>
          </p:cNvSpPr>
          <p:nvPr/>
        </p:nvSpPr>
        <p:spPr bwMode="auto">
          <a:xfrm>
            <a:off x="6838950" y="4529138"/>
            <a:ext cx="2257425" cy="304800"/>
          </a:xfrm>
          <a:prstGeom prst="rect">
            <a:avLst/>
          </a:prstGeom>
          <a:noFill/>
          <a:ln w="9525">
            <a:noFill/>
            <a:miter lim="800000"/>
            <a:headEnd/>
            <a:tailEnd/>
          </a:ln>
        </p:spPr>
        <p:txBody>
          <a:bodyPr wrap="none" lIns="90000" tIns="46800" rIns="90000" bIns="46800">
            <a:spAutoFit/>
          </a:bodyPr>
          <a:lstStyle/>
          <a:p>
            <a:pPr algn="ctr"/>
            <a:r>
              <a:rPr lang="ru-RU" altLang="ru-RU" sz="1400">
                <a:latin typeface="Times New Roman" pitchFamily="18" charset="0"/>
              </a:rPr>
              <a:t>* - при стрельбе очередями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descr="Пергамент"/>
          <p:cNvSpPr txBox="1">
            <a:spLocks noChangeArrowheads="1"/>
          </p:cNvSpPr>
          <p:nvPr/>
        </p:nvSpPr>
        <p:spPr bwMode="auto">
          <a:xfrm>
            <a:off x="0" y="106363"/>
            <a:ext cx="9144000" cy="525462"/>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ТТХ</a:t>
            </a:r>
            <a:r>
              <a:rPr lang="en-US" altLang="ru-RU" sz="2800" b="1" dirty="0">
                <a:solidFill>
                  <a:schemeClr val="tx2">
                    <a:lumMod val="50000"/>
                  </a:schemeClr>
                </a:solidFill>
              </a:rPr>
              <a:t> </a:t>
            </a:r>
            <a:r>
              <a:rPr lang="ru-RU" altLang="ru-RU" sz="2800" b="1" dirty="0">
                <a:solidFill>
                  <a:schemeClr val="tx2">
                    <a:lumMod val="50000"/>
                  </a:schemeClr>
                </a:solidFill>
              </a:rPr>
              <a:t>основного стрелкового оружия армии Германии </a:t>
            </a:r>
          </a:p>
        </p:txBody>
      </p:sp>
      <p:graphicFrame>
        <p:nvGraphicFramePr>
          <p:cNvPr id="5" name="Group 127"/>
          <p:cNvGraphicFramePr>
            <a:graphicFrameLocks noGrp="1"/>
          </p:cNvGraphicFramePr>
          <p:nvPr/>
        </p:nvGraphicFramePr>
        <p:xfrm>
          <a:off x="250825" y="620713"/>
          <a:ext cx="8642350" cy="3565525"/>
        </p:xfrm>
        <a:graphic>
          <a:graphicData uri="http://schemas.openxmlformats.org/drawingml/2006/table">
            <a:tbl>
              <a:tblPr/>
              <a:tblGrid>
                <a:gridCol w="2808288"/>
                <a:gridCol w="2376487"/>
                <a:gridCol w="1728788"/>
                <a:gridCol w="1728787"/>
              </a:tblGrid>
              <a:tr h="460375">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Характеристики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Пистолет-пулемет «Узи» (израильской разработки)</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Пистолет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«Вальтер» Р-5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Подствольный гранатомет </a:t>
                      </a:r>
                      <a:r>
                        <a:rPr kumimoji="0" lang="en-US" altLang="ru-RU" sz="1400" b="1" i="0" u="none" strike="noStrike" cap="none" normalizeH="0" baseline="0" smtClean="0">
                          <a:ln>
                            <a:noFill/>
                          </a:ln>
                          <a:solidFill>
                            <a:schemeClr val="tx1"/>
                          </a:solidFill>
                          <a:effectLst/>
                          <a:latin typeface="Times New Roman" pitchFamily="18" charset="0"/>
                        </a:rPr>
                        <a:t>HK79</a:t>
                      </a:r>
                      <a:r>
                        <a:rPr kumimoji="0" lang="ru-RU" altLang="ru-RU" sz="1400" b="1" i="0" u="none" strike="noStrike" cap="none" normalizeH="0" baseline="0" smtClean="0">
                          <a:ln>
                            <a:noFill/>
                          </a:ln>
                          <a:solidFill>
                            <a:schemeClr val="tx1"/>
                          </a:solidFill>
                          <a:effectLst/>
                          <a:latin typeface="Times New Roman" pitchFamily="18" charset="0"/>
                        </a:rPr>
                        <a:t> к </a:t>
                      </a:r>
                      <a:r>
                        <a:rPr kumimoji="0" lang="en-US" altLang="ru-RU" sz="1400" b="1" i="0" u="none" strike="noStrike" cap="none" normalizeH="0" baseline="0" smtClean="0">
                          <a:ln>
                            <a:noFill/>
                          </a:ln>
                          <a:solidFill>
                            <a:schemeClr val="tx1"/>
                          </a:solidFill>
                          <a:effectLst/>
                          <a:latin typeface="Times New Roman" pitchFamily="18" charset="0"/>
                        </a:rPr>
                        <a:t>G-3</a:t>
                      </a:r>
                      <a:endParaRPr kumimoji="0" lang="ru-RU" altLang="ru-RU" sz="14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Калибр, мм</a:t>
                      </a:r>
                      <a:endParaRPr kumimoji="0" lang="ru-RU" altLang="ru-RU" sz="1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40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Масса, кг</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3,7(с метал. прикладом)</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3,8(с дерев. прикладом)</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0,795 (неснар.)</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0,885 (снар.)</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1,5 (неснар.)</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1,8(снар.)</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Начальная скорость пули (гранаты), м/с</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76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Эффективная дальность стрельбы, 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50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50-350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Темп стрельбы,  выстр./мин.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600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Скорострельность, выстр./мин.</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Емкость магазина, шт.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25 или 32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однозарядный</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25" name="Picture 104" descr="Mini_uZi"/>
          <p:cNvPicPr>
            <a:picLocks noChangeAspect="1" noChangeArrowheads="1"/>
          </p:cNvPicPr>
          <p:nvPr/>
        </p:nvPicPr>
        <p:blipFill>
          <a:blip r:embed="rId2"/>
          <a:srcRect/>
          <a:stretch>
            <a:fillRect/>
          </a:stretch>
        </p:blipFill>
        <p:spPr bwMode="auto">
          <a:xfrm>
            <a:off x="323850" y="4724400"/>
            <a:ext cx="3168650" cy="1441450"/>
          </a:xfrm>
          <a:prstGeom prst="rect">
            <a:avLst/>
          </a:prstGeom>
          <a:noFill/>
          <a:ln w="9525">
            <a:noFill/>
            <a:miter lim="800000"/>
            <a:headEnd/>
            <a:tailEnd/>
          </a:ln>
        </p:spPr>
      </p:pic>
      <p:sp>
        <p:nvSpPr>
          <p:cNvPr id="50226" name="Text Box 108" descr="Пергамент"/>
          <p:cNvSpPr txBox="1">
            <a:spLocks noChangeArrowheads="1"/>
          </p:cNvSpPr>
          <p:nvPr/>
        </p:nvSpPr>
        <p:spPr bwMode="auto">
          <a:xfrm>
            <a:off x="1187450" y="6165850"/>
            <a:ext cx="1235075" cy="641350"/>
          </a:xfrm>
          <a:prstGeom prst="rect">
            <a:avLst/>
          </a:prstGeom>
          <a:noFill/>
          <a:ln w="9525">
            <a:noFill/>
            <a:miter lim="800000"/>
            <a:headEnd/>
            <a:tailEnd/>
          </a:ln>
        </p:spPr>
        <p:txBody>
          <a:bodyPr lIns="90000" tIns="46800" rIns="90000" bIns="46800">
            <a:spAutoFit/>
          </a:bodyPr>
          <a:lstStyle/>
          <a:p>
            <a:pPr algn="ctr">
              <a:spcBef>
                <a:spcPct val="20000"/>
              </a:spcBef>
            </a:pPr>
            <a:r>
              <a:rPr lang="ru-RU" altLang="ru-RU" b="1">
                <a:latin typeface="Times New Roman" pitchFamily="18" charset="0"/>
              </a:rPr>
              <a:t>«Узи»</a:t>
            </a:r>
          </a:p>
          <a:p>
            <a:pPr algn="ctr"/>
            <a:endParaRPr lang="ru-RU" altLang="ru-RU">
              <a:latin typeface="Times New Roman" pitchFamily="18" charset="0"/>
            </a:endParaRPr>
          </a:p>
        </p:txBody>
      </p:sp>
      <p:pic>
        <p:nvPicPr>
          <p:cNvPr id="50227" name="Picture 128" descr="walther_p-5"/>
          <p:cNvPicPr>
            <a:picLocks noChangeAspect="1" noChangeArrowheads="1"/>
          </p:cNvPicPr>
          <p:nvPr/>
        </p:nvPicPr>
        <p:blipFill>
          <a:blip r:embed="rId3"/>
          <a:srcRect/>
          <a:stretch>
            <a:fillRect/>
          </a:stretch>
        </p:blipFill>
        <p:spPr bwMode="auto">
          <a:xfrm>
            <a:off x="3632200" y="4670425"/>
            <a:ext cx="2190750" cy="1577975"/>
          </a:xfrm>
          <a:prstGeom prst="rect">
            <a:avLst/>
          </a:prstGeom>
          <a:noFill/>
          <a:ln w="9525">
            <a:noFill/>
            <a:miter lim="800000"/>
            <a:headEnd/>
            <a:tailEnd/>
          </a:ln>
        </p:spPr>
      </p:pic>
      <p:sp>
        <p:nvSpPr>
          <p:cNvPr id="50228" name="Text Box 109" descr="Пергамент"/>
          <p:cNvSpPr txBox="1">
            <a:spLocks noChangeArrowheads="1"/>
          </p:cNvSpPr>
          <p:nvPr/>
        </p:nvSpPr>
        <p:spPr bwMode="auto">
          <a:xfrm>
            <a:off x="3336925" y="6237288"/>
            <a:ext cx="2603500" cy="366712"/>
          </a:xfrm>
          <a:prstGeom prst="rect">
            <a:avLst/>
          </a:prstGeom>
          <a:noFill/>
          <a:ln w="9525">
            <a:noFill/>
            <a:miter lim="800000"/>
            <a:headEnd/>
            <a:tailEnd/>
          </a:ln>
        </p:spPr>
        <p:txBody>
          <a:bodyPr lIns="90000" tIns="46800" rIns="90000" bIns="46800">
            <a:spAutoFit/>
          </a:bodyPr>
          <a:lstStyle/>
          <a:p>
            <a:pPr algn="ctr"/>
            <a:r>
              <a:rPr lang="ru-RU" altLang="ru-RU" b="1">
                <a:latin typeface="Times New Roman" pitchFamily="18" charset="0"/>
              </a:rPr>
              <a:t>«Вальтер» Р-5</a:t>
            </a:r>
          </a:p>
        </p:txBody>
      </p:sp>
      <p:pic>
        <p:nvPicPr>
          <p:cNvPr id="50229" name="Picture 106" descr="hk79g3"/>
          <p:cNvPicPr>
            <a:picLocks noChangeAspect="1" noChangeArrowheads="1"/>
          </p:cNvPicPr>
          <p:nvPr/>
        </p:nvPicPr>
        <p:blipFill>
          <a:blip r:embed="rId4"/>
          <a:srcRect/>
          <a:stretch>
            <a:fillRect/>
          </a:stretch>
        </p:blipFill>
        <p:spPr bwMode="auto">
          <a:xfrm>
            <a:off x="5822950" y="4794250"/>
            <a:ext cx="2987675" cy="933450"/>
          </a:xfrm>
          <a:prstGeom prst="rect">
            <a:avLst/>
          </a:prstGeom>
          <a:noFill/>
          <a:ln w="9525">
            <a:noFill/>
            <a:miter lim="800000"/>
            <a:headEnd/>
            <a:tailEnd/>
          </a:ln>
        </p:spPr>
      </p:pic>
      <p:sp>
        <p:nvSpPr>
          <p:cNvPr id="50230" name="Text Box 110" descr="Пергамент"/>
          <p:cNvSpPr txBox="1">
            <a:spLocks noChangeArrowheads="1"/>
          </p:cNvSpPr>
          <p:nvPr/>
        </p:nvSpPr>
        <p:spPr bwMode="auto">
          <a:xfrm>
            <a:off x="6015038" y="6232525"/>
            <a:ext cx="2603500" cy="366713"/>
          </a:xfrm>
          <a:prstGeom prst="rect">
            <a:avLst/>
          </a:prstGeom>
          <a:noFill/>
          <a:ln w="9525">
            <a:noFill/>
            <a:miter lim="800000"/>
            <a:headEnd/>
            <a:tailEnd/>
          </a:ln>
        </p:spPr>
        <p:txBody>
          <a:bodyPr lIns="90000" tIns="46800" rIns="90000" bIns="46800">
            <a:spAutoFit/>
          </a:bodyPr>
          <a:lstStyle/>
          <a:p>
            <a:pPr algn="ctr"/>
            <a:r>
              <a:rPr lang="en-US" altLang="ru-RU" b="1">
                <a:latin typeface="Times New Roman" pitchFamily="18" charset="0"/>
              </a:rPr>
              <a:t>HK79 </a:t>
            </a:r>
            <a:r>
              <a:rPr lang="ru-RU" altLang="ru-RU" b="1">
                <a:latin typeface="Times New Roman" pitchFamily="18" charset="0"/>
              </a:rPr>
              <a:t>к </a:t>
            </a:r>
            <a:r>
              <a:rPr lang="en-US" altLang="ru-RU" b="1">
                <a:latin typeface="Times New Roman" pitchFamily="18" charset="0"/>
              </a:rPr>
              <a:t>G-3</a:t>
            </a:r>
            <a:endParaRPr lang="ru-RU" altLang="ru-RU" b="1">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descr="Пергамент"/>
          <p:cNvSpPr txBox="1">
            <a:spLocks noChangeArrowheads="1"/>
          </p:cNvSpPr>
          <p:nvPr/>
        </p:nvSpPr>
        <p:spPr bwMode="auto">
          <a:xfrm>
            <a:off x="0" y="44450"/>
            <a:ext cx="9144000" cy="955675"/>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Тактико-технические характеристики (ТТХ)</a:t>
            </a:r>
          </a:p>
          <a:p>
            <a:pPr algn="ctr" fontAlgn="auto">
              <a:spcBef>
                <a:spcPts val="0"/>
              </a:spcBef>
              <a:spcAft>
                <a:spcPts val="0"/>
              </a:spcAft>
              <a:defRPr/>
            </a:pPr>
            <a:r>
              <a:rPr lang="ru-RU" altLang="ru-RU" sz="2800" b="1" dirty="0">
                <a:solidFill>
                  <a:schemeClr val="tx2">
                    <a:lumMod val="50000"/>
                  </a:schemeClr>
                </a:solidFill>
              </a:rPr>
              <a:t>ручных противотанковых гранатометов</a:t>
            </a:r>
          </a:p>
        </p:txBody>
      </p:sp>
      <p:graphicFrame>
        <p:nvGraphicFramePr>
          <p:cNvPr id="5" name="Group 117"/>
          <p:cNvGraphicFramePr>
            <a:graphicFrameLocks noGrp="1"/>
          </p:cNvGraphicFramePr>
          <p:nvPr/>
        </p:nvGraphicFramePr>
        <p:xfrm>
          <a:off x="1622425" y="1125538"/>
          <a:ext cx="6062663" cy="3070225"/>
        </p:xfrm>
        <a:graphic>
          <a:graphicData uri="http://schemas.openxmlformats.org/drawingml/2006/table">
            <a:tbl>
              <a:tblPr/>
              <a:tblGrid>
                <a:gridCol w="2089150"/>
                <a:gridCol w="2532062"/>
                <a:gridCol w="1441450"/>
              </a:tblGrid>
              <a:tr h="576263">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Характеристики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«Панцерфауст-3»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(Германия)</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«Армбруст» одноразового действия (Германия)</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Калибр, мм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60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67</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Масса гранатомета, кг</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12 кг в боевом положении</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6,3</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Эффективная дальность стрельбы, м</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300 по движущимся целям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до 500 по неподвижным целям</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220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Бронепробиваемо-сть, мм (гамогеной</a:t>
                      </a:r>
                      <a:r>
                        <a:rPr kumimoji="0" lang="en-US" altLang="ru-RU" sz="1400" b="1" i="0" u="none" strike="noStrike" cap="none" normalizeH="0" baseline="0" smtClean="0">
                          <a:ln>
                            <a:noFill/>
                          </a:ln>
                          <a:solidFill>
                            <a:schemeClr val="tx1"/>
                          </a:solidFill>
                          <a:effectLst/>
                          <a:latin typeface="Times New Roman" pitchFamily="18" charset="0"/>
                        </a:rPr>
                        <a:t> </a:t>
                      </a:r>
                      <a:r>
                        <a:rPr kumimoji="0" lang="ru-RU" altLang="ru-RU" sz="1400" b="1" i="0" u="none" strike="noStrike" cap="none" normalizeH="0" baseline="0" smtClean="0">
                          <a:ln>
                            <a:noFill/>
                          </a:ln>
                          <a:solidFill>
                            <a:schemeClr val="tx1"/>
                          </a:solidFill>
                          <a:effectLst/>
                          <a:latin typeface="Times New Roman" pitchFamily="18" charset="0"/>
                        </a:rPr>
                        <a:t>стальной брони)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itchFamily="18" charset="0"/>
                        </a:rPr>
                        <a:t>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300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228" name="Picture 88" descr="Пергамент"/>
          <p:cNvPicPr>
            <a:picLocks noChangeAspect="1" noChangeArrowheads="1"/>
          </p:cNvPicPr>
          <p:nvPr/>
        </p:nvPicPr>
        <p:blipFill>
          <a:blip r:embed="rId2"/>
          <a:srcRect/>
          <a:stretch>
            <a:fillRect/>
          </a:stretch>
        </p:blipFill>
        <p:spPr bwMode="auto">
          <a:xfrm rot="910964">
            <a:off x="1354138" y="4951413"/>
            <a:ext cx="3421062" cy="912812"/>
          </a:xfrm>
          <a:prstGeom prst="rect">
            <a:avLst/>
          </a:prstGeom>
          <a:blipFill dpi="0" rotWithShape="0">
            <a:blip r:embed="rId3"/>
            <a:srcRect/>
            <a:tile tx="0" ty="0" sx="100000" sy="100000" flip="none" algn="tl"/>
          </a:blipFill>
          <a:ln w="9525">
            <a:noFill/>
            <a:miter lim="800000"/>
            <a:headEnd/>
            <a:tailEnd/>
          </a:ln>
        </p:spPr>
      </p:pic>
      <p:pic>
        <p:nvPicPr>
          <p:cNvPr id="51229" name="Picture 93" descr="2006-03-27"/>
          <p:cNvPicPr>
            <a:picLocks noChangeAspect="1" noChangeArrowheads="1"/>
          </p:cNvPicPr>
          <p:nvPr/>
        </p:nvPicPr>
        <p:blipFill>
          <a:blip r:embed="rId4"/>
          <a:srcRect/>
          <a:stretch>
            <a:fillRect/>
          </a:stretch>
        </p:blipFill>
        <p:spPr bwMode="auto">
          <a:xfrm>
            <a:off x="5580063" y="4797425"/>
            <a:ext cx="2735262" cy="1577975"/>
          </a:xfrm>
          <a:prstGeom prst="rect">
            <a:avLst/>
          </a:prstGeom>
          <a:noFill/>
          <a:ln w="9525">
            <a:noFill/>
            <a:miter lim="800000"/>
            <a:headEnd/>
            <a:tailEnd/>
          </a:ln>
        </p:spPr>
      </p:pic>
      <p:sp>
        <p:nvSpPr>
          <p:cNvPr id="51230" name="Text Box 92" descr="Пергамент"/>
          <p:cNvSpPr txBox="1">
            <a:spLocks noChangeArrowheads="1"/>
          </p:cNvSpPr>
          <p:nvPr/>
        </p:nvSpPr>
        <p:spPr bwMode="auto">
          <a:xfrm>
            <a:off x="1403350" y="6251575"/>
            <a:ext cx="2603500" cy="366713"/>
          </a:xfrm>
          <a:prstGeom prst="rect">
            <a:avLst/>
          </a:prstGeom>
          <a:noFill/>
          <a:ln w="9525">
            <a:noFill/>
            <a:miter lim="800000"/>
            <a:headEnd/>
            <a:tailEnd/>
          </a:ln>
        </p:spPr>
        <p:txBody>
          <a:bodyPr lIns="90000" tIns="46800" rIns="90000" bIns="46800">
            <a:spAutoFit/>
          </a:bodyPr>
          <a:lstStyle/>
          <a:p>
            <a:pPr algn="ctr"/>
            <a:r>
              <a:rPr lang="ru-RU" altLang="ru-RU">
                <a:latin typeface="Times New Roman" pitchFamily="18" charset="0"/>
              </a:rPr>
              <a:t>«Панцерфауст-3»</a:t>
            </a:r>
          </a:p>
        </p:txBody>
      </p:sp>
      <p:sp>
        <p:nvSpPr>
          <p:cNvPr id="51231" name="Text Box 94" descr="Пергамент"/>
          <p:cNvSpPr txBox="1">
            <a:spLocks noChangeArrowheads="1"/>
          </p:cNvSpPr>
          <p:nvPr/>
        </p:nvSpPr>
        <p:spPr bwMode="auto">
          <a:xfrm>
            <a:off x="5580063" y="6375400"/>
            <a:ext cx="2603500" cy="366713"/>
          </a:xfrm>
          <a:prstGeom prst="rect">
            <a:avLst/>
          </a:prstGeom>
          <a:noFill/>
          <a:ln w="9525">
            <a:noFill/>
            <a:miter lim="800000"/>
            <a:headEnd/>
            <a:tailEnd/>
          </a:ln>
        </p:spPr>
        <p:txBody>
          <a:bodyPr lIns="90000" tIns="46800" rIns="90000" bIns="46800">
            <a:spAutoFit/>
          </a:bodyPr>
          <a:lstStyle/>
          <a:p>
            <a:pPr algn="ctr"/>
            <a:r>
              <a:rPr lang="ru-RU" altLang="ru-RU">
                <a:latin typeface="Times New Roman" pitchFamily="18" charset="0"/>
              </a:rPr>
              <a:t>«Армбруст»</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descr="Пергамент"/>
          <p:cNvSpPr txBox="1">
            <a:spLocks noChangeArrowheads="1"/>
          </p:cNvSpPr>
          <p:nvPr/>
        </p:nvSpPr>
        <p:spPr bwMode="auto">
          <a:xfrm>
            <a:off x="-36513" y="84138"/>
            <a:ext cx="9144001" cy="525462"/>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ТТХ</a:t>
            </a:r>
            <a:r>
              <a:rPr lang="en-US" altLang="ru-RU" sz="2800" b="1" dirty="0">
                <a:solidFill>
                  <a:schemeClr val="tx2">
                    <a:lumMod val="50000"/>
                  </a:schemeClr>
                </a:solidFill>
              </a:rPr>
              <a:t> </a:t>
            </a:r>
            <a:r>
              <a:rPr lang="ru-RU" altLang="ru-RU" sz="2800" b="1" dirty="0">
                <a:solidFill>
                  <a:schemeClr val="tx2">
                    <a:lumMod val="50000"/>
                  </a:schemeClr>
                </a:solidFill>
              </a:rPr>
              <a:t>основной</a:t>
            </a:r>
            <a:r>
              <a:rPr lang="en-US" altLang="ru-RU" sz="2800" b="1" dirty="0">
                <a:solidFill>
                  <a:schemeClr val="tx2">
                    <a:lumMod val="50000"/>
                  </a:schemeClr>
                </a:solidFill>
              </a:rPr>
              <a:t> </a:t>
            </a:r>
            <a:r>
              <a:rPr lang="ru-RU" altLang="ru-RU" sz="2800" b="1" dirty="0">
                <a:solidFill>
                  <a:schemeClr val="tx2">
                    <a:lumMod val="50000"/>
                  </a:schemeClr>
                </a:solidFill>
              </a:rPr>
              <a:t>боевой техники армии Германии</a:t>
            </a:r>
          </a:p>
        </p:txBody>
      </p:sp>
      <p:graphicFrame>
        <p:nvGraphicFramePr>
          <p:cNvPr id="3" name="Group 204"/>
          <p:cNvGraphicFramePr>
            <a:graphicFrameLocks noGrp="1"/>
          </p:cNvGraphicFramePr>
          <p:nvPr/>
        </p:nvGraphicFramePr>
        <p:xfrm>
          <a:off x="217488" y="660400"/>
          <a:ext cx="8675687" cy="3502025"/>
        </p:xfrm>
        <a:graphic>
          <a:graphicData uri="http://schemas.openxmlformats.org/drawingml/2006/table">
            <a:tbl>
              <a:tblPr/>
              <a:tblGrid>
                <a:gridCol w="2922587"/>
                <a:gridCol w="2967038"/>
                <a:gridCol w="2786062"/>
              </a:tblGrid>
              <a:tr h="404813">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Характеристики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танк  «Леопард-2»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БМП «Мардер 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Боевая масса, 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55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33,5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Экипаж (десант), чел</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3(6)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Мощность двигателя, л.с</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12-ти цилиндровый многотопливный дизель мощностью 1500 л.с</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600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Вооружение:</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r>
              <a:tr h="177800">
                <a:tc>
                  <a:txBody>
                    <a:bodyPr/>
                    <a:lstStyle>
                      <a:lvl1pPr marL="809625" algn="l">
                        <a:spcBef>
                          <a:spcPct val="20000"/>
                        </a:spcBef>
                        <a:defRPr sz="2800">
                          <a:solidFill>
                            <a:schemeClr val="tx1"/>
                          </a:solidFill>
                          <a:latin typeface="Times New Roman" pitchFamily="18" charset="0"/>
                        </a:defRPr>
                      </a:lvl1pPr>
                      <a:lvl2pPr marL="1616075" algn="l">
                        <a:spcBef>
                          <a:spcPct val="20000"/>
                        </a:spcBef>
                        <a:defRPr sz="2400">
                          <a:solidFill>
                            <a:schemeClr val="tx1"/>
                          </a:solidFill>
                          <a:latin typeface="Times New Roman" pitchFamily="18" charset="0"/>
                        </a:defRPr>
                      </a:lvl2pPr>
                      <a:lvl3pPr marL="1795463" algn="l">
                        <a:spcBef>
                          <a:spcPct val="20000"/>
                        </a:spcBef>
                        <a:defRPr sz="2000">
                          <a:solidFill>
                            <a:schemeClr val="tx1"/>
                          </a:solidFill>
                          <a:latin typeface="Times New Roman" pitchFamily="18" charset="0"/>
                        </a:defRPr>
                      </a:lvl3pPr>
                      <a:lvl4pPr marL="1974850" algn="l">
                        <a:spcBef>
                          <a:spcPct val="20000"/>
                        </a:spcBef>
                        <a:defRPr>
                          <a:solidFill>
                            <a:schemeClr val="tx1"/>
                          </a:solidFill>
                          <a:latin typeface="Times New Roman" pitchFamily="18" charset="0"/>
                        </a:defRPr>
                      </a:lvl4pPr>
                      <a:lvl5pPr marL="2154238" algn="l">
                        <a:spcBef>
                          <a:spcPct val="20000"/>
                        </a:spcBef>
                        <a:defRPr>
                          <a:solidFill>
                            <a:schemeClr val="tx1"/>
                          </a:solidFill>
                          <a:latin typeface="Times New Roman" pitchFamily="18" charset="0"/>
                        </a:defRPr>
                      </a:lvl5pPr>
                      <a:lvl6pPr marL="2611438" fontAlgn="base">
                        <a:spcBef>
                          <a:spcPct val="20000"/>
                        </a:spcBef>
                        <a:spcAft>
                          <a:spcPct val="0"/>
                        </a:spcAft>
                        <a:defRPr>
                          <a:solidFill>
                            <a:schemeClr val="tx1"/>
                          </a:solidFill>
                          <a:latin typeface="Times New Roman" pitchFamily="18" charset="0"/>
                        </a:defRPr>
                      </a:lvl6pPr>
                      <a:lvl7pPr marL="3068638" fontAlgn="base">
                        <a:spcBef>
                          <a:spcPct val="20000"/>
                        </a:spcBef>
                        <a:spcAft>
                          <a:spcPct val="0"/>
                        </a:spcAft>
                        <a:defRPr>
                          <a:solidFill>
                            <a:schemeClr val="tx1"/>
                          </a:solidFill>
                          <a:latin typeface="Times New Roman" pitchFamily="18" charset="0"/>
                        </a:defRPr>
                      </a:lvl7pPr>
                      <a:lvl8pPr marL="3525838" fontAlgn="base">
                        <a:spcBef>
                          <a:spcPct val="20000"/>
                        </a:spcBef>
                        <a:spcAft>
                          <a:spcPct val="0"/>
                        </a:spcAft>
                        <a:defRPr>
                          <a:solidFill>
                            <a:schemeClr val="tx1"/>
                          </a:solidFill>
                          <a:latin typeface="Times New Roman" pitchFamily="18" charset="0"/>
                        </a:defRPr>
                      </a:lvl8pPr>
                      <a:lvl9pPr marL="3983038" fontAlgn="base">
                        <a:spcBef>
                          <a:spcPct val="20000"/>
                        </a:spcBef>
                        <a:spcAft>
                          <a:spcPct val="0"/>
                        </a:spcAft>
                        <a:defRPr>
                          <a:solidFill>
                            <a:schemeClr val="tx1"/>
                          </a:solidFill>
                          <a:latin typeface="Times New Roman" pitchFamily="18" charset="0"/>
                        </a:defRPr>
                      </a:lvl9pPr>
                    </a:lstStyle>
                    <a:p>
                      <a:pPr marL="809625"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 пушка</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120-мм пушка</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20-мм пушка</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896938">
                <a:tc>
                  <a:txBody>
                    <a:bodyPr/>
                    <a:lstStyle>
                      <a:lvl1pPr marL="809625" algn="l">
                        <a:spcBef>
                          <a:spcPct val="20000"/>
                        </a:spcBef>
                        <a:defRPr sz="2800">
                          <a:solidFill>
                            <a:schemeClr val="tx1"/>
                          </a:solidFill>
                          <a:latin typeface="Times New Roman" pitchFamily="18" charset="0"/>
                        </a:defRPr>
                      </a:lvl1pPr>
                      <a:lvl2pPr marL="989013" algn="l">
                        <a:spcBef>
                          <a:spcPct val="20000"/>
                        </a:spcBef>
                        <a:defRPr sz="2400">
                          <a:solidFill>
                            <a:schemeClr val="tx1"/>
                          </a:solidFill>
                          <a:latin typeface="Times New Roman" pitchFamily="18" charset="0"/>
                        </a:defRPr>
                      </a:lvl2pPr>
                      <a:lvl3pPr marL="1168400"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809625"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 пулемет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7,62-мм пулемет</a:t>
                      </a:r>
                      <a:r>
                        <a:rPr kumimoji="0" lang="en-US" altLang="ru-RU" sz="1600" b="1" i="0" u="none" strike="noStrike" cap="none" normalizeH="0" baseline="0" smtClean="0">
                          <a:ln>
                            <a:noFill/>
                          </a:ln>
                          <a:solidFill>
                            <a:schemeClr val="tx1"/>
                          </a:solidFill>
                          <a:effectLst/>
                          <a:latin typeface="Times New Roman" pitchFamily="18" charset="0"/>
                        </a:rPr>
                        <a:t>;</a:t>
                      </a:r>
                      <a:r>
                        <a:rPr kumimoji="0" lang="ru-RU" altLang="ru-RU" sz="16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7,62-мм зенитный пулемет и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itchFamily="18" charset="0"/>
                        </a:rPr>
                        <a:t>8 дымовых гранатометов</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2 ед. 7,62-мм пулемета</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2258" name="Picture 192" descr="leo2_3"/>
          <p:cNvPicPr>
            <a:picLocks noChangeAspect="1" noChangeArrowheads="1"/>
          </p:cNvPicPr>
          <p:nvPr/>
        </p:nvPicPr>
        <p:blipFill>
          <a:blip r:embed="rId2"/>
          <a:srcRect/>
          <a:stretch>
            <a:fillRect/>
          </a:stretch>
        </p:blipFill>
        <p:spPr bwMode="auto">
          <a:xfrm>
            <a:off x="644525" y="4210050"/>
            <a:ext cx="3021013" cy="2081213"/>
          </a:xfrm>
          <a:prstGeom prst="rect">
            <a:avLst/>
          </a:prstGeom>
          <a:noFill/>
          <a:ln w="9525">
            <a:noFill/>
            <a:miter lim="800000"/>
            <a:headEnd/>
            <a:tailEnd/>
          </a:ln>
        </p:spPr>
      </p:pic>
      <p:pic>
        <p:nvPicPr>
          <p:cNvPr id="52259" name="Picture 191" descr="marder"/>
          <p:cNvPicPr>
            <a:picLocks noChangeAspect="1" noChangeArrowheads="1"/>
          </p:cNvPicPr>
          <p:nvPr/>
        </p:nvPicPr>
        <p:blipFill>
          <a:blip r:embed="rId3"/>
          <a:srcRect/>
          <a:stretch>
            <a:fillRect/>
          </a:stretch>
        </p:blipFill>
        <p:spPr bwMode="auto">
          <a:xfrm>
            <a:off x="4214813" y="4244975"/>
            <a:ext cx="3843337" cy="1976438"/>
          </a:xfrm>
          <a:prstGeom prst="rect">
            <a:avLst/>
          </a:prstGeom>
          <a:noFill/>
          <a:ln w="9525">
            <a:noFill/>
            <a:miter lim="800000"/>
            <a:headEnd/>
            <a:tailEnd/>
          </a:ln>
        </p:spPr>
      </p:pic>
      <p:sp>
        <p:nvSpPr>
          <p:cNvPr id="52260" name="Text Box 196" descr="Пергамент"/>
          <p:cNvSpPr txBox="1">
            <a:spLocks noChangeArrowheads="1"/>
          </p:cNvSpPr>
          <p:nvPr/>
        </p:nvSpPr>
        <p:spPr bwMode="auto">
          <a:xfrm>
            <a:off x="34925" y="6235700"/>
            <a:ext cx="4249738" cy="366713"/>
          </a:xfrm>
          <a:prstGeom prst="rect">
            <a:avLst/>
          </a:prstGeom>
          <a:noFill/>
          <a:ln w="9525">
            <a:noFill/>
            <a:miter lim="800000"/>
            <a:headEnd/>
            <a:tailEnd/>
          </a:ln>
        </p:spPr>
        <p:txBody>
          <a:bodyPr lIns="90000" tIns="46800" rIns="90000" bIns="46800">
            <a:spAutoFit/>
          </a:bodyPr>
          <a:lstStyle/>
          <a:p>
            <a:pPr algn="ctr"/>
            <a:r>
              <a:rPr lang="ru-RU" altLang="ru-RU" b="1">
                <a:latin typeface="Times New Roman" pitchFamily="18" charset="0"/>
              </a:rPr>
              <a:t>«Леопард-2»</a:t>
            </a:r>
          </a:p>
        </p:txBody>
      </p:sp>
      <p:sp>
        <p:nvSpPr>
          <p:cNvPr id="52261" name="Text Box 194" descr="Пергамент"/>
          <p:cNvSpPr txBox="1">
            <a:spLocks noChangeArrowheads="1"/>
          </p:cNvSpPr>
          <p:nvPr/>
        </p:nvSpPr>
        <p:spPr bwMode="auto">
          <a:xfrm>
            <a:off x="4067175" y="6164263"/>
            <a:ext cx="4465638" cy="366712"/>
          </a:xfrm>
          <a:prstGeom prst="rect">
            <a:avLst/>
          </a:prstGeom>
          <a:noFill/>
          <a:ln w="9525">
            <a:noFill/>
            <a:miter lim="800000"/>
            <a:headEnd/>
            <a:tailEnd/>
          </a:ln>
        </p:spPr>
        <p:txBody>
          <a:bodyPr lIns="90000" tIns="46800" rIns="90000" bIns="46800">
            <a:spAutoFit/>
          </a:bodyPr>
          <a:lstStyle/>
          <a:p>
            <a:pPr algn="ctr"/>
            <a:r>
              <a:rPr lang="ru-RU" altLang="ru-RU" b="1">
                <a:latin typeface="Times New Roman" pitchFamily="18" charset="0"/>
              </a:rPr>
              <a:t>БМП «Мардер 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333375"/>
            <a:ext cx="8856662" cy="400050"/>
          </a:xfrm>
          <a:prstGeom prst="rect">
            <a:avLst/>
          </a:prstGeom>
        </p:spPr>
        <p:txBody>
          <a:bodyPr>
            <a:spAutoFit/>
          </a:bodyPr>
          <a:lstStyle/>
          <a:p>
            <a:pPr fontAlgn="auto">
              <a:spcBef>
                <a:spcPts val="0"/>
              </a:spcBef>
              <a:spcAft>
                <a:spcPts val="0"/>
              </a:spcAft>
              <a:defRPr/>
            </a:pPr>
            <a:r>
              <a:rPr lang="ru-RU" sz="2000" b="1" dirty="0">
                <a:solidFill>
                  <a:schemeClr val="tx2">
                    <a:lumMod val="50000"/>
                  </a:schemeClr>
                </a:solidFill>
                <a:latin typeface="+mn-lt"/>
              </a:rPr>
              <a:t>Знаки различия званий военнослужащих современной армии ФРГ</a:t>
            </a:r>
            <a:endParaRPr lang="ru-RU" sz="2000" dirty="0">
              <a:solidFill>
                <a:schemeClr val="tx2">
                  <a:lumMod val="50000"/>
                </a:schemeClr>
              </a:solidFill>
              <a:latin typeface="+mn-lt"/>
            </a:endParaRPr>
          </a:p>
        </p:txBody>
      </p:sp>
      <p:sp>
        <p:nvSpPr>
          <p:cNvPr id="5" name="Прямоугольник 4"/>
          <p:cNvSpPr/>
          <p:nvPr/>
        </p:nvSpPr>
        <p:spPr>
          <a:xfrm>
            <a:off x="468313" y="908050"/>
            <a:ext cx="8207375" cy="3786188"/>
          </a:xfrm>
          <a:prstGeom prst="rect">
            <a:avLst/>
          </a:prstGeom>
        </p:spPr>
        <p:txBody>
          <a:bodyPr>
            <a:spAutoFit/>
          </a:bodyPr>
          <a:lstStyle/>
          <a:p>
            <a:pPr fontAlgn="auto">
              <a:spcBef>
                <a:spcPts val="0"/>
              </a:spcBef>
              <a:spcAft>
                <a:spcPts val="0"/>
              </a:spcAft>
              <a:defRPr/>
            </a:pPr>
            <a:r>
              <a:rPr lang="ru-RU" sz="2000" dirty="0">
                <a:latin typeface="+mn-lt"/>
              </a:rPr>
              <a:t>Звания в бундесвере делятся на три категории: офицеры, унтер-офицеры и рядовые. </a:t>
            </a:r>
          </a:p>
          <a:p>
            <a:pPr fontAlgn="auto">
              <a:spcBef>
                <a:spcPts val="0"/>
              </a:spcBef>
              <a:spcAft>
                <a:spcPts val="0"/>
              </a:spcAft>
              <a:defRPr/>
            </a:pPr>
            <a:r>
              <a:rPr lang="ru-RU" sz="2000" dirty="0">
                <a:latin typeface="+mn-lt"/>
              </a:rPr>
              <a:t>Звания офицеров разделены ещё на три подкатегории:</a:t>
            </a:r>
          </a:p>
          <a:p>
            <a:pPr marL="285750" indent="-285750" fontAlgn="auto">
              <a:spcBef>
                <a:spcPts val="0"/>
              </a:spcBef>
              <a:spcAft>
                <a:spcPts val="0"/>
              </a:spcAft>
              <a:buFont typeface="Arial" panose="020B0604020202020204" pitchFamily="34" charset="0"/>
              <a:buChar char="•"/>
              <a:defRPr/>
            </a:pPr>
            <a:r>
              <a:rPr lang="ru-RU" sz="2000" dirty="0">
                <a:latin typeface="+mn-lt"/>
              </a:rPr>
              <a:t>Генералы (адмиралы)</a:t>
            </a:r>
          </a:p>
          <a:p>
            <a:pPr marL="285750" indent="-285750" fontAlgn="auto">
              <a:spcBef>
                <a:spcPts val="0"/>
              </a:spcBef>
              <a:spcAft>
                <a:spcPts val="0"/>
              </a:spcAft>
              <a:buFont typeface="Arial" panose="020B0604020202020204" pitchFamily="34" charset="0"/>
              <a:buChar char="•"/>
              <a:defRPr/>
            </a:pPr>
            <a:r>
              <a:rPr lang="ru-RU" sz="2000" dirty="0">
                <a:latin typeface="+mn-lt"/>
              </a:rPr>
              <a:t>Старшие офицеры</a:t>
            </a:r>
          </a:p>
          <a:p>
            <a:pPr marL="285750" indent="-285750" fontAlgn="auto">
              <a:spcBef>
                <a:spcPts val="0"/>
              </a:spcBef>
              <a:spcAft>
                <a:spcPts val="0"/>
              </a:spcAft>
              <a:buFont typeface="Arial" panose="020B0604020202020204" pitchFamily="34" charset="0"/>
              <a:buChar char="•"/>
              <a:defRPr/>
            </a:pPr>
            <a:r>
              <a:rPr lang="ru-RU" sz="2000" dirty="0">
                <a:latin typeface="+mn-lt"/>
              </a:rPr>
              <a:t>Младшие офицеры</a:t>
            </a:r>
          </a:p>
          <a:p>
            <a:pPr fontAlgn="auto">
              <a:spcBef>
                <a:spcPts val="0"/>
              </a:spcBef>
              <a:spcAft>
                <a:spcPts val="0"/>
              </a:spcAft>
              <a:defRPr/>
            </a:pPr>
            <a:r>
              <a:rPr lang="ru-RU" sz="2000" dirty="0">
                <a:latin typeface="+mn-lt"/>
              </a:rPr>
              <a:t>Звания унтер-офицеров разделены на две подкатегории:</a:t>
            </a:r>
          </a:p>
          <a:p>
            <a:pPr marL="285750" indent="-285750" fontAlgn="auto">
              <a:spcBef>
                <a:spcPts val="0"/>
              </a:spcBef>
              <a:spcAft>
                <a:spcPts val="0"/>
              </a:spcAft>
              <a:buFont typeface="Arial" panose="020B0604020202020204" pitchFamily="34" charset="0"/>
              <a:buChar char="•"/>
              <a:defRPr/>
            </a:pPr>
            <a:r>
              <a:rPr lang="ru-RU" sz="2000" dirty="0">
                <a:latin typeface="+mn-lt"/>
              </a:rPr>
              <a:t>унтер-офицеры с портупеей</a:t>
            </a:r>
          </a:p>
          <a:p>
            <a:pPr marL="285750" indent="-285750" fontAlgn="auto">
              <a:spcBef>
                <a:spcPts val="0"/>
              </a:spcBef>
              <a:spcAft>
                <a:spcPts val="0"/>
              </a:spcAft>
              <a:buFont typeface="Arial" panose="020B0604020202020204" pitchFamily="34" charset="0"/>
              <a:buChar char="•"/>
              <a:defRPr/>
            </a:pPr>
            <a:r>
              <a:rPr lang="ru-RU" sz="2000" dirty="0">
                <a:latin typeface="+mn-lt"/>
              </a:rPr>
              <a:t>унтер-офицеры без портупеи</a:t>
            </a:r>
          </a:p>
          <a:p>
            <a:pPr fontAlgn="auto">
              <a:spcBef>
                <a:spcPts val="0"/>
              </a:spcBef>
              <a:spcAft>
                <a:spcPts val="0"/>
              </a:spcAft>
              <a:defRPr/>
            </a:pPr>
            <a:r>
              <a:rPr lang="ru-RU" sz="2000" dirty="0">
                <a:latin typeface="+mn-lt"/>
              </a:rPr>
              <a:t>В видах вооруженных сил армии и в люфтваффе звания идентичны; унтер-офицеры и офицеры военно-морского флота, а также офицеры медицинской службы имеют другие звания.</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50" y="0"/>
            <a:ext cx="8375650" cy="830263"/>
          </a:xfrm>
          <a:prstGeom prst="rect">
            <a:avLst/>
          </a:prstGeom>
          <a:noFill/>
        </p:spPr>
        <p:txBody>
          <a:bodyPr wrap="none">
            <a:spAutoFit/>
          </a:bodyPr>
          <a:lstStyle/>
          <a:p>
            <a:pPr algn="ctr" fontAlgn="auto">
              <a:spcBef>
                <a:spcPts val="0"/>
              </a:spcBef>
              <a:spcAft>
                <a:spcPts val="0"/>
              </a:spcAft>
              <a:defRPr/>
            </a:pPr>
            <a:r>
              <a:rPr lang="ru-RU" sz="2400" dirty="0">
                <a:solidFill>
                  <a:schemeClr val="tx2">
                    <a:lumMod val="50000"/>
                  </a:schemeClr>
                </a:solidFill>
                <a:latin typeface="+mn-lt"/>
              </a:rPr>
              <a:t>Основной вид униформы Сухопутных Войск Бундесвера </a:t>
            </a:r>
          </a:p>
          <a:p>
            <a:pPr algn="ctr" fontAlgn="auto">
              <a:spcBef>
                <a:spcPts val="0"/>
              </a:spcBef>
              <a:spcAft>
                <a:spcPts val="0"/>
              </a:spcAft>
              <a:defRPr/>
            </a:pPr>
            <a:r>
              <a:rPr lang="ru-RU" sz="2400" dirty="0">
                <a:solidFill>
                  <a:schemeClr val="tx2">
                    <a:lumMod val="50000"/>
                  </a:schemeClr>
                </a:solidFill>
                <a:latin typeface="+mn-lt"/>
              </a:rPr>
              <a:t>и знаки различия на ней</a:t>
            </a:r>
          </a:p>
        </p:txBody>
      </p:sp>
      <p:sp>
        <p:nvSpPr>
          <p:cNvPr id="54274" name="TextBox 4"/>
          <p:cNvSpPr txBox="1">
            <a:spLocks noChangeArrowheads="1"/>
          </p:cNvSpPr>
          <p:nvPr/>
        </p:nvSpPr>
        <p:spPr bwMode="auto">
          <a:xfrm>
            <a:off x="323850" y="874713"/>
            <a:ext cx="8513763" cy="2032000"/>
          </a:xfrm>
          <a:prstGeom prst="rect">
            <a:avLst/>
          </a:prstGeom>
          <a:noFill/>
          <a:ln w="9525">
            <a:noFill/>
            <a:miter lim="800000"/>
            <a:headEnd/>
            <a:tailEnd/>
          </a:ln>
        </p:spPr>
        <p:txBody>
          <a:bodyPr>
            <a:spAutoFit/>
          </a:bodyPr>
          <a:lstStyle/>
          <a:p>
            <a:r>
              <a:rPr lang="ru-RU">
                <a:latin typeface="Palatino Linotype" pitchFamily="18" charset="0"/>
              </a:rPr>
              <a:t>Форма представляет собой однобортный открытый китель серого цвета и темные брюки.</a:t>
            </a:r>
          </a:p>
          <a:p>
            <a:r>
              <a:rPr lang="ru-RU">
                <a:latin typeface="Palatino Linotype" pitchFamily="18" charset="0"/>
              </a:rPr>
              <a:t>В качестве головного убора в настоящее время повсеместно используется цветной берет, который в ряде случаев носится не только со служебной униформой, но и с полевой униформой (Feldanzug).</a:t>
            </a:r>
          </a:p>
          <a:p>
            <a:r>
              <a:rPr lang="ru-RU">
                <a:latin typeface="Palatino Linotype" pitchFamily="18" charset="0"/>
              </a:rPr>
              <a:t>На левой стороне берета, ближе ко лбу крепится эмблема также указывающая на род войск</a:t>
            </a:r>
          </a:p>
        </p:txBody>
      </p:sp>
      <p:pic>
        <p:nvPicPr>
          <p:cNvPr id="54275" name="Рисунок 5"/>
          <p:cNvPicPr>
            <a:picLocks noChangeAspect="1"/>
          </p:cNvPicPr>
          <p:nvPr/>
        </p:nvPicPr>
        <p:blipFill>
          <a:blip r:embed="rId2"/>
          <a:srcRect/>
          <a:stretch>
            <a:fillRect/>
          </a:stretch>
        </p:blipFill>
        <p:spPr bwMode="auto">
          <a:xfrm>
            <a:off x="323850" y="2906713"/>
            <a:ext cx="4094163" cy="3925887"/>
          </a:xfrm>
          <a:prstGeom prst="rect">
            <a:avLst/>
          </a:prstGeom>
          <a:noFill/>
          <a:ln w="9525">
            <a:noFill/>
            <a:miter lim="800000"/>
            <a:headEnd/>
            <a:tailEnd/>
          </a:ln>
        </p:spPr>
      </p:pic>
      <p:pic>
        <p:nvPicPr>
          <p:cNvPr id="54276" name="Рисунок 6"/>
          <p:cNvPicPr>
            <a:picLocks noChangeAspect="1"/>
          </p:cNvPicPr>
          <p:nvPr/>
        </p:nvPicPr>
        <p:blipFill>
          <a:blip r:embed="rId3"/>
          <a:srcRect/>
          <a:stretch>
            <a:fillRect/>
          </a:stretch>
        </p:blipFill>
        <p:spPr bwMode="auto">
          <a:xfrm>
            <a:off x="4932363" y="2633663"/>
            <a:ext cx="4056062" cy="422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3175"/>
            <a:ext cx="9124950" cy="1409700"/>
          </a:xfrm>
        </p:spPr>
        <p:txBody>
          <a:bodyPr>
            <a:normAutofit fontScale="92500" lnSpcReduction="10000"/>
          </a:bodyPr>
          <a:lstStyle/>
          <a:p>
            <a:pPr marL="18288" indent="0" eaLnBrk="1" fontAlgn="auto" hangingPunct="1">
              <a:spcAft>
                <a:spcPts val="0"/>
              </a:spcAft>
              <a:buFont typeface="Wingdings" pitchFamily="2" charset="2"/>
              <a:buNone/>
              <a:defRPr/>
            </a:pPr>
            <a:r>
              <a:rPr lang="ru-RU" dirty="0">
                <a:effectLst/>
              </a:rPr>
              <a:t>Петлицы на кителе традиционные для германской армии и отличаются от петлиц Вермахта тем, что они не скошенные, а прямоугольные. Ц</a:t>
            </a:r>
            <a:r>
              <a:rPr lang="ru-RU" dirty="0" smtClean="0">
                <a:effectLst/>
              </a:rPr>
              <a:t>вет </a:t>
            </a:r>
            <a:r>
              <a:rPr lang="ru-RU" dirty="0">
                <a:effectLst/>
              </a:rPr>
              <a:t>петлиц и цвет берета совпадают далеко не всегда. Кроме того, все генералы имеют петлицы алого цвета с прикрепленными к ним традиционными генеральскими знаками (</a:t>
            </a:r>
            <a:r>
              <a:rPr lang="ru-RU" dirty="0" err="1">
                <a:effectLst/>
              </a:rPr>
              <a:t>Alt-Larisch</a:t>
            </a:r>
            <a:r>
              <a:rPr lang="ru-RU" dirty="0" smtClean="0">
                <a:effectLst/>
              </a:rPr>
              <a:t>)</a:t>
            </a:r>
            <a:endParaRPr lang="ru-RU" dirty="0"/>
          </a:p>
        </p:txBody>
      </p:sp>
      <p:pic>
        <p:nvPicPr>
          <p:cNvPr id="55298" name="Рисунок 3"/>
          <p:cNvPicPr>
            <a:picLocks noChangeAspect="1"/>
          </p:cNvPicPr>
          <p:nvPr/>
        </p:nvPicPr>
        <p:blipFill>
          <a:blip r:embed="rId2"/>
          <a:srcRect/>
          <a:stretch>
            <a:fillRect/>
          </a:stretch>
        </p:blipFill>
        <p:spPr bwMode="auto">
          <a:xfrm>
            <a:off x="5364163" y="1382713"/>
            <a:ext cx="3189287" cy="2252662"/>
          </a:xfrm>
          <a:prstGeom prst="rect">
            <a:avLst/>
          </a:prstGeom>
          <a:noFill/>
          <a:ln w="9525">
            <a:noFill/>
            <a:miter lim="800000"/>
            <a:headEnd/>
            <a:tailEnd/>
          </a:ln>
        </p:spPr>
      </p:pic>
      <p:sp>
        <p:nvSpPr>
          <p:cNvPr id="55299" name="TextBox 4"/>
          <p:cNvSpPr txBox="1">
            <a:spLocks noChangeArrowheads="1"/>
          </p:cNvSpPr>
          <p:nvPr/>
        </p:nvSpPr>
        <p:spPr bwMode="auto">
          <a:xfrm>
            <a:off x="0" y="1700213"/>
            <a:ext cx="6300788" cy="5356225"/>
          </a:xfrm>
          <a:prstGeom prst="rect">
            <a:avLst/>
          </a:prstGeom>
          <a:noFill/>
          <a:ln w="9525">
            <a:noFill/>
            <a:miter lim="800000"/>
            <a:headEnd/>
            <a:tailEnd/>
          </a:ln>
        </p:spPr>
        <p:txBody>
          <a:bodyPr>
            <a:spAutoFit/>
          </a:bodyPr>
          <a:lstStyle/>
          <a:p>
            <a:r>
              <a:rPr lang="ru-RU">
                <a:latin typeface="Palatino Linotype" pitchFamily="18" charset="0"/>
              </a:rPr>
              <a:t>Цвета клапанов установлены следующие:</a:t>
            </a:r>
          </a:p>
          <a:p>
            <a:r>
              <a:rPr lang="ru-RU">
                <a:latin typeface="Palatino Linotype" pitchFamily="18" charset="0"/>
              </a:rPr>
              <a:t>*алый -генералы;</a:t>
            </a:r>
            <a:br>
              <a:rPr lang="ru-RU">
                <a:latin typeface="Palatino Linotype" pitchFamily="18" charset="0"/>
              </a:rPr>
            </a:br>
            <a:r>
              <a:rPr lang="ru-RU">
                <a:latin typeface="Palatino Linotype" pitchFamily="18" charset="0"/>
              </a:rPr>
              <a:t>*малиновый - Генеральный штаб;</a:t>
            </a:r>
            <a:br>
              <a:rPr lang="ru-RU">
                <a:latin typeface="Palatino Linotype" pitchFamily="18" charset="0"/>
              </a:rPr>
            </a:br>
            <a:r>
              <a:rPr lang="ru-RU">
                <a:latin typeface="Palatino Linotype" pitchFamily="18" charset="0"/>
              </a:rPr>
              <a:t>*красный - артиллерия;</a:t>
            </a:r>
            <a:br>
              <a:rPr lang="ru-RU">
                <a:latin typeface="Palatino Linotype" pitchFamily="18" charset="0"/>
              </a:rPr>
            </a:br>
            <a:r>
              <a:rPr lang="ru-RU">
                <a:latin typeface="Palatino Linotype" pitchFamily="18" charset="0"/>
              </a:rPr>
              <a:t>*зеленый - механизированная пехота;</a:t>
            </a:r>
            <a:br>
              <a:rPr lang="ru-RU">
                <a:latin typeface="Palatino Linotype" pitchFamily="18" charset="0"/>
              </a:rPr>
            </a:br>
            <a:r>
              <a:rPr lang="ru-RU">
                <a:latin typeface="Palatino Linotype" pitchFamily="18" charset="0"/>
              </a:rPr>
              <a:t>*темно-розовый - танковые войска;</a:t>
            </a:r>
            <a:br>
              <a:rPr lang="ru-RU">
                <a:latin typeface="Palatino Linotype" pitchFamily="18" charset="0"/>
              </a:rPr>
            </a:br>
            <a:r>
              <a:rPr lang="ru-RU">
                <a:latin typeface="Palatino Linotype" pitchFamily="18" charset="0"/>
              </a:rPr>
              <a:t>*темновато-желтый - разведка;</a:t>
            </a:r>
            <a:br>
              <a:rPr lang="ru-RU">
                <a:latin typeface="Palatino Linotype" pitchFamily="18" charset="0"/>
              </a:rPr>
            </a:br>
            <a:r>
              <a:rPr lang="ru-RU">
                <a:latin typeface="Palatino Linotype" pitchFamily="18" charset="0"/>
              </a:rPr>
              <a:t>*лимонно-желтый - связисты;</a:t>
            </a:r>
            <a:br>
              <a:rPr lang="ru-RU">
                <a:latin typeface="Palatino Linotype" pitchFamily="18" charset="0"/>
              </a:rPr>
            </a:br>
            <a:r>
              <a:rPr lang="ru-RU">
                <a:latin typeface="Palatino Linotype" pitchFamily="18" charset="0"/>
              </a:rPr>
              <a:t>*темно-красный - части противовоздушной обороны;</a:t>
            </a:r>
            <a:br>
              <a:rPr lang="ru-RU">
                <a:latin typeface="Palatino Linotype" pitchFamily="18" charset="0"/>
              </a:rPr>
            </a:br>
            <a:r>
              <a:rPr lang="ru-RU">
                <a:latin typeface="Palatino Linotype" pitchFamily="18" charset="0"/>
              </a:rPr>
              <a:t>*черный - инженерные части;</a:t>
            </a:r>
            <a:br>
              <a:rPr lang="ru-RU">
                <a:latin typeface="Palatino Linotype" pitchFamily="18" charset="0"/>
              </a:rPr>
            </a:br>
            <a:r>
              <a:rPr lang="ru-RU">
                <a:latin typeface="Palatino Linotype" pitchFamily="18" charset="0"/>
              </a:rPr>
              <a:t>*бордовый - части радиационной. химической и биологической защиты;</a:t>
            </a:r>
            <a:br>
              <a:rPr lang="ru-RU">
                <a:latin typeface="Palatino Linotype" pitchFamily="18" charset="0"/>
              </a:rPr>
            </a:br>
            <a:r>
              <a:rPr lang="ru-RU">
                <a:latin typeface="Palatino Linotype" pitchFamily="18" charset="0"/>
              </a:rPr>
              <a:t>*серовато-голубой -армейская авиация;</a:t>
            </a:r>
            <a:br>
              <a:rPr lang="ru-RU">
                <a:latin typeface="Palatino Linotype" pitchFamily="18" charset="0"/>
              </a:rPr>
            </a:br>
            <a:r>
              <a:rPr lang="ru-RU">
                <a:latin typeface="Palatino Linotype" pitchFamily="18" charset="0"/>
              </a:rPr>
              <a:t>*синий - технические службы;</a:t>
            </a:r>
            <a:br>
              <a:rPr lang="ru-RU">
                <a:latin typeface="Palatino Linotype" pitchFamily="18" charset="0"/>
              </a:rPr>
            </a:br>
            <a:r>
              <a:rPr lang="ru-RU">
                <a:latin typeface="Palatino Linotype" pitchFamily="18" charset="0"/>
              </a:rPr>
              <a:t>*васильково-синий - медицинская служба;</a:t>
            </a:r>
            <a:br>
              <a:rPr lang="ru-RU">
                <a:latin typeface="Palatino Linotype" pitchFamily="18" charset="0"/>
              </a:rPr>
            </a:br>
            <a:r>
              <a:rPr lang="ru-RU">
                <a:latin typeface="Palatino Linotype" pitchFamily="18" charset="0"/>
              </a:rPr>
              <a:t>*серовато-белый - военно-музыкальные подразделения;</a:t>
            </a:r>
            <a:br>
              <a:rPr lang="ru-RU">
                <a:latin typeface="Palatino Linotype" pitchFamily="18" charset="0"/>
              </a:rPr>
            </a:br>
            <a:r>
              <a:rPr lang="ru-RU">
                <a:latin typeface="Palatino Linotype" pitchFamily="18" charset="0"/>
              </a:rPr>
              <a:t>*кирпично-красный - полевая почта.</a:t>
            </a:r>
          </a:p>
          <a:p>
            <a:r>
              <a:rPr lang="ru-RU">
                <a:latin typeface="Palatino Linotype" pitchFamily="18" charset="0"/>
              </a:rPr>
              <a:t>Эти же цвета имеет и окантовка погон.</a:t>
            </a:r>
          </a:p>
          <a:p>
            <a:endParaRPr lang="ru-RU">
              <a:latin typeface="Palatino Linotype" pitchFamily="18" charset="0"/>
            </a:endParaRPr>
          </a:p>
        </p:txBody>
      </p:sp>
      <p:sp>
        <p:nvSpPr>
          <p:cNvPr id="55300" name="TextBox 6"/>
          <p:cNvSpPr txBox="1">
            <a:spLocks noChangeArrowheads="1"/>
          </p:cNvSpPr>
          <p:nvPr/>
        </p:nvSpPr>
        <p:spPr bwMode="auto">
          <a:xfrm>
            <a:off x="6084888" y="3684588"/>
            <a:ext cx="3059112" cy="2308225"/>
          </a:xfrm>
          <a:prstGeom prst="rect">
            <a:avLst/>
          </a:prstGeom>
          <a:noFill/>
          <a:ln w="9525">
            <a:noFill/>
            <a:miter lim="800000"/>
            <a:headEnd/>
            <a:tailEnd/>
          </a:ln>
        </p:spPr>
        <p:txBody>
          <a:bodyPr>
            <a:spAutoFit/>
          </a:bodyPr>
          <a:lstStyle/>
          <a:p>
            <a:r>
              <a:rPr lang="ru-RU">
                <a:latin typeface="Palatino Linotype" pitchFamily="18" charset="0"/>
              </a:rPr>
              <a:t>1- петлицы генералов Сухопутных Войск;</a:t>
            </a:r>
            <a:br>
              <a:rPr lang="ru-RU">
                <a:latin typeface="Palatino Linotype" pitchFamily="18" charset="0"/>
              </a:rPr>
            </a:br>
            <a:r>
              <a:rPr lang="ru-RU">
                <a:latin typeface="Palatino Linotype" pitchFamily="18" charset="0"/>
              </a:rPr>
              <a:t>2-петлицы офицеров Генерального штаба;</a:t>
            </a:r>
            <a:br>
              <a:rPr lang="ru-RU">
                <a:latin typeface="Palatino Linotype" pitchFamily="18" charset="0"/>
              </a:rPr>
            </a:br>
            <a:r>
              <a:rPr lang="ru-RU">
                <a:latin typeface="Palatino Linotype" pitchFamily="18" charset="0"/>
              </a:rPr>
              <a:t>3-петлицы военнослужащих Сухопутных Войск.</a:t>
            </a:r>
          </a:p>
          <a:p>
            <a:endParaRPr lang="ru-RU">
              <a:latin typeface="Palatino Linotyp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Рисунок 141" descr="http://logmarket.christihouse.ru/nagrada/nem41frg/nemecf32.jpg"/>
          <p:cNvPicPr>
            <a:picLocks noChangeAspect="1" noChangeArrowheads="1"/>
          </p:cNvPicPr>
          <p:nvPr/>
        </p:nvPicPr>
        <p:blipFill>
          <a:blip r:embed="rId2"/>
          <a:srcRect/>
          <a:stretch>
            <a:fillRect/>
          </a:stretch>
        </p:blipFill>
        <p:spPr bwMode="auto">
          <a:xfrm>
            <a:off x="511175" y="268288"/>
            <a:ext cx="1143000" cy="1143000"/>
          </a:xfrm>
          <a:prstGeom prst="rect">
            <a:avLst/>
          </a:prstGeom>
          <a:noFill/>
          <a:ln w="9525">
            <a:noFill/>
            <a:miter lim="800000"/>
            <a:headEnd/>
            <a:tailEnd/>
          </a:ln>
        </p:spPr>
      </p:pic>
      <p:sp>
        <p:nvSpPr>
          <p:cNvPr id="56322" name="Rectangle 5"/>
          <p:cNvSpPr>
            <a:spLocks noChangeArrowheads="1"/>
          </p:cNvSpPr>
          <p:nvPr/>
        </p:nvSpPr>
        <p:spPr bwMode="auto">
          <a:xfrm>
            <a:off x="1979613" y="855663"/>
            <a:ext cx="6408737" cy="338137"/>
          </a:xfrm>
          <a:prstGeom prst="rect">
            <a:avLst/>
          </a:prstGeom>
          <a:noFill/>
          <a:ln w="9525">
            <a:noFill/>
            <a:miter lim="800000"/>
            <a:headEnd/>
            <a:tailEnd/>
          </a:ln>
        </p:spPr>
        <p:txBody>
          <a:bodyPr anchor="ctr">
            <a:spAutoFit/>
          </a:bodyPr>
          <a:lstStyle/>
          <a:p>
            <a:pPr algn="ctr"/>
            <a:r>
              <a:rPr lang="ru-RU" altLang="ru-RU" sz="1600">
                <a:solidFill>
                  <a:srgbClr val="000000"/>
                </a:solidFill>
                <a:latin typeface="Calibri" pitchFamily="34" charset="0"/>
                <a:cs typeface="Times New Roman" pitchFamily="18" charset="0"/>
              </a:rPr>
              <a:t>                                                         </a:t>
            </a:r>
            <a:endParaRPr lang="ru-RU" altLang="ru-RU" sz="2400">
              <a:cs typeface="Arial" charset="0"/>
            </a:endParaRPr>
          </a:p>
        </p:txBody>
      </p:sp>
      <p:sp>
        <p:nvSpPr>
          <p:cNvPr id="56323" name="Rectangle 6"/>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endParaRPr lang="ru-RU" altLang="ru-RU" sz="1200">
              <a:solidFill>
                <a:srgbClr val="000000"/>
              </a:solidFill>
              <a:ea typeface="Times New Roman" pitchFamily="18" charset="0"/>
              <a:cs typeface="Arial" charset="0"/>
            </a:endParaRPr>
          </a:p>
          <a:p>
            <a:pPr eaLnBrk="0" hangingPunct="0"/>
            <a:r>
              <a:rPr lang="ru-RU" altLang="ru-RU" sz="1200">
                <a:solidFill>
                  <a:srgbClr val="000000"/>
                </a:solidFill>
                <a:ea typeface="Times New Roman" pitchFamily="18" charset="0"/>
                <a:cs typeface="Arial" charset="0"/>
              </a:rPr>
              <a:t>            </a:t>
            </a:r>
            <a:endParaRPr lang="ru-RU" altLang="ru-RU">
              <a:ea typeface="Times New Roman" pitchFamily="18" charset="0"/>
              <a:cs typeface="Arial" charset="0"/>
            </a:endParaRPr>
          </a:p>
        </p:txBody>
      </p:sp>
      <p:pic>
        <p:nvPicPr>
          <p:cNvPr id="56324" name="Picture 8"/>
          <p:cNvPicPr>
            <a:picLocks noChangeAspect="1" noChangeArrowheads="1"/>
          </p:cNvPicPr>
          <p:nvPr/>
        </p:nvPicPr>
        <p:blipFill>
          <a:blip r:embed="rId3"/>
          <a:srcRect/>
          <a:stretch>
            <a:fillRect/>
          </a:stretch>
        </p:blipFill>
        <p:spPr bwMode="auto">
          <a:xfrm>
            <a:off x="511175" y="1739900"/>
            <a:ext cx="1146175" cy="1116013"/>
          </a:xfrm>
          <a:prstGeom prst="rect">
            <a:avLst/>
          </a:prstGeom>
          <a:noFill/>
          <a:ln w="9525">
            <a:noFill/>
            <a:miter lim="800000"/>
            <a:headEnd/>
            <a:tailEnd/>
          </a:ln>
        </p:spPr>
      </p:pic>
      <p:sp>
        <p:nvSpPr>
          <p:cNvPr id="56325" name="Прямоугольник 6"/>
          <p:cNvSpPr>
            <a:spLocks noChangeArrowheads="1"/>
          </p:cNvSpPr>
          <p:nvPr/>
        </p:nvSpPr>
        <p:spPr bwMode="auto">
          <a:xfrm>
            <a:off x="1960563" y="263525"/>
            <a:ext cx="4892675" cy="369888"/>
          </a:xfrm>
          <a:prstGeom prst="rect">
            <a:avLst/>
          </a:prstGeom>
          <a:noFill/>
          <a:ln w="9525">
            <a:noFill/>
            <a:miter lim="800000"/>
            <a:headEnd/>
            <a:tailEnd/>
          </a:ln>
        </p:spPr>
        <p:txBody>
          <a:bodyPr wrap="none">
            <a:spAutoFit/>
          </a:bodyPr>
          <a:lstStyle/>
          <a:p>
            <a:r>
              <a:rPr lang="ru-RU">
                <a:latin typeface="Palatino Linotype" pitchFamily="18" charset="0"/>
              </a:rPr>
              <a:t>Знаки на головной убор Сухопутных  войск</a:t>
            </a:r>
          </a:p>
        </p:txBody>
      </p:sp>
      <p:sp>
        <p:nvSpPr>
          <p:cNvPr id="56326" name="Прямоугольник 7"/>
          <p:cNvSpPr>
            <a:spLocks noChangeArrowheads="1"/>
          </p:cNvSpPr>
          <p:nvPr/>
        </p:nvSpPr>
        <p:spPr bwMode="auto">
          <a:xfrm>
            <a:off x="1979613" y="1739900"/>
            <a:ext cx="6913562" cy="369888"/>
          </a:xfrm>
          <a:prstGeom prst="rect">
            <a:avLst/>
          </a:prstGeom>
          <a:noFill/>
          <a:ln w="9525">
            <a:noFill/>
            <a:miter lim="800000"/>
            <a:headEnd/>
            <a:tailEnd/>
          </a:ln>
        </p:spPr>
        <p:txBody>
          <a:bodyPr>
            <a:spAutoFit/>
          </a:bodyPr>
          <a:lstStyle/>
          <a:p>
            <a:r>
              <a:rPr lang="ru-RU">
                <a:latin typeface="Palatino Linotype" pitchFamily="18" charset="0"/>
              </a:rPr>
              <a:t>Знаки на головной убор военно-воздушных сил </a:t>
            </a:r>
          </a:p>
        </p:txBody>
      </p:sp>
      <p:sp>
        <p:nvSpPr>
          <p:cNvPr id="56327" name="Прямоугольник 8"/>
          <p:cNvSpPr>
            <a:spLocks noChangeArrowheads="1"/>
          </p:cNvSpPr>
          <p:nvPr/>
        </p:nvSpPr>
        <p:spPr bwMode="auto">
          <a:xfrm>
            <a:off x="4572000" y="3282950"/>
            <a:ext cx="4321175" cy="646113"/>
          </a:xfrm>
          <a:prstGeom prst="rect">
            <a:avLst/>
          </a:prstGeom>
          <a:noFill/>
          <a:ln w="9525">
            <a:noFill/>
            <a:miter lim="800000"/>
            <a:headEnd/>
            <a:tailEnd/>
          </a:ln>
        </p:spPr>
        <p:txBody>
          <a:bodyPr>
            <a:spAutoFit/>
          </a:bodyPr>
          <a:lstStyle/>
          <a:p>
            <a:r>
              <a:rPr lang="ru-RU">
                <a:latin typeface="Palatino Linotype" pitchFamily="18" charset="0"/>
              </a:rPr>
              <a:t>Знаки на головной убор Военно-морских сил </a:t>
            </a:r>
          </a:p>
        </p:txBody>
      </p:sp>
      <p:pic>
        <p:nvPicPr>
          <p:cNvPr id="56328" name="Picture 10"/>
          <p:cNvPicPr>
            <a:picLocks noChangeAspect="1" noChangeArrowheads="1"/>
          </p:cNvPicPr>
          <p:nvPr/>
        </p:nvPicPr>
        <p:blipFill>
          <a:blip r:embed="rId4"/>
          <a:srcRect/>
          <a:stretch>
            <a:fillRect/>
          </a:stretch>
        </p:blipFill>
        <p:spPr bwMode="auto">
          <a:xfrm>
            <a:off x="511175" y="3071813"/>
            <a:ext cx="1146175" cy="1133475"/>
          </a:xfrm>
          <a:prstGeom prst="rect">
            <a:avLst/>
          </a:prstGeom>
          <a:noFill/>
          <a:ln w="9525">
            <a:noFill/>
            <a:miter lim="800000"/>
            <a:headEnd/>
            <a:tailEnd/>
          </a:ln>
        </p:spPr>
      </p:pic>
      <p:pic>
        <p:nvPicPr>
          <p:cNvPr id="56329" name="Picture 11"/>
          <p:cNvPicPr>
            <a:picLocks noChangeAspect="1" noChangeArrowheads="1"/>
          </p:cNvPicPr>
          <p:nvPr/>
        </p:nvPicPr>
        <p:blipFill>
          <a:blip r:embed="rId5"/>
          <a:srcRect/>
          <a:stretch>
            <a:fillRect/>
          </a:stretch>
        </p:blipFill>
        <p:spPr bwMode="auto">
          <a:xfrm>
            <a:off x="1838325" y="3071813"/>
            <a:ext cx="1146175" cy="1122362"/>
          </a:xfrm>
          <a:prstGeom prst="rect">
            <a:avLst/>
          </a:prstGeom>
          <a:noFill/>
          <a:ln w="9525">
            <a:noFill/>
            <a:miter lim="800000"/>
            <a:headEnd/>
            <a:tailEnd/>
          </a:ln>
        </p:spPr>
      </p:pic>
      <p:pic>
        <p:nvPicPr>
          <p:cNvPr id="56330" name="Picture 12"/>
          <p:cNvPicPr>
            <a:picLocks noChangeAspect="1" noChangeArrowheads="1"/>
          </p:cNvPicPr>
          <p:nvPr/>
        </p:nvPicPr>
        <p:blipFill>
          <a:blip r:embed="rId6"/>
          <a:srcRect/>
          <a:stretch>
            <a:fillRect/>
          </a:stretch>
        </p:blipFill>
        <p:spPr bwMode="auto">
          <a:xfrm>
            <a:off x="3236913" y="3071813"/>
            <a:ext cx="1146175" cy="1066800"/>
          </a:xfrm>
          <a:prstGeom prst="rect">
            <a:avLst/>
          </a:prstGeom>
          <a:noFill/>
          <a:ln w="9525">
            <a:noFill/>
            <a:miter lim="800000"/>
            <a:headEnd/>
            <a:tailEnd/>
          </a:ln>
        </p:spPr>
      </p:pic>
      <p:pic>
        <p:nvPicPr>
          <p:cNvPr id="56331" name="Picture 13"/>
          <p:cNvPicPr>
            <a:picLocks noChangeAspect="1" noChangeArrowheads="1"/>
          </p:cNvPicPr>
          <p:nvPr/>
        </p:nvPicPr>
        <p:blipFill>
          <a:blip r:embed="rId7"/>
          <a:srcRect/>
          <a:stretch>
            <a:fillRect/>
          </a:stretch>
        </p:blipFill>
        <p:spPr bwMode="auto">
          <a:xfrm>
            <a:off x="514350" y="4473575"/>
            <a:ext cx="2536825" cy="2384425"/>
          </a:xfrm>
          <a:prstGeom prst="rect">
            <a:avLst/>
          </a:prstGeom>
          <a:noFill/>
          <a:ln w="9525">
            <a:noFill/>
            <a:miter lim="800000"/>
            <a:headEnd/>
            <a:tailEnd/>
          </a:ln>
        </p:spPr>
      </p:pic>
      <p:sp>
        <p:nvSpPr>
          <p:cNvPr id="56332" name="Прямоугольник 9"/>
          <p:cNvSpPr>
            <a:spLocks noChangeArrowheads="1"/>
          </p:cNvSpPr>
          <p:nvPr/>
        </p:nvSpPr>
        <p:spPr bwMode="auto">
          <a:xfrm>
            <a:off x="3635375" y="4868863"/>
            <a:ext cx="3397250" cy="369887"/>
          </a:xfrm>
          <a:prstGeom prst="rect">
            <a:avLst/>
          </a:prstGeom>
          <a:noFill/>
          <a:ln w="9525">
            <a:noFill/>
            <a:miter lim="800000"/>
            <a:headEnd/>
            <a:tailEnd/>
          </a:ln>
        </p:spPr>
        <p:txBody>
          <a:bodyPr wrap="none">
            <a:spAutoFit/>
          </a:bodyPr>
          <a:lstStyle/>
          <a:p>
            <a:r>
              <a:rPr lang="ru-RU">
                <a:latin typeface="Palatino Linotype" pitchFamily="18" charset="0"/>
              </a:rPr>
              <a:t>Униформа Сухопутных войск</a:t>
            </a:r>
            <a:endParaRPr lang="ru-RU" b="1">
              <a:latin typeface="Palatino Linotyp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175" y="3716338"/>
            <a:ext cx="8893175" cy="2952750"/>
          </a:xfrm>
        </p:spPr>
        <p:txBody>
          <a:bodyPr>
            <a:normAutofit fontScale="92500"/>
          </a:bodyPr>
          <a:lstStyle/>
          <a:p>
            <a:pPr marL="18288" indent="0" eaLnBrk="1" fontAlgn="auto" hangingPunct="1">
              <a:spcAft>
                <a:spcPts val="0"/>
              </a:spcAft>
              <a:buFont typeface="Wingdings" pitchFamily="2" charset="2"/>
              <a:buNone/>
              <a:defRPr/>
            </a:pPr>
            <a:r>
              <a:rPr lang="ru-RU" dirty="0">
                <a:effectLst/>
              </a:rPr>
              <a:t>Н</a:t>
            </a:r>
            <a:r>
              <a:rPr lang="ru-RU" dirty="0" smtClean="0">
                <a:effectLst/>
              </a:rPr>
              <a:t>аступательные </a:t>
            </a:r>
            <a:r>
              <a:rPr lang="ru-RU" dirty="0">
                <a:effectLst/>
              </a:rPr>
              <a:t>действия частей и соединений </a:t>
            </a:r>
            <a:r>
              <a:rPr lang="ru-RU" dirty="0" smtClean="0">
                <a:effectLst/>
              </a:rPr>
              <a:t>включают </a:t>
            </a:r>
            <a:r>
              <a:rPr lang="ru-RU" dirty="0">
                <a:effectLst/>
              </a:rPr>
              <a:t>четыре этапа:</a:t>
            </a:r>
          </a:p>
          <a:p>
            <a:pPr marL="274320" indent="-256032" eaLnBrk="1" fontAlgn="auto" hangingPunct="1">
              <a:spcAft>
                <a:spcPts val="0"/>
              </a:spcAft>
              <a:buFont typeface="Arial" panose="020B0604020202020204" pitchFamily="34" charset="0"/>
              <a:buChar char="•"/>
              <a:defRPr/>
            </a:pPr>
            <a:r>
              <a:rPr lang="ru-RU" dirty="0">
                <a:effectLst/>
              </a:rPr>
              <a:t>сближение с противником;</a:t>
            </a:r>
          </a:p>
          <a:p>
            <a:pPr marL="274320" indent="-256032" eaLnBrk="1" fontAlgn="auto" hangingPunct="1">
              <a:spcAft>
                <a:spcPts val="0"/>
              </a:spcAft>
              <a:buFont typeface="Arial" panose="020B0604020202020204" pitchFamily="34" charset="0"/>
              <a:buChar char="•"/>
              <a:defRPr/>
            </a:pPr>
            <a:r>
              <a:rPr lang="ru-RU" dirty="0">
                <a:effectLst/>
              </a:rPr>
              <a:t>собственно наступление (с ходу или заблаговременно подготовленное);</a:t>
            </a:r>
          </a:p>
          <a:p>
            <a:pPr marL="274320" indent="-256032" eaLnBrk="1" fontAlgn="auto" hangingPunct="1">
              <a:spcAft>
                <a:spcPts val="0"/>
              </a:spcAft>
              <a:buFont typeface="Arial" panose="020B0604020202020204" pitchFamily="34" charset="0"/>
              <a:buChar char="•"/>
              <a:defRPr/>
            </a:pPr>
            <a:r>
              <a:rPr lang="ru-RU" dirty="0">
                <a:effectLst/>
              </a:rPr>
              <a:t>развитие успеха;</a:t>
            </a:r>
          </a:p>
          <a:p>
            <a:pPr marL="274320" indent="-256032" eaLnBrk="1" fontAlgn="auto" hangingPunct="1">
              <a:spcAft>
                <a:spcPts val="0"/>
              </a:spcAft>
              <a:buFont typeface="Arial" panose="020B0604020202020204" pitchFamily="34" charset="0"/>
              <a:buChar char="•"/>
              <a:defRPr/>
            </a:pPr>
            <a:r>
              <a:rPr lang="ru-RU" dirty="0">
                <a:effectLst/>
              </a:rPr>
              <a:t>преследование.</a:t>
            </a:r>
          </a:p>
          <a:p>
            <a:pPr marL="18288" indent="0" eaLnBrk="1" fontAlgn="auto" hangingPunct="1">
              <a:spcAft>
                <a:spcPts val="0"/>
              </a:spcAft>
              <a:buFont typeface="Wingdings" pitchFamily="2" charset="2"/>
              <a:buNone/>
              <a:defRPr/>
            </a:pPr>
            <a:r>
              <a:rPr lang="ru-RU" dirty="0">
                <a:effectLst/>
              </a:rPr>
              <a:t>В современных условиях основными формами маневра сухопутных войск НАТО являются фронтальное наступление, прорыв </a:t>
            </a:r>
            <a:r>
              <a:rPr lang="ru-RU" dirty="0" smtClean="0">
                <a:effectLst/>
              </a:rPr>
              <a:t>и </a:t>
            </a:r>
            <a:r>
              <a:rPr lang="ru-RU" dirty="0">
                <a:effectLst/>
              </a:rPr>
              <a:t>охват</a:t>
            </a:r>
            <a:r>
              <a:rPr lang="ru-RU" dirty="0" smtClean="0">
                <a:effectLst/>
              </a:rPr>
              <a:t>.</a:t>
            </a:r>
          </a:p>
          <a:p>
            <a:pPr marL="274320" indent="-256032" eaLnBrk="1" fontAlgn="auto" hangingPunct="1">
              <a:spcAft>
                <a:spcPts val="0"/>
              </a:spcAft>
              <a:defRPr/>
            </a:pPr>
            <a:endParaRPr lang="ru-RU" dirty="0"/>
          </a:p>
        </p:txBody>
      </p:sp>
      <p:pic>
        <p:nvPicPr>
          <p:cNvPr id="16386" name="Рисунок 3"/>
          <p:cNvPicPr>
            <a:picLocks noChangeAspect="1"/>
          </p:cNvPicPr>
          <p:nvPr/>
        </p:nvPicPr>
        <p:blipFill>
          <a:blip r:embed="rId2"/>
          <a:srcRect/>
          <a:stretch>
            <a:fillRect/>
          </a:stretch>
        </p:blipFill>
        <p:spPr bwMode="auto">
          <a:xfrm>
            <a:off x="2268538" y="260350"/>
            <a:ext cx="4616450" cy="307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Объект 3"/>
          <p:cNvPicPr>
            <a:picLocks noGrp="1" noChangeAspect="1"/>
          </p:cNvPicPr>
          <p:nvPr>
            <p:ph idx="1"/>
          </p:nvPr>
        </p:nvPicPr>
        <p:blipFill>
          <a:blip r:embed="rId2"/>
          <a:srcRect/>
          <a:stretch>
            <a:fillRect/>
          </a:stretch>
        </p:blipFill>
        <p:spPr bwMode="auto">
          <a:xfrm>
            <a:off x="2790825" y="188913"/>
            <a:ext cx="3743325" cy="1476375"/>
          </a:xfrm>
        </p:spPr>
      </p:pic>
      <p:sp>
        <p:nvSpPr>
          <p:cNvPr id="57346" name="TextBox 5"/>
          <p:cNvSpPr txBox="1">
            <a:spLocks noChangeArrowheads="1"/>
          </p:cNvSpPr>
          <p:nvPr/>
        </p:nvSpPr>
        <p:spPr bwMode="auto">
          <a:xfrm>
            <a:off x="179388" y="1700213"/>
            <a:ext cx="8964612" cy="1477962"/>
          </a:xfrm>
          <a:prstGeom prst="rect">
            <a:avLst/>
          </a:prstGeom>
          <a:noFill/>
          <a:ln w="9525">
            <a:noFill/>
            <a:miter lim="800000"/>
            <a:headEnd/>
            <a:tailEnd/>
          </a:ln>
        </p:spPr>
        <p:txBody>
          <a:bodyPr>
            <a:spAutoFit/>
          </a:bodyPr>
          <a:lstStyle/>
          <a:p>
            <a:r>
              <a:rPr lang="ru-RU">
                <a:latin typeface="Palatino Linotype" pitchFamily="18" charset="0"/>
              </a:rPr>
              <a:t>1</a:t>
            </a:r>
            <a:r>
              <a:rPr lang="en-US">
                <a:latin typeface="Palatino Linotype" pitchFamily="18" charset="0"/>
              </a:rPr>
              <a:t>-Soldat (</a:t>
            </a:r>
            <a:r>
              <a:rPr lang="ru-RU">
                <a:latin typeface="Palatino Linotype" pitchFamily="18" charset="0"/>
              </a:rPr>
              <a:t>рядовые всех наименований), 2-</a:t>
            </a:r>
            <a:r>
              <a:rPr lang="en-US">
                <a:latin typeface="Palatino Linotype" pitchFamily="18" charset="0"/>
              </a:rPr>
              <a:t>Gefreiter (</a:t>
            </a:r>
            <a:r>
              <a:rPr lang="ru-RU">
                <a:latin typeface="Palatino Linotype" pitchFamily="18" charset="0"/>
              </a:rPr>
              <a:t>Гефрайтер), 3-</a:t>
            </a:r>
            <a:r>
              <a:rPr lang="en-US">
                <a:latin typeface="Palatino Linotype" pitchFamily="18" charset="0"/>
              </a:rPr>
              <a:t>Obergefreiter (</a:t>
            </a:r>
            <a:r>
              <a:rPr lang="ru-RU">
                <a:latin typeface="Palatino Linotype" pitchFamily="18" charset="0"/>
              </a:rPr>
              <a:t>Обергефрайтер), 4-</a:t>
            </a:r>
            <a:r>
              <a:rPr lang="en-US">
                <a:latin typeface="Palatino Linotype" pitchFamily="18" charset="0"/>
              </a:rPr>
              <a:t>Hauptgefreite (</a:t>
            </a:r>
            <a:r>
              <a:rPr lang="ru-RU">
                <a:latin typeface="Palatino Linotype" pitchFamily="18" charset="0"/>
              </a:rPr>
              <a:t>Гауптгефрайтер), 5-</a:t>
            </a:r>
            <a:r>
              <a:rPr lang="en-US">
                <a:latin typeface="Palatino Linotype" pitchFamily="18" charset="0"/>
              </a:rPr>
              <a:t>Stabsgefreiter (</a:t>
            </a:r>
            <a:r>
              <a:rPr lang="ru-RU">
                <a:latin typeface="Palatino Linotype" pitchFamily="18" charset="0"/>
              </a:rPr>
              <a:t>Штабсгефрайтер), 6-</a:t>
            </a:r>
            <a:r>
              <a:rPr lang="en-US">
                <a:latin typeface="Palatino Linotype" pitchFamily="18" charset="0"/>
              </a:rPr>
              <a:t>Oberstabsgefreiter (</a:t>
            </a:r>
            <a:r>
              <a:rPr lang="ru-RU">
                <a:latin typeface="Palatino Linotype" pitchFamily="18" charset="0"/>
              </a:rPr>
              <a:t>Оберштабсгефрайтер), 7-</a:t>
            </a:r>
            <a:r>
              <a:rPr lang="en-US">
                <a:latin typeface="Palatino Linotype" pitchFamily="18" charset="0"/>
              </a:rPr>
              <a:t>Gefreiter Unteroffizieranwaerter   (</a:t>
            </a:r>
            <a:r>
              <a:rPr lang="ru-RU">
                <a:latin typeface="Palatino Linotype" pitchFamily="18" charset="0"/>
              </a:rPr>
              <a:t>Гефрайтер-Унтерофициранвёртер), 8-</a:t>
            </a:r>
            <a:r>
              <a:rPr lang="en-US">
                <a:latin typeface="Palatino Linotype" pitchFamily="18" charset="0"/>
              </a:rPr>
              <a:t>Gefreiter-Offizieranwaerter   (</a:t>
            </a:r>
            <a:r>
              <a:rPr lang="ru-RU">
                <a:latin typeface="Palatino Linotype" pitchFamily="18" charset="0"/>
              </a:rPr>
              <a:t>Гефрайтер-Официранвёртер).</a:t>
            </a:r>
          </a:p>
        </p:txBody>
      </p:sp>
      <p:pic>
        <p:nvPicPr>
          <p:cNvPr id="57347" name="Рисунок 6"/>
          <p:cNvPicPr>
            <a:picLocks noChangeAspect="1"/>
          </p:cNvPicPr>
          <p:nvPr/>
        </p:nvPicPr>
        <p:blipFill>
          <a:blip r:embed="rId3"/>
          <a:srcRect/>
          <a:stretch>
            <a:fillRect/>
          </a:stretch>
        </p:blipFill>
        <p:spPr bwMode="auto">
          <a:xfrm>
            <a:off x="2366963" y="3178175"/>
            <a:ext cx="4591050" cy="1485900"/>
          </a:xfrm>
          <a:prstGeom prst="rect">
            <a:avLst/>
          </a:prstGeom>
          <a:noFill/>
          <a:ln w="9525">
            <a:noFill/>
            <a:miter lim="800000"/>
            <a:headEnd/>
            <a:tailEnd/>
          </a:ln>
        </p:spPr>
      </p:pic>
      <p:sp>
        <p:nvSpPr>
          <p:cNvPr id="57348" name="TextBox 7"/>
          <p:cNvSpPr txBox="1">
            <a:spLocks noChangeArrowheads="1"/>
          </p:cNvSpPr>
          <p:nvPr/>
        </p:nvSpPr>
        <p:spPr bwMode="auto">
          <a:xfrm>
            <a:off x="539750" y="5013325"/>
            <a:ext cx="8135938" cy="1754188"/>
          </a:xfrm>
          <a:prstGeom prst="rect">
            <a:avLst/>
          </a:prstGeom>
          <a:noFill/>
          <a:ln w="9525">
            <a:noFill/>
            <a:miter lim="800000"/>
            <a:headEnd/>
            <a:tailEnd/>
          </a:ln>
        </p:spPr>
        <p:txBody>
          <a:bodyPr>
            <a:spAutoFit/>
          </a:bodyPr>
          <a:lstStyle/>
          <a:p>
            <a:r>
              <a:rPr lang="en-US">
                <a:latin typeface="Palatino Linotype" pitchFamily="18" charset="0"/>
              </a:rPr>
              <a:t>1-Unteroffizier (</a:t>
            </a:r>
            <a:r>
              <a:rPr lang="ru-RU">
                <a:latin typeface="Palatino Linotype" pitchFamily="18" charset="0"/>
              </a:rPr>
              <a:t>Унтерофицир), 2-</a:t>
            </a:r>
            <a:r>
              <a:rPr lang="en-US">
                <a:latin typeface="Palatino Linotype" pitchFamily="18" charset="0"/>
              </a:rPr>
              <a:t>Stabsunteroffizier (</a:t>
            </a:r>
            <a:r>
              <a:rPr lang="ru-RU">
                <a:latin typeface="Palatino Linotype" pitchFamily="18" charset="0"/>
              </a:rPr>
              <a:t>Штабсунтерофицир), 3-</a:t>
            </a:r>
            <a:r>
              <a:rPr lang="en-US">
                <a:latin typeface="Palatino Linotype" pitchFamily="18" charset="0"/>
              </a:rPr>
              <a:t>Feldwebel (</a:t>
            </a:r>
            <a:r>
              <a:rPr lang="ru-RU">
                <a:latin typeface="Palatino Linotype" pitchFamily="18" charset="0"/>
              </a:rPr>
              <a:t>Фельдфебель), 4-</a:t>
            </a:r>
            <a:r>
              <a:rPr lang="en-US">
                <a:latin typeface="Palatino Linotype" pitchFamily="18" charset="0"/>
              </a:rPr>
              <a:t>Oberfeldwebel (</a:t>
            </a:r>
            <a:r>
              <a:rPr lang="ru-RU">
                <a:latin typeface="Palatino Linotype" pitchFamily="18" charset="0"/>
              </a:rPr>
              <a:t>Оберфельдфебель), 5-</a:t>
            </a:r>
            <a:r>
              <a:rPr lang="en-US">
                <a:latin typeface="Palatino Linotype" pitchFamily="18" charset="0"/>
              </a:rPr>
              <a:t>Hauptfeldwebel (</a:t>
            </a:r>
            <a:r>
              <a:rPr lang="ru-RU">
                <a:latin typeface="Palatino Linotype" pitchFamily="18" charset="0"/>
              </a:rPr>
              <a:t>Гауптфельдфебель), 6-</a:t>
            </a:r>
            <a:r>
              <a:rPr lang="en-US">
                <a:latin typeface="Palatino Linotype" pitchFamily="18" charset="0"/>
              </a:rPr>
              <a:t>Stabsfeldwebel (</a:t>
            </a:r>
            <a:r>
              <a:rPr lang="ru-RU">
                <a:latin typeface="Palatino Linotype" pitchFamily="18" charset="0"/>
              </a:rPr>
              <a:t>Штабсфельдфебель), 7-</a:t>
            </a:r>
            <a:r>
              <a:rPr lang="en-US">
                <a:latin typeface="Palatino Linotype" pitchFamily="18" charset="0"/>
              </a:rPr>
              <a:t>Oberstabsfeldwebel (</a:t>
            </a:r>
            <a:r>
              <a:rPr lang="ru-RU">
                <a:latin typeface="Palatino Linotype" pitchFamily="18" charset="0"/>
              </a:rPr>
              <a:t>Оберштабсфельдфебель), 1а-</a:t>
            </a:r>
            <a:r>
              <a:rPr lang="en-US">
                <a:latin typeface="Palatino Linotype" pitchFamily="18" charset="0"/>
              </a:rPr>
              <a:t>Fahnenjunker(</a:t>
            </a:r>
            <a:r>
              <a:rPr lang="ru-RU">
                <a:latin typeface="Palatino Linotype" pitchFamily="18" charset="0"/>
              </a:rPr>
              <a:t>Фаненюнкер), 3а -</a:t>
            </a:r>
            <a:r>
              <a:rPr lang="en-US">
                <a:latin typeface="Palatino Linotype" pitchFamily="18" charset="0"/>
              </a:rPr>
              <a:t>Faenrich (</a:t>
            </a:r>
            <a:r>
              <a:rPr lang="ru-RU">
                <a:latin typeface="Palatino Linotype" pitchFamily="18" charset="0"/>
              </a:rPr>
              <a:t>Фенрих),  8-</a:t>
            </a:r>
            <a:r>
              <a:rPr lang="en-US">
                <a:latin typeface="Palatino Linotype" pitchFamily="18" charset="0"/>
              </a:rPr>
              <a:t>Oberfaenrich (</a:t>
            </a:r>
            <a:r>
              <a:rPr lang="ru-RU">
                <a:latin typeface="Palatino Linotype" pitchFamily="18" charset="0"/>
              </a:rPr>
              <a:t>Оберфенрих).</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Объект 3"/>
          <p:cNvPicPr>
            <a:picLocks noGrp="1" noChangeAspect="1"/>
          </p:cNvPicPr>
          <p:nvPr>
            <p:ph idx="1"/>
          </p:nvPr>
        </p:nvPicPr>
        <p:blipFill>
          <a:blip r:embed="rId2"/>
          <a:srcRect/>
          <a:stretch>
            <a:fillRect/>
          </a:stretch>
        </p:blipFill>
        <p:spPr bwMode="auto">
          <a:xfrm>
            <a:off x="2343150" y="260350"/>
            <a:ext cx="4600575" cy="1552575"/>
          </a:xfrm>
        </p:spPr>
      </p:pic>
      <p:sp>
        <p:nvSpPr>
          <p:cNvPr id="58370" name="TextBox 5"/>
          <p:cNvSpPr txBox="1">
            <a:spLocks noChangeArrowheads="1"/>
          </p:cNvSpPr>
          <p:nvPr/>
        </p:nvSpPr>
        <p:spPr bwMode="auto">
          <a:xfrm>
            <a:off x="395288" y="1989138"/>
            <a:ext cx="8497887" cy="1476375"/>
          </a:xfrm>
          <a:prstGeom prst="rect">
            <a:avLst/>
          </a:prstGeom>
          <a:noFill/>
          <a:ln w="9525">
            <a:noFill/>
            <a:miter lim="800000"/>
            <a:headEnd/>
            <a:tailEnd/>
          </a:ln>
        </p:spPr>
        <p:txBody>
          <a:bodyPr>
            <a:spAutoFit/>
          </a:bodyPr>
          <a:lstStyle/>
          <a:p>
            <a:r>
              <a:rPr lang="en-US">
                <a:latin typeface="Palatino Linotype" pitchFamily="18" charset="0"/>
              </a:rPr>
              <a:t>1-Leutnant (</a:t>
            </a:r>
            <a:r>
              <a:rPr lang="ru-RU">
                <a:latin typeface="Palatino Linotype" pitchFamily="18" charset="0"/>
              </a:rPr>
              <a:t>Лёйтнант), 2-</a:t>
            </a:r>
            <a:r>
              <a:rPr lang="en-US">
                <a:latin typeface="Palatino Linotype" pitchFamily="18" charset="0"/>
              </a:rPr>
              <a:t>Oberleutnant (</a:t>
            </a:r>
            <a:r>
              <a:rPr lang="ru-RU">
                <a:latin typeface="Palatino Linotype" pitchFamily="18" charset="0"/>
              </a:rPr>
              <a:t>Оберлёйтнант), 3-</a:t>
            </a:r>
            <a:r>
              <a:rPr lang="en-US">
                <a:latin typeface="Palatino Linotype" pitchFamily="18" charset="0"/>
              </a:rPr>
              <a:t>Hauptmann (</a:t>
            </a:r>
            <a:r>
              <a:rPr lang="ru-RU">
                <a:latin typeface="Palatino Linotype" pitchFamily="18" charset="0"/>
              </a:rPr>
              <a:t>Гауптманн), 4-</a:t>
            </a:r>
            <a:r>
              <a:rPr lang="en-US">
                <a:latin typeface="Palatino Linotype" pitchFamily="18" charset="0"/>
              </a:rPr>
              <a:t>Stabshauptmann (</a:t>
            </a:r>
            <a:r>
              <a:rPr lang="ru-RU">
                <a:latin typeface="Palatino Linotype" pitchFamily="18" charset="0"/>
              </a:rPr>
              <a:t>Штабсгауптманн), 5-</a:t>
            </a:r>
            <a:r>
              <a:rPr lang="en-US">
                <a:latin typeface="Palatino Linotype" pitchFamily="18" charset="0"/>
              </a:rPr>
              <a:t>Major (</a:t>
            </a:r>
            <a:r>
              <a:rPr lang="ru-RU">
                <a:latin typeface="Palatino Linotype" pitchFamily="18" charset="0"/>
              </a:rPr>
              <a:t>Майор), 6-</a:t>
            </a:r>
            <a:r>
              <a:rPr lang="en-US">
                <a:latin typeface="Palatino Linotype" pitchFamily="18" charset="0"/>
              </a:rPr>
              <a:t>Oberstleutnant (</a:t>
            </a:r>
            <a:r>
              <a:rPr lang="ru-RU">
                <a:latin typeface="Palatino Linotype" pitchFamily="18" charset="0"/>
              </a:rPr>
              <a:t>Оберстлёйтнант), 7-</a:t>
            </a:r>
            <a:r>
              <a:rPr lang="en-US">
                <a:latin typeface="Palatino Linotype" pitchFamily="18" charset="0"/>
              </a:rPr>
              <a:t>Oberst (</a:t>
            </a:r>
            <a:r>
              <a:rPr lang="ru-RU">
                <a:latin typeface="Palatino Linotype" pitchFamily="18" charset="0"/>
              </a:rPr>
              <a:t>Оберст), 8-</a:t>
            </a:r>
            <a:r>
              <a:rPr lang="en-US">
                <a:latin typeface="Palatino Linotype" pitchFamily="18" charset="0"/>
              </a:rPr>
              <a:t>Brigadegeneral (</a:t>
            </a:r>
            <a:r>
              <a:rPr lang="ru-RU">
                <a:latin typeface="Palatino Linotype" pitchFamily="18" charset="0"/>
              </a:rPr>
              <a:t>Бригадегенераль), 9-</a:t>
            </a:r>
            <a:r>
              <a:rPr lang="en-US">
                <a:latin typeface="Palatino Linotype" pitchFamily="18" charset="0"/>
              </a:rPr>
              <a:t>Generalmajor (</a:t>
            </a:r>
            <a:r>
              <a:rPr lang="ru-RU">
                <a:latin typeface="Palatino Linotype" pitchFamily="18" charset="0"/>
              </a:rPr>
              <a:t>Генеральмайор), 10-</a:t>
            </a:r>
            <a:r>
              <a:rPr lang="en-US">
                <a:latin typeface="Palatino Linotype" pitchFamily="18" charset="0"/>
              </a:rPr>
              <a:t>Generalleutnant (</a:t>
            </a:r>
            <a:r>
              <a:rPr lang="ru-RU">
                <a:latin typeface="Palatino Linotype" pitchFamily="18" charset="0"/>
              </a:rPr>
              <a:t>Генеральлёйтнант), 11-</a:t>
            </a:r>
            <a:r>
              <a:rPr lang="en-US">
                <a:latin typeface="Palatino Linotype" pitchFamily="18" charset="0"/>
              </a:rPr>
              <a:t>General (</a:t>
            </a:r>
            <a:r>
              <a:rPr lang="ru-RU">
                <a:latin typeface="Palatino Linotype" pitchFamily="18" charset="0"/>
              </a:rPr>
              <a:t>Генераль).</a:t>
            </a:r>
          </a:p>
        </p:txBody>
      </p:sp>
      <p:pic>
        <p:nvPicPr>
          <p:cNvPr id="58371" name="Рисунок 6"/>
          <p:cNvPicPr>
            <a:picLocks noChangeAspect="1"/>
          </p:cNvPicPr>
          <p:nvPr/>
        </p:nvPicPr>
        <p:blipFill>
          <a:blip r:embed="rId3"/>
          <a:srcRect/>
          <a:stretch>
            <a:fillRect/>
          </a:stretch>
        </p:blipFill>
        <p:spPr bwMode="auto">
          <a:xfrm>
            <a:off x="684213" y="4076700"/>
            <a:ext cx="2952750" cy="1333500"/>
          </a:xfrm>
          <a:prstGeom prst="rect">
            <a:avLst/>
          </a:prstGeom>
          <a:noFill/>
          <a:ln w="9525">
            <a:noFill/>
            <a:miter lim="800000"/>
            <a:headEnd/>
            <a:tailEnd/>
          </a:ln>
        </p:spPr>
      </p:pic>
      <p:sp>
        <p:nvSpPr>
          <p:cNvPr id="58372" name="TextBox 9"/>
          <p:cNvSpPr txBox="1">
            <a:spLocks noChangeArrowheads="1"/>
          </p:cNvSpPr>
          <p:nvPr/>
        </p:nvSpPr>
        <p:spPr bwMode="auto">
          <a:xfrm>
            <a:off x="4284663" y="3860800"/>
            <a:ext cx="3671887" cy="2308225"/>
          </a:xfrm>
          <a:prstGeom prst="rect">
            <a:avLst/>
          </a:prstGeom>
          <a:noFill/>
          <a:ln w="9525">
            <a:noFill/>
            <a:miter lim="800000"/>
            <a:headEnd/>
            <a:tailEnd/>
          </a:ln>
        </p:spPr>
        <p:txBody>
          <a:bodyPr>
            <a:spAutoFit/>
          </a:bodyPr>
          <a:lstStyle/>
          <a:p>
            <a:r>
              <a:rPr lang="ru-RU">
                <a:latin typeface="Palatino Linotype" pitchFamily="18" charset="0"/>
              </a:rPr>
              <a:t>Офицеры и генералы этих служб выше звездочек носят  следующие эмблемы:</a:t>
            </a:r>
          </a:p>
          <a:p>
            <a:r>
              <a:rPr lang="ru-RU">
                <a:latin typeface="Palatino Linotype" pitchFamily="18" charset="0"/>
              </a:rPr>
              <a:t>1-медицинская служба;</a:t>
            </a:r>
            <a:br>
              <a:rPr lang="ru-RU">
                <a:latin typeface="Palatino Linotype" pitchFamily="18" charset="0"/>
              </a:rPr>
            </a:br>
            <a:r>
              <a:rPr lang="ru-RU">
                <a:latin typeface="Palatino Linotype" pitchFamily="18" charset="0"/>
              </a:rPr>
              <a:t>2-зубоврачебная служба;</a:t>
            </a:r>
            <a:br>
              <a:rPr lang="ru-RU">
                <a:latin typeface="Palatino Linotype" pitchFamily="18" charset="0"/>
              </a:rPr>
            </a:br>
            <a:r>
              <a:rPr lang="ru-RU">
                <a:latin typeface="Palatino Linotype" pitchFamily="18" charset="0"/>
              </a:rPr>
              <a:t>3-фармацевтическая служба;</a:t>
            </a:r>
            <a:br>
              <a:rPr lang="ru-RU">
                <a:latin typeface="Palatino Linotype" pitchFamily="18" charset="0"/>
              </a:rPr>
            </a:br>
            <a:r>
              <a:rPr lang="ru-RU">
                <a:latin typeface="Palatino Linotype" pitchFamily="18" charset="0"/>
              </a:rPr>
              <a:t>4-ветеринарная служба.</a:t>
            </a:r>
          </a:p>
          <a:p>
            <a:endParaRPr lang="ru-RU">
              <a:latin typeface="Palatino Linotype"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31913" y="333375"/>
            <a:ext cx="6897687" cy="438150"/>
          </a:xfrm>
        </p:spPr>
        <p:txBody>
          <a:bodyPr/>
          <a:lstStyle/>
          <a:p>
            <a:pPr marL="18288" indent="0" eaLnBrk="1" fontAlgn="auto" hangingPunct="1">
              <a:spcAft>
                <a:spcPts val="0"/>
              </a:spcAft>
              <a:buFont typeface="Wingdings" pitchFamily="2" charset="2"/>
              <a:buNone/>
              <a:defRPr/>
            </a:pPr>
            <a:r>
              <a:rPr lang="ru-RU" dirty="0">
                <a:solidFill>
                  <a:schemeClr val="tx2">
                    <a:lumMod val="50000"/>
                  </a:schemeClr>
                </a:solidFill>
                <a:effectLst/>
              </a:rPr>
              <a:t>Условные тактические знаки Армии США</a:t>
            </a:r>
            <a:r>
              <a:rPr lang="ru-RU" b="1" dirty="0">
                <a:solidFill>
                  <a:schemeClr val="tx2">
                    <a:lumMod val="50000"/>
                  </a:schemeClr>
                </a:solidFill>
                <a:effectLst/>
              </a:rPr>
              <a:t> </a:t>
            </a:r>
            <a:r>
              <a:rPr lang="ru-RU" b="1" dirty="0" smtClean="0">
                <a:solidFill>
                  <a:schemeClr val="tx2">
                    <a:lumMod val="50000"/>
                  </a:schemeClr>
                </a:solidFill>
                <a:effectLst/>
              </a:rPr>
              <a:t>и ФРГ</a:t>
            </a:r>
            <a:endParaRPr lang="ru-RU" dirty="0">
              <a:solidFill>
                <a:schemeClr val="tx2">
                  <a:lumMod val="50000"/>
                </a:schemeClr>
              </a:solidFill>
            </a:endParaRPr>
          </a:p>
        </p:txBody>
      </p:sp>
      <p:pic>
        <p:nvPicPr>
          <p:cNvPr id="59394" name="Рисунок 3" descr="us-tak-znak-c-02.jpg (10835 bytes)"/>
          <p:cNvPicPr>
            <a:picLocks noChangeAspect="1" noChangeArrowheads="1"/>
          </p:cNvPicPr>
          <p:nvPr/>
        </p:nvPicPr>
        <p:blipFill>
          <a:blip r:embed="rId2"/>
          <a:srcRect/>
          <a:stretch>
            <a:fillRect/>
          </a:stretch>
        </p:blipFill>
        <p:spPr bwMode="auto">
          <a:xfrm>
            <a:off x="179388" y="3106738"/>
            <a:ext cx="2409825" cy="1949450"/>
          </a:xfrm>
          <a:prstGeom prst="rect">
            <a:avLst/>
          </a:prstGeom>
          <a:noFill/>
          <a:ln w="9525">
            <a:noFill/>
            <a:miter lim="800000"/>
            <a:headEnd/>
            <a:tailEnd/>
          </a:ln>
        </p:spPr>
      </p:pic>
      <p:pic>
        <p:nvPicPr>
          <p:cNvPr id="59395" name="Рисунок 4" descr="us-tak-znak-c-01.jpg (12182 bytes)"/>
          <p:cNvPicPr>
            <a:picLocks noChangeAspect="1" noChangeArrowheads="1"/>
          </p:cNvPicPr>
          <p:nvPr/>
        </p:nvPicPr>
        <p:blipFill>
          <a:blip r:embed="rId3"/>
          <a:srcRect/>
          <a:stretch>
            <a:fillRect/>
          </a:stretch>
        </p:blipFill>
        <p:spPr bwMode="auto">
          <a:xfrm>
            <a:off x="6056313" y="850900"/>
            <a:ext cx="2790825" cy="2219325"/>
          </a:xfrm>
          <a:prstGeom prst="rect">
            <a:avLst/>
          </a:prstGeom>
          <a:noFill/>
          <a:ln w="9525">
            <a:noFill/>
            <a:miter lim="800000"/>
            <a:headEnd/>
            <a:tailEnd/>
          </a:ln>
        </p:spPr>
      </p:pic>
      <p:pic>
        <p:nvPicPr>
          <p:cNvPr id="59396" name="Рисунок 5" descr="us-tak-znak-c-03.jpg (11512 bytes)"/>
          <p:cNvPicPr>
            <a:picLocks noChangeAspect="1" noChangeArrowheads="1"/>
          </p:cNvPicPr>
          <p:nvPr/>
        </p:nvPicPr>
        <p:blipFill>
          <a:blip r:embed="rId4"/>
          <a:srcRect/>
          <a:stretch>
            <a:fillRect/>
          </a:stretch>
        </p:blipFill>
        <p:spPr bwMode="auto">
          <a:xfrm>
            <a:off x="179388" y="831850"/>
            <a:ext cx="4176712" cy="2171700"/>
          </a:xfrm>
          <a:prstGeom prst="rect">
            <a:avLst/>
          </a:prstGeom>
          <a:noFill/>
          <a:ln w="9525">
            <a:noFill/>
            <a:miter lim="800000"/>
            <a:headEnd/>
            <a:tailEnd/>
          </a:ln>
        </p:spPr>
      </p:pic>
      <p:pic>
        <p:nvPicPr>
          <p:cNvPr id="59397" name="Рисунок 6" descr="us-tak-znak-c-07.jpg (6207 bytes)"/>
          <p:cNvPicPr>
            <a:picLocks noChangeAspect="1" noChangeArrowheads="1"/>
          </p:cNvPicPr>
          <p:nvPr/>
        </p:nvPicPr>
        <p:blipFill>
          <a:blip r:embed="rId5"/>
          <a:srcRect/>
          <a:stretch>
            <a:fillRect/>
          </a:stretch>
        </p:blipFill>
        <p:spPr bwMode="auto">
          <a:xfrm>
            <a:off x="2552700" y="3106738"/>
            <a:ext cx="2127250" cy="1949450"/>
          </a:xfrm>
          <a:prstGeom prst="rect">
            <a:avLst/>
          </a:prstGeom>
          <a:noFill/>
          <a:ln w="9525">
            <a:noFill/>
            <a:miter lim="800000"/>
            <a:headEnd/>
            <a:tailEnd/>
          </a:ln>
        </p:spPr>
      </p:pic>
      <p:sp>
        <p:nvSpPr>
          <p:cNvPr id="59398" name="TextBox 7"/>
          <p:cNvSpPr txBox="1">
            <a:spLocks noChangeArrowheads="1"/>
          </p:cNvSpPr>
          <p:nvPr/>
        </p:nvSpPr>
        <p:spPr bwMode="auto">
          <a:xfrm>
            <a:off x="4679950" y="3070225"/>
            <a:ext cx="4464050" cy="2586038"/>
          </a:xfrm>
          <a:prstGeom prst="rect">
            <a:avLst/>
          </a:prstGeom>
          <a:noFill/>
          <a:ln w="9525">
            <a:noFill/>
            <a:miter lim="800000"/>
            <a:headEnd/>
            <a:tailEnd/>
          </a:ln>
        </p:spPr>
        <p:txBody>
          <a:bodyPr>
            <a:spAutoFit/>
          </a:bodyPr>
          <a:lstStyle/>
          <a:p>
            <a:r>
              <a:rPr lang="ru-RU">
                <a:latin typeface="Palatino Linotype" pitchFamily="18" charset="0"/>
              </a:rPr>
              <a:t>1.Винтовка. </a:t>
            </a:r>
            <a:br>
              <a:rPr lang="ru-RU">
                <a:latin typeface="Palatino Linotype" pitchFamily="18" charset="0"/>
              </a:rPr>
            </a:br>
            <a:r>
              <a:rPr lang="ru-RU">
                <a:latin typeface="Palatino Linotype" pitchFamily="18" charset="0"/>
              </a:rPr>
              <a:t>2.Легкий пулемет. </a:t>
            </a:r>
            <a:br>
              <a:rPr lang="ru-RU">
                <a:latin typeface="Palatino Linotype" pitchFamily="18" charset="0"/>
              </a:rPr>
            </a:br>
            <a:r>
              <a:rPr lang="ru-RU">
                <a:latin typeface="Palatino Linotype" pitchFamily="18" charset="0"/>
              </a:rPr>
              <a:t>3.Тяжелый пулемет. </a:t>
            </a:r>
          </a:p>
          <a:p>
            <a:r>
              <a:rPr lang="ru-RU">
                <a:latin typeface="Palatino Linotype" pitchFamily="18" charset="0"/>
              </a:rPr>
              <a:t>4.Легкий гранатомет. </a:t>
            </a:r>
            <a:br>
              <a:rPr lang="ru-RU">
                <a:latin typeface="Palatino Linotype" pitchFamily="18" charset="0"/>
              </a:rPr>
            </a:br>
            <a:r>
              <a:rPr lang="ru-RU">
                <a:latin typeface="Palatino Linotype" pitchFamily="18" charset="0"/>
              </a:rPr>
              <a:t>5.Средний гранатомет.</a:t>
            </a:r>
            <a:br>
              <a:rPr lang="ru-RU">
                <a:latin typeface="Palatino Linotype" pitchFamily="18" charset="0"/>
              </a:rPr>
            </a:br>
            <a:r>
              <a:rPr lang="ru-RU">
                <a:latin typeface="Palatino Linotype" pitchFamily="18" charset="0"/>
              </a:rPr>
              <a:t>6.Тяжелый гранатомет.</a:t>
            </a:r>
          </a:p>
          <a:p>
            <a:r>
              <a:rPr lang="ru-RU">
                <a:latin typeface="Palatino Linotype" pitchFamily="18" charset="0"/>
              </a:rPr>
              <a:t>7.Легкий противотанковый гранатомет. </a:t>
            </a:r>
            <a:br>
              <a:rPr lang="ru-RU">
                <a:latin typeface="Palatino Linotype" pitchFamily="18" charset="0"/>
              </a:rPr>
            </a:br>
            <a:r>
              <a:rPr lang="ru-RU">
                <a:latin typeface="Palatino Linotype" pitchFamily="18" charset="0"/>
              </a:rPr>
              <a:t/>
            </a:r>
            <a:br>
              <a:rPr lang="ru-RU">
                <a:latin typeface="Palatino Linotype" pitchFamily="18" charset="0"/>
              </a:rPr>
            </a:br>
            <a:endParaRPr lang="ru-RU">
              <a:latin typeface="Palatino Linotype" pitchFamily="18" charset="0"/>
            </a:endParaRPr>
          </a:p>
        </p:txBody>
      </p:sp>
      <p:sp>
        <p:nvSpPr>
          <p:cNvPr id="59399" name="TextBox 8"/>
          <p:cNvSpPr txBox="1">
            <a:spLocks noChangeArrowheads="1"/>
          </p:cNvSpPr>
          <p:nvPr/>
        </p:nvSpPr>
        <p:spPr bwMode="auto">
          <a:xfrm>
            <a:off x="179388" y="5243513"/>
            <a:ext cx="8667750" cy="1476375"/>
          </a:xfrm>
          <a:prstGeom prst="rect">
            <a:avLst/>
          </a:prstGeom>
          <a:noFill/>
          <a:ln w="9525">
            <a:noFill/>
            <a:miter lim="800000"/>
            <a:headEnd/>
            <a:tailEnd/>
          </a:ln>
        </p:spPr>
        <p:txBody>
          <a:bodyPr>
            <a:spAutoFit/>
          </a:bodyPr>
          <a:lstStyle/>
          <a:p>
            <a:r>
              <a:rPr lang="ru-RU">
                <a:latin typeface="Palatino Linotype" pitchFamily="18" charset="0"/>
              </a:rPr>
              <a:t>8.Средний противотанковый гранатомет. </a:t>
            </a:r>
            <a:br>
              <a:rPr lang="ru-RU">
                <a:latin typeface="Palatino Linotype" pitchFamily="18" charset="0"/>
              </a:rPr>
            </a:br>
            <a:r>
              <a:rPr lang="ru-RU">
                <a:latin typeface="Palatino Linotype" pitchFamily="18" charset="0"/>
              </a:rPr>
              <a:t>9 Тяжелый противотанковый гранатомет..</a:t>
            </a:r>
          </a:p>
          <a:p>
            <a:r>
              <a:rPr lang="ru-RU">
                <a:latin typeface="Palatino Linotype" pitchFamily="18" charset="0"/>
              </a:rPr>
              <a:t>10.Пусковая установка легкой противотанковой ракеты</a:t>
            </a:r>
          </a:p>
          <a:p>
            <a:r>
              <a:rPr lang="ru-RU">
                <a:latin typeface="Palatino Linotype" pitchFamily="18" charset="0"/>
              </a:rPr>
              <a:t>11.Пусковая установка средней противотанковой ракеты .</a:t>
            </a:r>
            <a:br>
              <a:rPr lang="ru-RU">
                <a:latin typeface="Palatino Linotype" pitchFamily="18" charset="0"/>
              </a:rPr>
            </a:br>
            <a:r>
              <a:rPr lang="ru-RU">
                <a:latin typeface="Palatino Linotype" pitchFamily="18" charset="0"/>
              </a:rPr>
              <a:t>12.Пусковая установка тяжелой противотанковой ракеты</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Рисунок 3" descr="us-tak-znak-c-04.jpg (2468 bytes)"/>
          <p:cNvPicPr>
            <a:picLocks noChangeAspect="1" noChangeArrowheads="1"/>
          </p:cNvPicPr>
          <p:nvPr/>
        </p:nvPicPr>
        <p:blipFill>
          <a:blip r:embed="rId2"/>
          <a:srcRect/>
          <a:stretch>
            <a:fillRect/>
          </a:stretch>
        </p:blipFill>
        <p:spPr bwMode="auto">
          <a:xfrm>
            <a:off x="323850" y="266700"/>
            <a:ext cx="2447925" cy="862013"/>
          </a:xfrm>
          <a:prstGeom prst="rect">
            <a:avLst/>
          </a:prstGeom>
          <a:noFill/>
          <a:ln w="9525">
            <a:noFill/>
            <a:miter lim="800000"/>
            <a:headEnd/>
            <a:tailEnd/>
          </a:ln>
        </p:spPr>
      </p:pic>
      <p:sp>
        <p:nvSpPr>
          <p:cNvPr id="60418" name="TextBox 4"/>
          <p:cNvSpPr txBox="1">
            <a:spLocks noChangeArrowheads="1"/>
          </p:cNvSpPr>
          <p:nvPr/>
        </p:nvSpPr>
        <p:spPr bwMode="auto">
          <a:xfrm>
            <a:off x="2916238" y="246063"/>
            <a:ext cx="5976937" cy="1238250"/>
          </a:xfrm>
          <a:prstGeom prst="rect">
            <a:avLst/>
          </a:prstGeom>
          <a:noFill/>
          <a:ln w="9525">
            <a:noFill/>
            <a:miter lim="800000"/>
            <a:headEnd/>
            <a:tailEnd/>
          </a:ln>
        </p:spPr>
        <p:txBody>
          <a:bodyPr>
            <a:spAutoFit/>
          </a:bodyPr>
          <a:lstStyle/>
          <a:p>
            <a:r>
              <a:rPr lang="ru-RU">
                <a:latin typeface="Palatino Linotype" pitchFamily="18" charset="0"/>
              </a:rPr>
              <a:t>Варианты нанесения знака ракетной пусковой установки.</a:t>
            </a:r>
          </a:p>
          <a:p>
            <a:r>
              <a:rPr lang="ru-RU">
                <a:latin typeface="Palatino Linotype" pitchFamily="18" charset="0"/>
              </a:rPr>
              <a:t>Во всех трех случаях это своя ракетная ПУ. На это указывает форма рамки, цвет заливки и цвет знака.</a:t>
            </a:r>
          </a:p>
        </p:txBody>
      </p:sp>
      <p:pic>
        <p:nvPicPr>
          <p:cNvPr id="60419" name="Picture 2"/>
          <p:cNvPicPr>
            <a:picLocks noChangeAspect="1" noChangeArrowheads="1"/>
          </p:cNvPicPr>
          <p:nvPr/>
        </p:nvPicPr>
        <p:blipFill>
          <a:blip r:embed="rId3"/>
          <a:srcRect/>
          <a:stretch>
            <a:fillRect/>
          </a:stretch>
        </p:blipFill>
        <p:spPr bwMode="auto">
          <a:xfrm>
            <a:off x="323850" y="2133600"/>
            <a:ext cx="2447925" cy="965200"/>
          </a:xfrm>
          <a:prstGeom prst="rect">
            <a:avLst/>
          </a:prstGeom>
          <a:noFill/>
          <a:ln w="9525">
            <a:noFill/>
            <a:miter lim="800000"/>
            <a:headEnd/>
            <a:tailEnd/>
          </a:ln>
        </p:spPr>
      </p:pic>
      <p:sp>
        <p:nvSpPr>
          <p:cNvPr id="60420" name="TextBox 5"/>
          <p:cNvSpPr txBox="1">
            <a:spLocks noChangeArrowheads="1"/>
          </p:cNvSpPr>
          <p:nvPr/>
        </p:nvSpPr>
        <p:spPr bwMode="auto">
          <a:xfrm>
            <a:off x="2936875" y="2154238"/>
            <a:ext cx="5832475" cy="923925"/>
          </a:xfrm>
          <a:prstGeom prst="rect">
            <a:avLst/>
          </a:prstGeom>
          <a:noFill/>
          <a:ln w="9525">
            <a:noFill/>
            <a:miter lim="800000"/>
            <a:headEnd/>
            <a:tailEnd/>
          </a:ln>
        </p:spPr>
        <p:txBody>
          <a:bodyPr>
            <a:spAutoFit/>
          </a:bodyPr>
          <a:lstStyle/>
          <a:p>
            <a:r>
              <a:rPr lang="ru-RU">
                <a:latin typeface="Palatino Linotype" pitchFamily="18" charset="0"/>
              </a:rPr>
              <a:t>1.Пусковая установка ракет малой дальности. </a:t>
            </a:r>
            <a:br>
              <a:rPr lang="ru-RU">
                <a:latin typeface="Palatino Linotype" pitchFamily="18" charset="0"/>
              </a:rPr>
            </a:br>
            <a:r>
              <a:rPr lang="ru-RU">
                <a:latin typeface="Palatino Linotype" pitchFamily="18" charset="0"/>
              </a:rPr>
              <a:t>2.Пусковая установка ракет средней дальности. </a:t>
            </a:r>
            <a:br>
              <a:rPr lang="ru-RU">
                <a:latin typeface="Palatino Linotype" pitchFamily="18" charset="0"/>
              </a:rPr>
            </a:br>
            <a:r>
              <a:rPr lang="ru-RU">
                <a:latin typeface="Palatino Linotype" pitchFamily="18" charset="0"/>
              </a:rPr>
              <a:t>3.пусковая установка ракет большой дальности. </a:t>
            </a:r>
          </a:p>
        </p:txBody>
      </p:sp>
      <p:pic>
        <p:nvPicPr>
          <p:cNvPr id="60421" name="Picture 3"/>
          <p:cNvPicPr>
            <a:picLocks noChangeAspect="1" noChangeArrowheads="1"/>
          </p:cNvPicPr>
          <p:nvPr/>
        </p:nvPicPr>
        <p:blipFill>
          <a:blip r:embed="rId4"/>
          <a:srcRect/>
          <a:stretch>
            <a:fillRect/>
          </a:stretch>
        </p:blipFill>
        <p:spPr bwMode="auto">
          <a:xfrm>
            <a:off x="323850" y="4229100"/>
            <a:ext cx="2536825" cy="798513"/>
          </a:xfrm>
          <a:prstGeom prst="rect">
            <a:avLst/>
          </a:prstGeom>
          <a:noFill/>
          <a:ln w="9525">
            <a:noFill/>
            <a:miter lim="800000"/>
            <a:headEnd/>
            <a:tailEnd/>
          </a:ln>
        </p:spPr>
      </p:pic>
      <p:sp>
        <p:nvSpPr>
          <p:cNvPr id="60422" name="TextBox 6"/>
          <p:cNvSpPr txBox="1">
            <a:spLocks noChangeArrowheads="1"/>
          </p:cNvSpPr>
          <p:nvPr/>
        </p:nvSpPr>
        <p:spPr bwMode="auto">
          <a:xfrm>
            <a:off x="3121025" y="3611563"/>
            <a:ext cx="5256213" cy="2032000"/>
          </a:xfrm>
          <a:prstGeom prst="rect">
            <a:avLst/>
          </a:prstGeom>
          <a:noFill/>
          <a:ln w="9525">
            <a:noFill/>
            <a:miter lim="800000"/>
            <a:headEnd/>
            <a:tailEnd/>
          </a:ln>
        </p:spPr>
        <p:txBody>
          <a:bodyPr>
            <a:spAutoFit/>
          </a:bodyPr>
          <a:lstStyle/>
          <a:p>
            <a:r>
              <a:rPr lang="ru-RU">
                <a:latin typeface="Palatino Linotype" pitchFamily="18" charset="0"/>
              </a:rPr>
              <a:t>1. ЗРК малой дальности своих войск. </a:t>
            </a:r>
            <a:br>
              <a:rPr lang="ru-RU">
                <a:latin typeface="Palatino Linotype" pitchFamily="18" charset="0"/>
              </a:rPr>
            </a:br>
            <a:r>
              <a:rPr lang="ru-RU">
                <a:latin typeface="Palatino Linotype" pitchFamily="18" charset="0"/>
              </a:rPr>
              <a:t>2. ЗРК средней дальности войск противника.</a:t>
            </a:r>
            <a:br>
              <a:rPr lang="ru-RU">
                <a:latin typeface="Palatino Linotype" pitchFamily="18" charset="0"/>
              </a:rPr>
            </a:br>
            <a:r>
              <a:rPr lang="ru-RU">
                <a:latin typeface="Palatino Linotype" pitchFamily="18" charset="0"/>
              </a:rPr>
              <a:t>3.ЗРК большой дальности нейтральной страны.</a:t>
            </a:r>
            <a:br>
              <a:rPr lang="ru-RU">
                <a:latin typeface="Palatino Linotype" pitchFamily="18" charset="0"/>
              </a:rPr>
            </a:br>
            <a:r>
              <a:rPr lang="ru-RU">
                <a:latin typeface="Palatino Linotype" pitchFamily="18" charset="0"/>
              </a:rPr>
              <a:t>4.ЗРК, обеспечивающая противовоздушную оборону на Театре военных действий. Принадлежность ЗРК неизвестна.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3"/>
          <p:cNvPicPr>
            <a:picLocks noChangeAspect="1"/>
          </p:cNvPicPr>
          <p:nvPr/>
        </p:nvPicPr>
        <p:blipFill>
          <a:blip r:embed="rId2"/>
          <a:srcRect/>
          <a:stretch>
            <a:fillRect/>
          </a:stretch>
        </p:blipFill>
        <p:spPr bwMode="auto">
          <a:xfrm>
            <a:off x="2124075" y="3098800"/>
            <a:ext cx="4787900" cy="3759200"/>
          </a:xfrm>
          <a:prstGeom prst="rect">
            <a:avLst/>
          </a:prstGeom>
          <a:noFill/>
          <a:ln w="9525">
            <a:noFill/>
            <a:miter lim="800000"/>
            <a:headEnd/>
            <a:tailEnd/>
          </a:ln>
        </p:spPr>
      </p:pic>
      <p:sp>
        <p:nvSpPr>
          <p:cNvPr id="2" name="Объект 1"/>
          <p:cNvSpPr>
            <a:spLocks noGrp="1"/>
          </p:cNvSpPr>
          <p:nvPr>
            <p:ph idx="1"/>
          </p:nvPr>
        </p:nvSpPr>
        <p:spPr>
          <a:xfrm>
            <a:off x="0" y="188913"/>
            <a:ext cx="9144000" cy="2909887"/>
          </a:xfrm>
        </p:spPr>
        <p:txBody>
          <a:bodyPr>
            <a:normAutofit fontScale="92500" lnSpcReduction="10000"/>
          </a:bodyPr>
          <a:lstStyle/>
          <a:p>
            <a:pPr marL="18288" indent="0" algn="ctr" eaLnBrk="1" fontAlgn="auto" hangingPunct="1">
              <a:spcAft>
                <a:spcPts val="0"/>
              </a:spcAft>
              <a:buFont typeface="Wingdings" pitchFamily="2" charset="2"/>
              <a:buNone/>
              <a:defRPr/>
            </a:pPr>
            <a:r>
              <a:rPr lang="ru-RU" dirty="0">
                <a:effectLst/>
              </a:rPr>
              <a:t>Оборона в армиях США и ФРГ рассматривается как один из основных видов боевых действий, к которому войска переходят временно в </a:t>
            </a:r>
            <a:r>
              <a:rPr lang="ru-RU" dirty="0" smtClean="0">
                <a:effectLst/>
              </a:rPr>
              <a:t>целях:</a:t>
            </a:r>
          </a:p>
          <a:p>
            <a:pPr marL="274320" indent="-256032" eaLnBrk="1" fontAlgn="auto" hangingPunct="1">
              <a:spcAft>
                <a:spcPts val="0"/>
              </a:spcAft>
              <a:buFont typeface="Arial" panose="020B0604020202020204" pitchFamily="34" charset="0"/>
              <a:buChar char="•"/>
              <a:defRPr/>
            </a:pPr>
            <a:r>
              <a:rPr lang="ru-RU" dirty="0" smtClean="0">
                <a:effectLst/>
              </a:rPr>
              <a:t>срыва </a:t>
            </a:r>
            <a:r>
              <a:rPr lang="ru-RU" dirty="0">
                <a:effectLst/>
              </a:rPr>
              <a:t>наступления противника; </a:t>
            </a:r>
            <a:endParaRPr lang="ru-RU" dirty="0" smtClean="0">
              <a:effectLst/>
            </a:endParaRPr>
          </a:p>
          <a:p>
            <a:pPr marL="274320" indent="-256032" eaLnBrk="1" fontAlgn="auto" hangingPunct="1">
              <a:spcAft>
                <a:spcPts val="0"/>
              </a:spcAft>
              <a:buFont typeface="Arial" panose="020B0604020202020204" pitchFamily="34" charset="0"/>
              <a:buChar char="•"/>
              <a:defRPr/>
            </a:pPr>
            <a:r>
              <a:rPr lang="ru-RU" dirty="0" smtClean="0">
                <a:effectLst/>
              </a:rPr>
              <a:t>экономии </a:t>
            </a:r>
            <a:r>
              <a:rPr lang="ru-RU" dirty="0">
                <a:effectLst/>
              </a:rPr>
              <a:t>сил и средств для решающих действий на других</a:t>
            </a:r>
            <a:r>
              <a:rPr lang="ru-RU" dirty="0" smtClean="0">
                <a:effectLst/>
              </a:rPr>
              <a:t>;</a:t>
            </a:r>
          </a:p>
          <a:p>
            <a:pPr marL="274320" indent="-256032" eaLnBrk="1" fontAlgn="auto" hangingPunct="1">
              <a:spcAft>
                <a:spcPts val="0"/>
              </a:spcAft>
              <a:buFont typeface="Arial" panose="020B0604020202020204" pitchFamily="34" charset="0"/>
              <a:buChar char="•"/>
              <a:defRPr/>
            </a:pPr>
            <a:r>
              <a:rPr lang="ru-RU" dirty="0" smtClean="0">
                <a:effectLst/>
              </a:rPr>
              <a:t> </a:t>
            </a:r>
            <a:r>
              <a:rPr lang="ru-RU" dirty="0">
                <a:effectLst/>
              </a:rPr>
              <a:t>недопущения захвата противником важных районов; </a:t>
            </a:r>
            <a:endParaRPr lang="ru-RU" dirty="0" smtClean="0">
              <a:effectLst/>
            </a:endParaRPr>
          </a:p>
          <a:p>
            <a:pPr marL="274320" indent="-256032" eaLnBrk="1" fontAlgn="auto" hangingPunct="1">
              <a:spcAft>
                <a:spcPts val="0"/>
              </a:spcAft>
              <a:buFont typeface="Arial" panose="020B0604020202020204" pitchFamily="34" charset="0"/>
              <a:buChar char="•"/>
              <a:defRPr/>
            </a:pPr>
            <a:r>
              <a:rPr lang="ru-RU" dirty="0" smtClean="0">
                <a:effectLst/>
              </a:rPr>
              <a:t>выигрыша </a:t>
            </a:r>
            <a:r>
              <a:rPr lang="ru-RU" dirty="0">
                <a:effectLst/>
              </a:rPr>
              <a:t>времени, создания более благоприятных условий для перехода в наступление.</a:t>
            </a:r>
          </a:p>
          <a:p>
            <a:pPr marL="18288" indent="0" eaLnBrk="1" fontAlgn="auto" hangingPunct="1">
              <a:spcAft>
                <a:spcPts val="0"/>
              </a:spcAft>
              <a:buFont typeface="Wingdings" pitchFamily="2" charset="2"/>
              <a:buNone/>
              <a:defRPr/>
            </a:pPr>
            <a:r>
              <a:rPr lang="ru-RU" dirty="0">
                <a:effectLst/>
              </a:rPr>
              <a:t>В вооруженных силах стран НАТО рассматриваются два вида обороны – мобильная (подвижная) и позиционная (оборона района).</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0"/>
            <a:ext cx="8713788" cy="2095500"/>
          </a:xfrm>
        </p:spPr>
        <p:txBody>
          <a:bodyPr/>
          <a:lstStyle/>
          <a:p>
            <a:pPr marL="18288" indent="0" algn="just" eaLnBrk="1" fontAlgn="auto" hangingPunct="1">
              <a:spcAft>
                <a:spcPts val="0"/>
              </a:spcAft>
              <a:buFont typeface="Wingdings" pitchFamily="2" charset="2"/>
              <a:buNone/>
              <a:defRPr/>
            </a:pPr>
            <a:r>
              <a:rPr lang="ru-RU" sz="2400" dirty="0" smtClean="0"/>
              <a:t>	</a:t>
            </a:r>
            <a:r>
              <a:rPr lang="ru-RU" sz="2400" dirty="0" smtClean="0">
                <a:solidFill>
                  <a:schemeClr val="tx2">
                    <a:lumMod val="50000"/>
                  </a:schemeClr>
                </a:solidFill>
              </a:rPr>
              <a:t>Учебный вопрос №1: Организация, вооружение, тактико-технические характеристики основных видов оружия и техники армии США; форма одежды, знаки различия военнослужащих </a:t>
            </a:r>
            <a:r>
              <a:rPr lang="ru-RU" sz="2400" dirty="0">
                <a:solidFill>
                  <a:schemeClr val="tx2">
                    <a:lumMod val="50000"/>
                  </a:schemeClr>
                </a:solidFill>
              </a:rPr>
              <a:t>армии </a:t>
            </a:r>
            <a:r>
              <a:rPr lang="ru-RU" sz="2400" dirty="0" smtClean="0">
                <a:solidFill>
                  <a:schemeClr val="tx2">
                    <a:lumMod val="50000"/>
                  </a:schemeClr>
                </a:solidFill>
              </a:rPr>
              <a:t>США.</a:t>
            </a:r>
          </a:p>
        </p:txBody>
      </p:sp>
      <p:pic>
        <p:nvPicPr>
          <p:cNvPr id="18434" name="Picture 3" descr="C:\Users\1\Desktop\75thclassa.jpg"/>
          <p:cNvPicPr>
            <a:picLocks noChangeAspect="1" noChangeArrowheads="1"/>
          </p:cNvPicPr>
          <p:nvPr/>
        </p:nvPicPr>
        <p:blipFill>
          <a:blip r:embed="rId2"/>
          <a:srcRect/>
          <a:stretch>
            <a:fillRect/>
          </a:stretch>
        </p:blipFill>
        <p:spPr bwMode="auto">
          <a:xfrm>
            <a:off x="1908175" y="2481263"/>
            <a:ext cx="5349875" cy="437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417513" y="549275"/>
            <a:ext cx="8351837" cy="1908175"/>
          </a:xfrm>
          <a:prstGeom prst="rect">
            <a:avLst/>
          </a:prstGeom>
          <a:noFill/>
          <a:ln w="9525">
            <a:noFill/>
            <a:miter lim="800000"/>
            <a:headEnd/>
            <a:tailEnd/>
          </a:ln>
        </p:spPr>
        <p:txBody>
          <a:bodyPr>
            <a:spAutoFit/>
          </a:bodyPr>
          <a:lstStyle/>
          <a:p>
            <a:pPr algn="just"/>
            <a:r>
              <a:rPr lang="ru-RU" sz="2000" u="sng">
                <a:latin typeface="Palatino Linotype" pitchFamily="18" charset="0"/>
              </a:rPr>
              <a:t>Вооруженные силы США</a:t>
            </a:r>
            <a:r>
              <a:rPr lang="ru-RU" sz="2000">
                <a:latin typeface="Palatino Linotype" pitchFamily="18" charset="0"/>
              </a:rPr>
              <a:t> включают: сухопутные войска (СВ), военно-воздушные силы (ВВС), военно-морские силы (ВМС). Общая численность вооруженных сил составляет 2 млн. 264 тыс. человек; в том числе: регулярных сил – более 1 млн. 380 тыс. человек; резервных компонентов – свыше 870 тыс. человек.</a:t>
            </a:r>
          </a:p>
          <a:p>
            <a:endParaRPr lang="ru-RU">
              <a:latin typeface="Palatino Linotype" pitchFamily="18" charset="0"/>
            </a:endParaRPr>
          </a:p>
        </p:txBody>
      </p:sp>
      <p:pic>
        <p:nvPicPr>
          <p:cNvPr id="19458" name="Рисунок 2"/>
          <p:cNvPicPr>
            <a:picLocks noChangeAspect="1"/>
          </p:cNvPicPr>
          <p:nvPr/>
        </p:nvPicPr>
        <p:blipFill>
          <a:blip r:embed="rId2"/>
          <a:srcRect/>
          <a:stretch>
            <a:fillRect/>
          </a:stretch>
        </p:blipFill>
        <p:spPr bwMode="auto">
          <a:xfrm>
            <a:off x="1643063" y="2852738"/>
            <a:ext cx="5900737"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00" descr="Пергамент"/>
          <p:cNvSpPr txBox="1">
            <a:spLocks noChangeArrowheads="1"/>
          </p:cNvSpPr>
          <p:nvPr/>
        </p:nvSpPr>
        <p:spPr bwMode="auto">
          <a:xfrm>
            <a:off x="0" y="44450"/>
            <a:ext cx="9144000" cy="1017588"/>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Структура мотопехотное отделения (</a:t>
            </a:r>
            <a:r>
              <a:rPr lang="ru-RU" altLang="ru-RU" sz="3200" b="1" dirty="0" err="1">
                <a:solidFill>
                  <a:schemeClr val="tx2">
                    <a:lumMod val="50000"/>
                  </a:schemeClr>
                </a:solidFill>
              </a:rPr>
              <a:t>мпо</a:t>
            </a:r>
            <a:r>
              <a:rPr lang="ru-RU" altLang="ru-RU" sz="2800" b="1" dirty="0">
                <a:solidFill>
                  <a:schemeClr val="tx2">
                    <a:lumMod val="50000"/>
                  </a:schemeClr>
                </a:solidFill>
              </a:rPr>
              <a:t>) </a:t>
            </a:r>
          </a:p>
          <a:p>
            <a:pPr algn="ctr" fontAlgn="auto">
              <a:spcBef>
                <a:spcPts val="0"/>
              </a:spcBef>
              <a:spcAft>
                <a:spcPts val="0"/>
              </a:spcAft>
              <a:defRPr/>
            </a:pPr>
            <a:r>
              <a:rPr lang="ru-RU" altLang="ru-RU" sz="2800" b="1" dirty="0">
                <a:solidFill>
                  <a:schemeClr val="tx2">
                    <a:lumMod val="50000"/>
                  </a:schemeClr>
                </a:solidFill>
              </a:rPr>
              <a:t>армии США на БМП М2 «Брэдли»</a:t>
            </a:r>
          </a:p>
        </p:txBody>
      </p:sp>
      <p:graphicFrame>
        <p:nvGraphicFramePr>
          <p:cNvPr id="5" name="Group 1406"/>
          <p:cNvGraphicFramePr>
            <a:graphicFrameLocks noGrp="1"/>
          </p:cNvGraphicFramePr>
          <p:nvPr/>
        </p:nvGraphicFramePr>
        <p:xfrm>
          <a:off x="258763" y="879475"/>
          <a:ext cx="8964612" cy="4411663"/>
        </p:xfrm>
        <a:graphic>
          <a:graphicData uri="http://schemas.openxmlformats.org/drawingml/2006/table">
            <a:tbl>
              <a:tblPr/>
              <a:tblGrid>
                <a:gridCol w="4646612"/>
                <a:gridCol w="4318000"/>
              </a:tblGrid>
              <a:tr h="287338">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Times New Roman" pitchFamily="18" charset="0"/>
                        </a:rPr>
                        <a:t>Вооружение </a:t>
                      </a:r>
                      <a:r>
                        <a:rPr kumimoji="0" lang="ru-RU" altLang="ru-RU" sz="2400" b="0" i="1" u="none" strike="noStrike" cap="none" normalizeH="0" baseline="0" smtClean="0">
                          <a:ln>
                            <a:noFill/>
                          </a:ln>
                          <a:solidFill>
                            <a:schemeClr val="tx1"/>
                          </a:solidFill>
                          <a:effectLst/>
                          <a:latin typeface="Times New Roman" pitchFamily="18" charset="0"/>
                        </a:rPr>
                        <a:t>мпо</a:t>
                      </a:r>
                    </a:p>
                  </a:txBody>
                  <a:tcPr marL="90000" marR="90000" marT="46800" marB="46800" anchor="ctr" horzOverflow="overflow">
                    <a:lnL>
                      <a:noFill/>
                    </a:lnL>
                    <a:lnR cap="flat">
                      <a:noFill/>
                    </a:lnR>
                    <a:lnT cap="flat">
                      <a:noFill/>
                    </a:lnT>
                    <a:lnB>
                      <a:noFill/>
                    </a:lnB>
                    <a:lnTlToBr>
                      <a:noFill/>
                    </a:lnTlToBr>
                    <a:lnBlToTr>
                      <a:noFill/>
                    </a:lnBlToTr>
                    <a:noFill/>
                  </a:tcPr>
                </a:tc>
              </a:tr>
              <a:tr h="641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AutoNum type="arabicPeriod"/>
                        <a:tabLst/>
                      </a:pPr>
                      <a:r>
                        <a:rPr kumimoji="0" lang="ru-RU" altLang="ru-RU" sz="2000" b="0" i="0" u="none" strike="noStrike" cap="none" normalizeH="0" baseline="0" dirty="0" smtClean="0">
                          <a:ln>
                            <a:noFill/>
                          </a:ln>
                          <a:solidFill>
                            <a:schemeClr val="tx1"/>
                          </a:solidFill>
                          <a:effectLst/>
                          <a:latin typeface="Times New Roman" pitchFamily="18" charset="0"/>
                        </a:rPr>
                        <a:t>командир отделения</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92075" indent="-92075"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92075" marR="0" lvl="0" indent="-92075"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 автоматическая винтовка М16А1 +      подствольный гранатомет М203</a:t>
                      </a:r>
                    </a:p>
                  </a:txBody>
                  <a:tcPr marL="90000" marR="90000" marT="46800" marB="46800" horzOverflow="overflow">
                    <a:lnL>
                      <a:noFill/>
                    </a:lnL>
                    <a:lnR cap="flat">
                      <a:noFill/>
                    </a:lnR>
                    <a:lnT>
                      <a:noFill/>
                    </a:lnT>
                    <a:lnB>
                      <a:noFill/>
                    </a:lnB>
                    <a:lnTlToBr>
                      <a:noFill/>
                    </a:lnTlToBr>
                    <a:lnBlToTr>
                      <a:noFill/>
                    </a:lnBlToTr>
                    <a:noFill/>
                  </a:tcPr>
                </a:tc>
              </a:tr>
              <a:tr h="22860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2. помощник командира отделения</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 М16А1</a:t>
                      </a:r>
                    </a:p>
                  </a:txBody>
                  <a:tcPr marL="90000" marR="90000" marT="46800" marB="46800" horzOverflow="overflow">
                    <a:lnL>
                      <a:noFill/>
                    </a:lnL>
                    <a:lnR cap="flat">
                      <a:noFill/>
                    </a:lnR>
                    <a:lnT>
                      <a:noFill/>
                    </a:lnT>
                    <a:lnB>
                      <a:noFill/>
                    </a:lnB>
                    <a:lnTlToBr>
                      <a:noFill/>
                    </a:lnTlToBr>
                    <a:lnBlToTr>
                      <a:noFill/>
                    </a:lnBlToTr>
                    <a:noFill/>
                  </a:tcPr>
                </a:tc>
              </a:tr>
              <a:tr h="17780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3. наводчик-оператор БМП М2 «Брэдли»</a:t>
                      </a:r>
                    </a:p>
                  </a:txBody>
                  <a:tcPr marL="90000" marR="90000" marT="46800" marB="468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 М16А1(для самообороны)</a:t>
                      </a:r>
                    </a:p>
                  </a:txBody>
                  <a:tcPr marL="90000" marR="90000" marT="46800" marB="46800" horzOverflow="overflow">
                    <a:lnL>
                      <a:noFill/>
                    </a:lnL>
                    <a:lnR cap="flat">
                      <a:noFill/>
                    </a:lnR>
                    <a:lnT>
                      <a:noFill/>
                    </a:lnT>
                    <a:lnB>
                      <a:noFill/>
                    </a:lnB>
                    <a:lnTlToBr>
                      <a:noFill/>
                    </a:lnTlToBr>
                    <a:lnBlToTr>
                      <a:noFill/>
                    </a:lnBlToTr>
                    <a:noFill/>
                  </a:tcPr>
                </a:tc>
              </a:tr>
              <a:tr h="17780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4. механик-водитель БМП М2 «Брэдли»</a:t>
                      </a:r>
                    </a:p>
                  </a:txBody>
                  <a:tcPr marL="90000" marR="90000" marT="46800" marB="468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 М16А1(для самообороны)</a:t>
                      </a:r>
                    </a:p>
                  </a:txBody>
                  <a:tcPr marL="90000" marR="90000" marT="46800" marB="46800" horzOverflow="overflow">
                    <a:lnL>
                      <a:noFill/>
                    </a:lnL>
                    <a:lnR cap="flat">
                      <a:noFill/>
                    </a:lnR>
                    <a:lnT>
                      <a:noFill/>
                    </a:lnT>
                    <a:lnB>
                      <a:noFill/>
                    </a:lnB>
                    <a:lnTlToBr>
                      <a:noFill/>
                    </a:lnTlToBr>
                    <a:lnBlToTr>
                      <a:noFill/>
                    </a:lnBlToTr>
                    <a:noFill/>
                  </a:tcPr>
                </a:tc>
              </a:tr>
              <a:tr h="460375">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5. оператор ПТРК «Дрэгон»</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 М16А1(для самообороны)</a:t>
                      </a:r>
                    </a:p>
                  </a:txBody>
                  <a:tcPr marL="90000" marR="90000" marT="46800" marB="46800" horzOverflow="overflow">
                    <a:lnL>
                      <a:noFill/>
                    </a:lnL>
                    <a:lnR cap="flat">
                      <a:noFill/>
                    </a:lnR>
                    <a:lnT>
                      <a:noFill/>
                    </a:lnT>
                    <a:lnB>
                      <a:noFill/>
                    </a:lnB>
                    <a:lnTlToBr>
                      <a:noFill/>
                    </a:lnTlToBr>
                    <a:lnBlToTr>
                      <a:noFill/>
                    </a:lnBlToTr>
                    <a:noFill/>
                  </a:tcPr>
                </a:tc>
              </a:tr>
              <a:tr h="387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rPr>
                        <a:t>6. пулеметчик </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 единый пулемет М60 </a:t>
                      </a:r>
                    </a:p>
                  </a:txBody>
                  <a:tcPr marL="90000" marR="90000" marT="46800" marB="46800" horzOverflow="overflow">
                    <a:lnL>
                      <a:noFill/>
                    </a:lnL>
                    <a:lnR cap="flat">
                      <a:noFill/>
                    </a:lnR>
                    <a:lnT>
                      <a:noFill/>
                    </a:lnT>
                    <a:lnB>
                      <a:noFill/>
                    </a:lnB>
                    <a:lnTlToBr>
                      <a:noFill/>
                    </a:lnTlToBr>
                    <a:lnBlToTr>
                      <a:noFill/>
                    </a:lnBlToTr>
                    <a:noFill/>
                  </a:tcPr>
                </a:tc>
              </a:tr>
              <a:tr h="387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rPr>
                        <a:t>7. стрелок-снайпер</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 снайперская винтовка М21</a:t>
                      </a:r>
                    </a:p>
                  </a:txBody>
                  <a:tcPr marL="90000" marR="90000" marT="46800" marB="46800" horzOverflow="overflow">
                    <a:lnL>
                      <a:noFill/>
                    </a:lnL>
                    <a:lnR cap="flat">
                      <a:noFill/>
                    </a:lnR>
                    <a:lnT>
                      <a:noFill/>
                    </a:lnT>
                    <a:lnB>
                      <a:noFill/>
                    </a:lnB>
                    <a:lnTlToBr>
                      <a:noFill/>
                    </a:lnTlToBr>
                    <a:lnBlToTr>
                      <a:noFill/>
                    </a:lnBlToTr>
                    <a:noFill/>
                  </a:tcPr>
                </a:tc>
              </a:tr>
              <a:tr h="387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rPr>
                        <a:t>8. автоматчик</a:t>
                      </a:r>
                    </a:p>
                  </a:txBody>
                  <a:tcPr marL="90000" marR="90000" marT="46800" marB="46800" horzOverflow="overflow">
                    <a:lnL cap="flat">
                      <a:noFill/>
                    </a:lnL>
                    <a:lnR>
                      <a:noFill/>
                    </a:lnR>
                    <a:lnT>
                      <a:noFill/>
                    </a:lnT>
                    <a:lnB>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ru-RU" altLang="ru-RU" sz="2000" b="0" i="0" u="none" strike="noStrike" cap="none" normalizeH="0" baseline="0" smtClean="0">
                          <a:ln>
                            <a:noFill/>
                          </a:ln>
                          <a:solidFill>
                            <a:schemeClr val="tx1"/>
                          </a:solidFill>
                          <a:effectLst/>
                          <a:latin typeface="Times New Roman" pitchFamily="18" charset="0"/>
                        </a:rPr>
                        <a:t>М16А1</a:t>
                      </a:r>
                    </a:p>
                  </a:txBody>
                  <a:tcPr marL="90000" marR="90000" marT="46800" marB="46800" horzOverflow="overflow">
                    <a:lnL>
                      <a:noFill/>
                    </a:lnL>
                    <a:lnR cap="flat">
                      <a:noFill/>
                    </a:lnR>
                    <a:lnT>
                      <a:noFill/>
                    </a:lnT>
                    <a:lnB>
                      <a:noFill/>
                    </a:lnB>
                    <a:lnTlToBr>
                      <a:noFill/>
                    </a:lnTlToBr>
                    <a:lnBlToTr>
                      <a:noFill/>
                    </a:lnBlToTr>
                    <a:noFill/>
                  </a:tcPr>
                </a:tc>
              </a:tr>
              <a:tr h="387350">
                <a:tc>
                  <a:txBody>
                    <a:bodyPr/>
                    <a:lstStyle>
                      <a:lvl1pPr marL="274638" indent="-274638" algn="l">
                        <a:spcBef>
                          <a:spcPct val="20000"/>
                        </a:spcBef>
                        <a:defRPr sz="2800">
                          <a:solidFill>
                            <a:schemeClr val="tx1"/>
                          </a:solidFill>
                          <a:latin typeface="Times New Roman" pitchFamily="18" charset="0"/>
                        </a:defRPr>
                      </a:lvl1pPr>
                      <a:lvl2pPr marL="1081088" indent="-457200" algn="l">
                        <a:spcBef>
                          <a:spcPct val="20000"/>
                        </a:spcBef>
                        <a:defRPr sz="2400">
                          <a:solidFill>
                            <a:schemeClr val="tx1"/>
                          </a:solidFill>
                          <a:latin typeface="Times New Roman" pitchFamily="18" charset="0"/>
                        </a:defRPr>
                      </a:lvl2pPr>
                      <a:lvl3pPr marL="1641475" indent="-381000" algn="l">
                        <a:spcBef>
                          <a:spcPct val="20000"/>
                        </a:spcBef>
                        <a:defRPr sz="2000">
                          <a:solidFill>
                            <a:schemeClr val="tx1"/>
                          </a:solidFill>
                          <a:latin typeface="Times New Roman" pitchFamily="18" charset="0"/>
                        </a:defRPr>
                      </a:lvl3pPr>
                      <a:lvl4pPr marL="2163763" indent="-342900" algn="l">
                        <a:spcBef>
                          <a:spcPct val="20000"/>
                        </a:spcBef>
                        <a:defRPr>
                          <a:solidFill>
                            <a:schemeClr val="tx1"/>
                          </a:solidFill>
                          <a:latin typeface="Times New Roman" pitchFamily="18" charset="0"/>
                        </a:defRPr>
                      </a:lvl4pPr>
                      <a:lvl5pPr marL="2686050" indent="-342900" algn="l">
                        <a:spcBef>
                          <a:spcPct val="20000"/>
                        </a:spcBef>
                        <a:defRPr>
                          <a:solidFill>
                            <a:schemeClr val="tx1"/>
                          </a:solidFill>
                          <a:latin typeface="Times New Roman" pitchFamily="18" charset="0"/>
                        </a:defRPr>
                      </a:lvl5pPr>
                      <a:lvl6pPr marL="3143250" indent="-342900" fontAlgn="base">
                        <a:spcBef>
                          <a:spcPct val="20000"/>
                        </a:spcBef>
                        <a:spcAft>
                          <a:spcPct val="0"/>
                        </a:spcAft>
                        <a:defRPr>
                          <a:solidFill>
                            <a:schemeClr val="tx1"/>
                          </a:solidFill>
                          <a:latin typeface="Times New Roman" pitchFamily="18" charset="0"/>
                        </a:defRPr>
                      </a:lvl6pPr>
                      <a:lvl7pPr marL="3600450" indent="-342900" fontAlgn="base">
                        <a:spcBef>
                          <a:spcPct val="20000"/>
                        </a:spcBef>
                        <a:spcAft>
                          <a:spcPct val="0"/>
                        </a:spcAft>
                        <a:defRPr>
                          <a:solidFill>
                            <a:schemeClr val="tx1"/>
                          </a:solidFill>
                          <a:latin typeface="Times New Roman" pitchFamily="18" charset="0"/>
                        </a:defRPr>
                      </a:lvl7pPr>
                      <a:lvl8pPr marL="4057650" indent="-342900" fontAlgn="base">
                        <a:spcBef>
                          <a:spcPct val="20000"/>
                        </a:spcBef>
                        <a:spcAft>
                          <a:spcPct val="0"/>
                        </a:spcAft>
                        <a:defRPr>
                          <a:solidFill>
                            <a:schemeClr val="tx1"/>
                          </a:solidFill>
                          <a:latin typeface="Times New Roman" pitchFamily="18" charset="0"/>
                        </a:defRPr>
                      </a:lvl8pPr>
                      <a:lvl9pPr marL="4514850" indent="-342900" fontAlgn="base">
                        <a:spcBef>
                          <a:spcPct val="20000"/>
                        </a:spcBef>
                        <a:spcAft>
                          <a:spcPct val="0"/>
                        </a:spcAft>
                        <a:defRPr>
                          <a:solidFill>
                            <a:schemeClr val="tx1"/>
                          </a:solidFill>
                          <a:latin typeface="Times New Roman" pitchFamily="18" charset="0"/>
                        </a:defRPr>
                      </a:lvl9pPr>
                    </a:lstStyle>
                    <a:p>
                      <a:pPr marL="274638" marR="0" lvl="0" indent="-274638"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rPr>
                        <a:t>9. автоматчик</a:t>
                      </a:r>
                    </a:p>
                  </a:txBody>
                  <a:tcPr marL="90000" marR="90000" marT="46800" marB="46800" horzOverflow="overflow">
                    <a:lnL cap="flat">
                      <a:noFill/>
                    </a:lnL>
                    <a:lnR>
                      <a:noFill/>
                    </a:lnR>
                    <a:lnT>
                      <a:noFill/>
                    </a:lnT>
                    <a:lnB cap="flat">
                      <a:noFill/>
                    </a:lnB>
                    <a:lnTlToBr>
                      <a:noFill/>
                    </a:lnTlToBr>
                    <a:lnBlToTr>
                      <a:noFill/>
                    </a:lnBlToTr>
                    <a:noFill/>
                  </a:tcPr>
                </a:tc>
                <a:tc>
                  <a:txBody>
                    <a:bodyPr/>
                    <a:lstStyle>
                      <a:lvl1pPr marL="182563" indent="-182563"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182563" marR="0" lvl="0" indent="-182563"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rPr>
                        <a:t>- М16А1</a:t>
                      </a:r>
                    </a:p>
                  </a:txBody>
                  <a:tcPr marL="90000" marR="90000" marT="46800" marB="46800" horzOverflow="overflow">
                    <a:lnL>
                      <a:noFill/>
                    </a:lnL>
                    <a:lnR cap="flat">
                      <a:noFill/>
                    </a:lnR>
                    <a:lnT>
                      <a:noFill/>
                    </a:lnT>
                    <a:lnB cap="flat">
                      <a:noFill/>
                    </a:lnB>
                    <a:lnTlToBr>
                      <a:noFill/>
                    </a:lnTlToBr>
                    <a:lnBlToTr>
                      <a:noFill/>
                    </a:lnBlToTr>
                    <a:noFill/>
                  </a:tcPr>
                </a:tc>
              </a:tr>
            </a:tbl>
          </a:graphicData>
        </a:graphic>
      </p:graphicFrame>
      <p:sp>
        <p:nvSpPr>
          <p:cNvPr id="20503" name="Text Box 1340" descr="Пергамент"/>
          <p:cNvSpPr txBox="1">
            <a:spLocks noChangeArrowheads="1"/>
          </p:cNvSpPr>
          <p:nvPr/>
        </p:nvSpPr>
        <p:spPr bwMode="auto">
          <a:xfrm>
            <a:off x="93663" y="5430838"/>
            <a:ext cx="8964612" cy="1006475"/>
          </a:xfrm>
          <a:prstGeom prst="rect">
            <a:avLst/>
          </a:prstGeom>
          <a:noFill/>
          <a:ln w="9525">
            <a:noFill/>
            <a:miter lim="800000"/>
            <a:headEnd/>
            <a:tailEnd/>
          </a:ln>
        </p:spPr>
        <p:txBody>
          <a:bodyPr lIns="90000" tIns="46800" rIns="90000" bIns="46800">
            <a:spAutoFit/>
          </a:bodyPr>
          <a:lstStyle/>
          <a:p>
            <a:pPr marL="182563"/>
            <a:r>
              <a:rPr lang="ru-RU" altLang="ru-RU" sz="2000" b="1">
                <a:latin typeface="Times New Roman" pitchFamily="18" charset="0"/>
              </a:rPr>
              <a:t>Примечание: </a:t>
            </a:r>
            <a:r>
              <a:rPr lang="ru-RU" altLang="ru-RU" sz="2000">
                <a:latin typeface="Times New Roman" pitchFamily="18" charset="0"/>
              </a:rPr>
              <a:t>кроме того, у пехотинцев , спешивающихся с БМП М2 «Брэдли» имеется до трех 66-мм четырехствольных гранатометов одноразового применения.</a:t>
            </a:r>
            <a:endParaRPr lang="ru-RU" altLang="ru-RU" sz="2000" b="1">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descr="Пергамент"/>
          <p:cNvSpPr txBox="1">
            <a:spLocks noChangeArrowheads="1"/>
          </p:cNvSpPr>
          <p:nvPr/>
        </p:nvSpPr>
        <p:spPr bwMode="auto">
          <a:xfrm>
            <a:off x="17463" y="0"/>
            <a:ext cx="9144000" cy="1017588"/>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sz="2800" b="1" dirty="0">
                <a:solidFill>
                  <a:schemeClr val="tx2">
                    <a:lumMod val="50000"/>
                  </a:schemeClr>
                </a:solidFill>
              </a:rPr>
              <a:t>Структура мотопехотного взвода (</a:t>
            </a:r>
            <a:r>
              <a:rPr lang="ru-RU" altLang="ru-RU" sz="3200" b="1" dirty="0" err="1">
                <a:solidFill>
                  <a:schemeClr val="tx2">
                    <a:lumMod val="50000"/>
                  </a:schemeClr>
                </a:solidFill>
              </a:rPr>
              <a:t>мпв</a:t>
            </a:r>
            <a:r>
              <a:rPr lang="ru-RU" altLang="ru-RU" sz="2800" b="1" dirty="0">
                <a:solidFill>
                  <a:schemeClr val="tx2">
                    <a:lumMod val="50000"/>
                  </a:schemeClr>
                </a:solidFill>
              </a:rPr>
              <a:t>) </a:t>
            </a:r>
          </a:p>
          <a:p>
            <a:pPr algn="ctr" fontAlgn="auto">
              <a:spcBef>
                <a:spcPts val="0"/>
              </a:spcBef>
              <a:spcAft>
                <a:spcPts val="0"/>
              </a:spcAft>
              <a:defRPr/>
            </a:pPr>
            <a:r>
              <a:rPr lang="ru-RU" altLang="ru-RU" sz="2800" b="1" dirty="0">
                <a:solidFill>
                  <a:schemeClr val="tx2">
                    <a:lumMod val="50000"/>
                  </a:schemeClr>
                </a:solidFill>
              </a:rPr>
              <a:t>армии США на БМП М2 «Брэдли»</a:t>
            </a:r>
          </a:p>
        </p:txBody>
      </p:sp>
      <p:sp>
        <p:nvSpPr>
          <p:cNvPr id="21506" name="Text Box 50" descr="Пергамент"/>
          <p:cNvSpPr txBox="1">
            <a:spLocks noChangeArrowheads="1"/>
          </p:cNvSpPr>
          <p:nvPr/>
        </p:nvSpPr>
        <p:spPr bwMode="auto">
          <a:xfrm>
            <a:off x="179388" y="1243013"/>
            <a:ext cx="8785225" cy="701675"/>
          </a:xfrm>
          <a:prstGeom prst="rect">
            <a:avLst/>
          </a:prstGeom>
          <a:noFill/>
          <a:ln w="9525">
            <a:noFill/>
            <a:miter lim="800000"/>
            <a:headEnd/>
            <a:tailEnd/>
          </a:ln>
        </p:spPr>
        <p:txBody>
          <a:bodyPr lIns="90000" tIns="46800" rIns="90000" bIns="46800">
            <a:spAutoFit/>
          </a:bodyPr>
          <a:lstStyle/>
          <a:p>
            <a:pPr marL="182563" indent="261938"/>
            <a:r>
              <a:rPr lang="ru-RU" altLang="ru-RU" sz="2000">
                <a:latin typeface="Times New Roman" pitchFamily="18" charset="0"/>
              </a:rPr>
              <a:t>Мотопехотный взвод (</a:t>
            </a:r>
            <a:r>
              <a:rPr lang="ru-RU" altLang="ru-RU" sz="2000" b="1">
                <a:latin typeface="Times New Roman" pitchFamily="18" charset="0"/>
              </a:rPr>
              <a:t>мпв</a:t>
            </a:r>
            <a:r>
              <a:rPr lang="ru-RU" altLang="ru-RU" sz="2000">
                <a:latin typeface="Times New Roman" pitchFamily="18" charset="0"/>
              </a:rPr>
              <a:t>) армии США на БМП М2 «Брэдли» состоит из управления взводом и трех мотопехотных отделений (</a:t>
            </a:r>
            <a:r>
              <a:rPr lang="ru-RU" altLang="ru-RU" sz="2000" b="1">
                <a:latin typeface="Times New Roman" pitchFamily="18" charset="0"/>
              </a:rPr>
              <a:t>мпо</a:t>
            </a:r>
            <a:r>
              <a:rPr lang="ru-RU" altLang="ru-RU" sz="2000">
                <a:latin typeface="Times New Roman" pitchFamily="18" charset="0"/>
              </a:rPr>
              <a:t>).</a:t>
            </a:r>
          </a:p>
        </p:txBody>
      </p:sp>
      <p:sp>
        <p:nvSpPr>
          <p:cNvPr id="6" name="Text Box 51" descr="Пергамент"/>
          <p:cNvSpPr txBox="1">
            <a:spLocks noChangeArrowheads="1"/>
          </p:cNvSpPr>
          <p:nvPr/>
        </p:nvSpPr>
        <p:spPr bwMode="auto">
          <a:xfrm>
            <a:off x="36513" y="1890713"/>
            <a:ext cx="9144000" cy="463550"/>
          </a:xfrm>
          <a:prstGeom prst="rect">
            <a:avLst/>
          </a:prstGeom>
          <a:noFill/>
          <a:ln>
            <a:noFill/>
          </a:ln>
          <a:effectLst/>
          <a:extLst/>
        </p:spPr>
        <p:txBody>
          <a:bodyPr lIns="90000" tIns="46800" rIns="90000" bIns="46800">
            <a:spAutoFit/>
          </a:bodyPr>
          <a:lstStyle>
            <a:lvl1pPr algn="l">
              <a:tabLst>
                <a:tab pos="184150" algn="l"/>
              </a:tabLst>
              <a:defRPr sz="2400">
                <a:solidFill>
                  <a:schemeClr val="tx1"/>
                </a:solidFill>
                <a:latin typeface="Times New Roman" pitchFamily="18" charset="0"/>
              </a:defRPr>
            </a:lvl1pPr>
            <a:lvl2pPr marL="474663" algn="l">
              <a:tabLst>
                <a:tab pos="184150" algn="l"/>
              </a:tabLst>
              <a:defRPr sz="2400">
                <a:solidFill>
                  <a:schemeClr val="tx1"/>
                </a:solidFill>
                <a:latin typeface="Times New Roman" pitchFamily="18" charset="0"/>
              </a:defRPr>
            </a:lvl2pPr>
            <a:lvl3pPr algn="l">
              <a:tabLst>
                <a:tab pos="184150" algn="l"/>
              </a:tabLst>
              <a:defRPr sz="2400">
                <a:solidFill>
                  <a:schemeClr val="tx1"/>
                </a:solidFill>
                <a:latin typeface="Times New Roman" pitchFamily="18" charset="0"/>
              </a:defRPr>
            </a:lvl3pPr>
            <a:lvl4pPr algn="l">
              <a:tabLst>
                <a:tab pos="184150" algn="l"/>
              </a:tabLst>
              <a:defRPr sz="2400">
                <a:solidFill>
                  <a:schemeClr val="tx1"/>
                </a:solidFill>
                <a:latin typeface="Times New Roman" pitchFamily="18" charset="0"/>
              </a:defRPr>
            </a:lvl4pPr>
            <a:lvl5pPr algn="l">
              <a:tabLst>
                <a:tab pos="184150" algn="l"/>
              </a:tabLst>
              <a:defRPr sz="2400">
                <a:solidFill>
                  <a:schemeClr val="tx1"/>
                </a:solidFill>
                <a:latin typeface="Times New Roman" pitchFamily="18" charset="0"/>
              </a:defRPr>
            </a:lvl5pPr>
            <a:lvl6pPr fontAlgn="base">
              <a:spcBef>
                <a:spcPct val="0"/>
              </a:spcBef>
              <a:spcAft>
                <a:spcPct val="0"/>
              </a:spcAft>
              <a:tabLst>
                <a:tab pos="184150" algn="l"/>
              </a:tabLst>
              <a:defRPr sz="2400">
                <a:solidFill>
                  <a:schemeClr val="tx1"/>
                </a:solidFill>
                <a:latin typeface="Times New Roman" pitchFamily="18" charset="0"/>
              </a:defRPr>
            </a:lvl6pPr>
            <a:lvl7pPr fontAlgn="base">
              <a:spcBef>
                <a:spcPct val="0"/>
              </a:spcBef>
              <a:spcAft>
                <a:spcPct val="0"/>
              </a:spcAft>
              <a:tabLst>
                <a:tab pos="184150" algn="l"/>
              </a:tabLst>
              <a:defRPr sz="2400">
                <a:solidFill>
                  <a:schemeClr val="tx1"/>
                </a:solidFill>
                <a:latin typeface="Times New Roman" pitchFamily="18" charset="0"/>
              </a:defRPr>
            </a:lvl7pPr>
            <a:lvl8pPr fontAlgn="base">
              <a:spcBef>
                <a:spcPct val="0"/>
              </a:spcBef>
              <a:spcAft>
                <a:spcPct val="0"/>
              </a:spcAft>
              <a:tabLst>
                <a:tab pos="184150" algn="l"/>
              </a:tabLst>
              <a:defRPr sz="2400">
                <a:solidFill>
                  <a:schemeClr val="tx1"/>
                </a:solidFill>
                <a:latin typeface="Times New Roman" pitchFamily="18" charset="0"/>
              </a:defRPr>
            </a:lvl8pPr>
            <a:lvl9pPr fontAlgn="base">
              <a:spcBef>
                <a:spcPct val="0"/>
              </a:spcBef>
              <a:spcAft>
                <a:spcPct val="0"/>
              </a:spcAft>
              <a:tabLst>
                <a:tab pos="184150" algn="l"/>
              </a:tabLst>
              <a:defRPr sz="2400">
                <a:solidFill>
                  <a:schemeClr val="tx1"/>
                </a:solidFill>
                <a:latin typeface="Times New Roman" pitchFamily="18" charset="0"/>
              </a:defRPr>
            </a:lvl9pPr>
          </a:lstStyle>
          <a:p>
            <a:pPr algn="ctr" fontAlgn="auto">
              <a:spcBef>
                <a:spcPts val="0"/>
              </a:spcBef>
              <a:spcAft>
                <a:spcPts val="0"/>
              </a:spcAft>
              <a:defRPr/>
            </a:pPr>
            <a:r>
              <a:rPr lang="ru-RU" altLang="ru-RU" b="1" dirty="0">
                <a:solidFill>
                  <a:schemeClr val="tx2">
                    <a:lumMod val="50000"/>
                  </a:schemeClr>
                </a:solidFill>
              </a:rPr>
              <a:t>Структура управления </a:t>
            </a:r>
            <a:r>
              <a:rPr lang="ru-RU" altLang="ru-RU" b="1" dirty="0" err="1">
                <a:solidFill>
                  <a:schemeClr val="tx2">
                    <a:lumMod val="50000"/>
                  </a:schemeClr>
                </a:solidFill>
              </a:rPr>
              <a:t>мпв</a:t>
            </a:r>
            <a:r>
              <a:rPr lang="ru-RU" altLang="ru-RU" b="1" dirty="0">
                <a:solidFill>
                  <a:schemeClr val="tx2">
                    <a:lumMod val="50000"/>
                  </a:schemeClr>
                </a:solidFill>
              </a:rPr>
              <a:t> на БМП М2 «Брэдли»</a:t>
            </a:r>
          </a:p>
        </p:txBody>
      </p:sp>
      <p:sp>
        <p:nvSpPr>
          <p:cNvPr id="21508" name="Text Box 52" descr="Пергамент"/>
          <p:cNvSpPr txBox="1">
            <a:spLocks noChangeArrowheads="1"/>
          </p:cNvSpPr>
          <p:nvPr/>
        </p:nvSpPr>
        <p:spPr bwMode="auto">
          <a:xfrm>
            <a:off x="107950" y="2401888"/>
            <a:ext cx="8964613" cy="1006475"/>
          </a:xfrm>
          <a:prstGeom prst="rect">
            <a:avLst/>
          </a:prstGeom>
          <a:noFill/>
          <a:ln w="9525">
            <a:noFill/>
            <a:miter lim="800000"/>
            <a:headEnd/>
            <a:tailEnd/>
          </a:ln>
        </p:spPr>
        <p:txBody>
          <a:bodyPr lIns="90000" tIns="46800" rIns="90000" bIns="46800">
            <a:spAutoFit/>
          </a:bodyPr>
          <a:lstStyle/>
          <a:p>
            <a:pPr marL="182563" indent="261938"/>
            <a:r>
              <a:rPr lang="ru-RU" altLang="ru-RU" sz="2000">
                <a:latin typeface="Times New Roman" pitchFamily="18" charset="0"/>
              </a:rPr>
              <a:t>Управление взвода состоит из 8 человек и передвигается на штабной БМП М2 «Брэдли», на его вооружении только автоматические винтовки М16А1, средства связи и наблюдения.</a:t>
            </a:r>
          </a:p>
        </p:txBody>
      </p:sp>
      <p:sp>
        <p:nvSpPr>
          <p:cNvPr id="21509" name="Text Box 49" descr="Пергамент"/>
          <p:cNvSpPr txBox="1">
            <a:spLocks noChangeArrowheads="1"/>
          </p:cNvSpPr>
          <p:nvPr/>
        </p:nvSpPr>
        <p:spPr bwMode="auto">
          <a:xfrm>
            <a:off x="361950" y="3422650"/>
            <a:ext cx="8569325" cy="3197225"/>
          </a:xfrm>
          <a:prstGeom prst="rect">
            <a:avLst/>
          </a:prstGeom>
          <a:noFill/>
          <a:ln w="9525">
            <a:noFill/>
            <a:miter lim="800000"/>
            <a:headEnd/>
            <a:tailEnd/>
          </a:ln>
        </p:spPr>
        <p:txBody>
          <a:bodyPr lIns="90000" tIns="46800" rIns="90000" bIns="46800">
            <a:spAutoFit/>
          </a:bodyPr>
          <a:lstStyle/>
          <a:p>
            <a:pPr marL="1619250" indent="-1266825"/>
            <a:r>
              <a:rPr lang="ru-RU" altLang="ru-RU" b="1">
                <a:latin typeface="Times New Roman" pitchFamily="18" charset="0"/>
              </a:rPr>
              <a:t>Итого  в </a:t>
            </a:r>
            <a:r>
              <a:rPr lang="ru-RU" altLang="ru-RU" sz="2400" b="1">
                <a:latin typeface="Times New Roman" pitchFamily="18" charset="0"/>
              </a:rPr>
              <a:t>мпв </a:t>
            </a:r>
            <a:r>
              <a:rPr lang="ru-RU" altLang="ru-RU" b="1">
                <a:latin typeface="Times New Roman" pitchFamily="18" charset="0"/>
              </a:rPr>
              <a:t>на БМП М2 «Брэдли»: </a:t>
            </a:r>
          </a:p>
          <a:p>
            <a:pPr marL="1619250" indent="-1266825"/>
            <a:r>
              <a:rPr lang="ru-RU" altLang="ru-RU" b="1">
                <a:latin typeface="Times New Roman" pitchFamily="18" charset="0"/>
              </a:rPr>
              <a:t>                  - личного состава (л/с)</a:t>
            </a:r>
            <a:r>
              <a:rPr lang="ru-RU" altLang="ru-RU">
                <a:latin typeface="Times New Roman" pitchFamily="18" charset="0"/>
              </a:rPr>
              <a:t> </a:t>
            </a:r>
            <a:r>
              <a:rPr lang="ru-RU" altLang="ru-RU" b="1">
                <a:latin typeface="Times New Roman" pitchFamily="18" charset="0"/>
              </a:rPr>
              <a:t>			           </a:t>
            </a:r>
            <a:r>
              <a:rPr lang="ru-RU" altLang="ru-RU" sz="2400" b="1">
                <a:latin typeface="Times New Roman" pitchFamily="18" charset="0"/>
              </a:rPr>
              <a:t>–</a:t>
            </a:r>
            <a:r>
              <a:rPr lang="ru-RU" altLang="ru-RU" b="1">
                <a:latin typeface="Times New Roman" pitchFamily="18" charset="0"/>
              </a:rPr>
              <a:t> 35 чел.; </a:t>
            </a:r>
          </a:p>
          <a:p>
            <a:pPr marL="1619250" indent="-1266825"/>
            <a:r>
              <a:rPr lang="ru-RU" altLang="ru-RU" b="1">
                <a:latin typeface="Times New Roman" pitchFamily="18" charset="0"/>
              </a:rPr>
              <a:t>                  - БМП М2 «Брэдли»			                           </a:t>
            </a:r>
            <a:r>
              <a:rPr lang="ru-RU" altLang="ru-RU" sz="2400" b="1">
                <a:latin typeface="Times New Roman" pitchFamily="18" charset="0"/>
              </a:rPr>
              <a:t>–</a:t>
            </a:r>
            <a:r>
              <a:rPr lang="ru-RU" altLang="ru-RU" b="1">
                <a:latin typeface="Times New Roman" pitchFamily="18" charset="0"/>
              </a:rPr>
              <a:t> 4 ед.; </a:t>
            </a:r>
          </a:p>
          <a:p>
            <a:pPr marL="1619250" indent="-1266825"/>
            <a:r>
              <a:rPr lang="ru-RU" altLang="ru-RU" b="1">
                <a:latin typeface="Times New Roman" pitchFamily="18" charset="0"/>
              </a:rPr>
              <a:t>                  - ПТРК «Дрэгон» 				           </a:t>
            </a:r>
            <a:r>
              <a:rPr lang="ru-RU" altLang="ru-RU" sz="2400" b="1">
                <a:latin typeface="Times New Roman" pitchFamily="18" charset="0"/>
              </a:rPr>
              <a:t>–</a:t>
            </a:r>
            <a:r>
              <a:rPr lang="ru-RU" altLang="ru-RU" b="1">
                <a:latin typeface="Times New Roman" pitchFamily="18" charset="0"/>
              </a:rPr>
              <a:t> 3 ед.; </a:t>
            </a:r>
          </a:p>
          <a:p>
            <a:pPr marL="1619250" indent="-1266825"/>
            <a:r>
              <a:rPr lang="ru-RU" altLang="ru-RU" b="1">
                <a:latin typeface="Times New Roman" pitchFamily="18" charset="0"/>
              </a:rPr>
              <a:t>                  - единых пулеметов М60 		                           </a:t>
            </a:r>
            <a:r>
              <a:rPr lang="ru-RU" altLang="ru-RU" sz="2400" b="1">
                <a:latin typeface="Times New Roman" pitchFamily="18" charset="0"/>
              </a:rPr>
              <a:t>–</a:t>
            </a:r>
            <a:r>
              <a:rPr lang="ru-RU" altLang="ru-RU" b="1">
                <a:latin typeface="Times New Roman" pitchFamily="18" charset="0"/>
              </a:rPr>
              <a:t> 3 ед.; </a:t>
            </a:r>
          </a:p>
          <a:p>
            <a:pPr marL="1619250" indent="-1266825"/>
            <a:r>
              <a:rPr lang="ru-RU" altLang="ru-RU" b="1">
                <a:latin typeface="Times New Roman" pitchFamily="18" charset="0"/>
              </a:rPr>
              <a:t>                  - снайперских винтовок М21		                           </a:t>
            </a:r>
            <a:r>
              <a:rPr lang="ru-RU" altLang="ru-RU" sz="2400" b="1">
                <a:latin typeface="Times New Roman" pitchFamily="18" charset="0"/>
              </a:rPr>
              <a:t>–</a:t>
            </a:r>
            <a:r>
              <a:rPr lang="ru-RU" altLang="ru-RU" b="1">
                <a:latin typeface="Times New Roman" pitchFamily="18" charset="0"/>
              </a:rPr>
              <a:t> 3 ед.; </a:t>
            </a:r>
          </a:p>
          <a:p>
            <a:pPr marL="1619250" indent="-1266825"/>
            <a:r>
              <a:rPr lang="ru-RU" altLang="ru-RU" b="1">
                <a:latin typeface="Times New Roman" pitchFamily="18" charset="0"/>
              </a:rPr>
              <a:t>                  - подствольных гранатометов М203 к М16А1                 </a:t>
            </a:r>
            <a:r>
              <a:rPr lang="ru-RU" altLang="ru-RU" sz="2400" b="1">
                <a:latin typeface="Times New Roman" pitchFamily="18" charset="0"/>
              </a:rPr>
              <a:t>–</a:t>
            </a:r>
            <a:r>
              <a:rPr lang="ru-RU" altLang="ru-RU" b="1">
                <a:latin typeface="Times New Roman" pitchFamily="18" charset="0"/>
              </a:rPr>
              <a:t> 3ед. </a:t>
            </a:r>
          </a:p>
          <a:p>
            <a:pPr marL="1619250" indent="-1266825"/>
            <a:r>
              <a:rPr lang="ru-RU" altLang="ru-RU" b="1">
                <a:latin typeface="Times New Roman" pitchFamily="18" charset="0"/>
              </a:rPr>
              <a:t>                  - 66-мм четырехствольных гранатометов              </a:t>
            </a:r>
          </a:p>
          <a:p>
            <a:pPr marL="1619250" indent="-1266825"/>
            <a:r>
              <a:rPr lang="ru-RU" altLang="ru-RU" b="1">
                <a:latin typeface="Times New Roman" pitchFamily="18" charset="0"/>
              </a:rPr>
              <a:t>                    одноразового применения                                                – до 9 ед.</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3334</TotalTime>
  <Words>2558</Words>
  <Application>Microsoft Office PowerPoint</Application>
  <PresentationFormat>Экран (4:3)</PresentationFormat>
  <Paragraphs>491</Paragraphs>
  <Slides>43</Slides>
  <Notes>0</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6</vt:i4>
      </vt:variant>
      <vt:variant>
        <vt:lpstr>Внедренные серверы OLE</vt:lpstr>
      </vt:variant>
      <vt:variant>
        <vt:i4>1</vt:i4>
      </vt:variant>
      <vt:variant>
        <vt:lpstr>Заголовки слайдов</vt:lpstr>
      </vt:variant>
      <vt:variant>
        <vt:i4>43</vt:i4>
      </vt:variant>
    </vt:vector>
  </HeadingPairs>
  <TitlesOfParts>
    <vt:vector size="55" baseType="lpstr">
      <vt:lpstr>Arial</vt:lpstr>
      <vt:lpstr>Palatino Linotype</vt:lpstr>
      <vt:lpstr>Wingdings</vt:lpstr>
      <vt:lpstr>Calibri</vt:lpstr>
      <vt:lpstr>Times New Roman</vt:lpstr>
      <vt:lpstr>Базовая</vt:lpstr>
      <vt:lpstr>Базовая</vt:lpstr>
      <vt:lpstr>Базовая</vt:lpstr>
      <vt:lpstr>Базовая</vt:lpstr>
      <vt:lpstr>Базовая</vt:lpstr>
      <vt:lpstr>Базовая</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Admin</cp:lastModifiedBy>
  <cp:revision>58</cp:revision>
  <dcterms:created xsi:type="dcterms:W3CDTF">2014-08-25T19:29:48Z</dcterms:created>
  <dcterms:modified xsi:type="dcterms:W3CDTF">2014-11-27T08:00:31Z</dcterms:modified>
</cp:coreProperties>
</file>