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Lst>
  <p:notesMasterIdLst>
    <p:notesMasterId r:id="rId74"/>
  </p:notesMasterIdLst>
  <p:sldIdLst>
    <p:sldId id="259" r:id="rId4"/>
    <p:sldId id="258" r:id="rId5"/>
    <p:sldId id="300" r:id="rId6"/>
    <p:sldId id="301" r:id="rId7"/>
    <p:sldId id="262" r:id="rId8"/>
    <p:sldId id="261" r:id="rId9"/>
    <p:sldId id="299" r:id="rId10"/>
    <p:sldId id="318" r:id="rId11"/>
    <p:sldId id="302" r:id="rId12"/>
    <p:sldId id="303" r:id="rId13"/>
    <p:sldId id="304" r:id="rId14"/>
    <p:sldId id="315" r:id="rId15"/>
    <p:sldId id="327" r:id="rId16"/>
    <p:sldId id="328" r:id="rId17"/>
    <p:sldId id="329" r:id="rId18"/>
    <p:sldId id="316" r:id="rId19"/>
    <p:sldId id="317" r:id="rId20"/>
    <p:sldId id="267" r:id="rId21"/>
    <p:sldId id="260" r:id="rId22"/>
    <p:sldId id="266" r:id="rId23"/>
    <p:sldId id="263" r:id="rId24"/>
    <p:sldId id="320" r:id="rId25"/>
    <p:sldId id="265" r:id="rId26"/>
    <p:sldId id="264" r:id="rId27"/>
    <p:sldId id="268" r:id="rId28"/>
    <p:sldId id="269" r:id="rId29"/>
    <p:sldId id="270" r:id="rId30"/>
    <p:sldId id="271" r:id="rId31"/>
    <p:sldId id="272" r:id="rId32"/>
    <p:sldId id="273" r:id="rId33"/>
    <p:sldId id="274" r:id="rId34"/>
    <p:sldId id="275" r:id="rId35"/>
    <p:sldId id="276" r:id="rId36"/>
    <p:sldId id="277" r:id="rId37"/>
    <p:sldId id="321" r:id="rId38"/>
    <p:sldId id="278" r:id="rId39"/>
    <p:sldId id="279" r:id="rId40"/>
    <p:sldId id="325" r:id="rId41"/>
    <p:sldId id="280" r:id="rId42"/>
    <p:sldId id="281" r:id="rId43"/>
    <p:sldId id="282" r:id="rId44"/>
    <p:sldId id="323" r:id="rId45"/>
    <p:sldId id="322" r:id="rId46"/>
    <p:sldId id="309" r:id="rId47"/>
    <p:sldId id="283" r:id="rId48"/>
    <p:sldId id="284" r:id="rId49"/>
    <p:sldId id="285" r:id="rId50"/>
    <p:sldId id="314" r:id="rId51"/>
    <p:sldId id="286" r:id="rId52"/>
    <p:sldId id="310" r:id="rId53"/>
    <p:sldId id="287" r:id="rId54"/>
    <p:sldId id="305" r:id="rId55"/>
    <p:sldId id="296" r:id="rId56"/>
    <p:sldId id="297" r:id="rId57"/>
    <p:sldId id="298" r:id="rId58"/>
    <p:sldId id="324" r:id="rId59"/>
    <p:sldId id="288" r:id="rId60"/>
    <p:sldId id="289" r:id="rId61"/>
    <p:sldId id="290" r:id="rId62"/>
    <p:sldId id="319" r:id="rId63"/>
    <p:sldId id="291" r:id="rId64"/>
    <p:sldId id="292" r:id="rId65"/>
    <p:sldId id="293" r:id="rId66"/>
    <p:sldId id="294" r:id="rId67"/>
    <p:sldId id="295" r:id="rId68"/>
    <p:sldId id="306" r:id="rId69"/>
    <p:sldId id="311" r:id="rId70"/>
    <p:sldId id="312" r:id="rId71"/>
    <p:sldId id="313" r:id="rId72"/>
    <p:sldId id="308" r:id="rId73"/>
  </p:sldIdLst>
  <p:sldSz cx="9144000" cy="6858000" type="screen4x3"/>
  <p:notesSz cx="9144000" cy="6858000"/>
  <p:defaultTextStyle>
    <a:defPPr>
      <a:defRPr lang="ru-RU"/>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3366"/>
    <a:srgbClr val="D60093"/>
    <a:srgbClr val="A50021"/>
    <a:srgbClr val="FF5050"/>
    <a:srgbClr val="FF0000"/>
    <a:srgbClr val="FFFF00"/>
    <a:srgbClr val="CC0000"/>
    <a:srgbClr val="8000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8" autoAdjust="0"/>
    <p:restoredTop sz="94595" autoAdjust="0"/>
  </p:normalViewPr>
  <p:slideViewPr>
    <p:cSldViewPr>
      <p:cViewPr>
        <p:scale>
          <a:sx n="75" d="100"/>
          <a:sy n="75" d="100"/>
        </p:scale>
        <p:origin x="-342" y="12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678"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_rels/viewProps.xml.rels><?xml version="1.0" encoding="UTF-8" standalone="yes"?>
<Relationships xmlns="http://schemas.openxmlformats.org/package/2006/relationships"><Relationship Id="rId8" Type="http://schemas.openxmlformats.org/officeDocument/2006/relationships/slide" Target="slides/slide28.xml"/><Relationship Id="rId13" Type="http://schemas.openxmlformats.org/officeDocument/2006/relationships/slide" Target="slides/slide45.xml"/><Relationship Id="rId18" Type="http://schemas.openxmlformats.org/officeDocument/2006/relationships/slide" Target="slides/slide64.xml"/><Relationship Id="rId3" Type="http://schemas.openxmlformats.org/officeDocument/2006/relationships/slide" Target="slides/slide6.xml"/><Relationship Id="rId7" Type="http://schemas.openxmlformats.org/officeDocument/2006/relationships/slide" Target="slides/slide26.xml"/><Relationship Id="rId12" Type="http://schemas.openxmlformats.org/officeDocument/2006/relationships/slide" Target="slides/slide40.xml"/><Relationship Id="rId17" Type="http://schemas.openxmlformats.org/officeDocument/2006/relationships/slide" Target="slides/slide61.xml"/><Relationship Id="rId2" Type="http://schemas.openxmlformats.org/officeDocument/2006/relationships/slide" Target="slides/slide5.xml"/><Relationship Id="rId16" Type="http://schemas.openxmlformats.org/officeDocument/2006/relationships/slide" Target="slides/slide57.xml"/><Relationship Id="rId1" Type="http://schemas.openxmlformats.org/officeDocument/2006/relationships/slide" Target="slides/slide2.xml"/><Relationship Id="rId6" Type="http://schemas.openxmlformats.org/officeDocument/2006/relationships/slide" Target="slides/slide23.xml"/><Relationship Id="rId11" Type="http://schemas.openxmlformats.org/officeDocument/2006/relationships/slide" Target="slides/slide36.xml"/><Relationship Id="rId5" Type="http://schemas.openxmlformats.org/officeDocument/2006/relationships/slide" Target="slides/slide19.xml"/><Relationship Id="rId15" Type="http://schemas.openxmlformats.org/officeDocument/2006/relationships/slide" Target="slides/slide53.xml"/><Relationship Id="rId10" Type="http://schemas.openxmlformats.org/officeDocument/2006/relationships/slide" Target="slides/slide33.xml"/><Relationship Id="rId4" Type="http://schemas.openxmlformats.org/officeDocument/2006/relationships/slide" Target="slides/slide18.xml"/><Relationship Id="rId9" Type="http://schemas.openxmlformats.org/officeDocument/2006/relationships/slide" Target="slides/slide30.xml"/><Relationship Id="rId14"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168963"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6758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168965"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68966"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168967"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C93D85C-5A53-4E65-8B56-C0B60357267C}" type="slidenum">
              <a:rPr lang="ru-RU"/>
              <a:pPr>
                <a:defRPr/>
              </a:pPr>
              <a:t>‹#›</a:t>
            </a:fld>
            <a:endParaRPr lang="ru-RU"/>
          </a:p>
        </p:txBody>
      </p:sp>
    </p:spTree>
    <p:extLst>
      <p:ext uri="{BB962C8B-B14F-4D97-AF65-F5344CB8AC3E}">
        <p14:creationId xmlns:p14="http://schemas.microsoft.com/office/powerpoint/2010/main" val="29289232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a:ln/>
        </p:spPr>
      </p:sp>
      <p:sp>
        <p:nvSpPr>
          <p:cNvPr id="68611" name="Заметки 2"/>
          <p:cNvSpPr>
            <a:spLocks noGrp="1"/>
          </p:cNvSpPr>
          <p:nvPr>
            <p:ph type="body" idx="1"/>
          </p:nvPr>
        </p:nvSpPr>
        <p:spPr>
          <a:noFill/>
          <a:ln/>
        </p:spPr>
        <p:txBody>
          <a:bodyPr/>
          <a:lstStyle/>
          <a:p>
            <a:pPr eaLnBrk="1" hangingPunct="1"/>
            <a:endParaRPr lang="ru-RU" smtClean="0"/>
          </a:p>
        </p:txBody>
      </p:sp>
      <p:sp>
        <p:nvSpPr>
          <p:cNvPr id="68612" name="Номер слайда 3"/>
          <p:cNvSpPr>
            <a:spLocks noGrp="1"/>
          </p:cNvSpPr>
          <p:nvPr>
            <p:ph type="sldNum" sz="quarter" idx="5"/>
          </p:nvPr>
        </p:nvSpPr>
        <p:spPr>
          <a:noFill/>
        </p:spPr>
        <p:txBody>
          <a:bodyPr/>
          <a:lstStyle/>
          <a:p>
            <a:fld id="{A858AC45-47C4-4557-983F-C04F79FD06F0}" type="slidenum">
              <a:rPr lang="ru-RU"/>
              <a:pPr/>
              <a:t>6</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4814FF3-534D-44F4-B65F-BCAE7F8908ED}" type="slidenum">
              <a:rPr lang="ru-RU"/>
              <a:pPr/>
              <a:t>67</a:t>
            </a:fld>
            <a:endParaRPr lang="ru-RU"/>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AFC3D07-A056-49F3-8C5C-04548E941898}" type="slidenum">
              <a:rPr lang="ru-RU"/>
              <a:pPr/>
              <a:t>68</a:t>
            </a:fld>
            <a:endParaRPr lang="ru-R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ACE7DA9-695E-4134-87E7-F45F2FFF5F14}" type="slidenum">
              <a:rPr lang="ru-RU"/>
              <a:pPr/>
              <a:t>69</a:t>
            </a:fld>
            <a:endParaRPr lang="ru-RU"/>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4257AE8-5AD8-473A-87D1-F005879478ED}" type="slidenum">
              <a:rPr lang="ru-RU"/>
              <a:pPr/>
              <a:t>70</a:t>
            </a:fld>
            <a:endParaRPr lang="ru-RU"/>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01566E7-5172-4B3F-BE1F-3950B49AA152}" type="slidenum">
              <a:rPr lang="ru-RU"/>
              <a:pPr/>
              <a:t>58</a:t>
            </a:fld>
            <a:endParaRPr lang="ru-RU"/>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FCBDC5A-4BE3-474C-BF58-5A2B1ABA5099}" type="slidenum">
              <a:rPr lang="ru-RU"/>
              <a:pPr/>
              <a:t>59</a:t>
            </a:fld>
            <a:endParaRPr lang="ru-RU"/>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3162CAE-EA7B-4CEC-A3C5-B186F8CAFBEE}" type="slidenum">
              <a:rPr lang="ru-RU"/>
              <a:pPr/>
              <a:t>61</a:t>
            </a:fld>
            <a:endParaRPr lang="ru-RU"/>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D0C0C7F-456C-49EA-8801-2443FD8C946A}" type="slidenum">
              <a:rPr lang="ru-RU"/>
              <a:pPr/>
              <a:t>62</a:t>
            </a:fld>
            <a:endParaRPr lang="ru-RU"/>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86DBC51-F8C2-48D0-94D1-BEF7C3A4EBAD}" type="slidenum">
              <a:rPr lang="ru-RU"/>
              <a:pPr/>
              <a:t>63</a:t>
            </a:fld>
            <a:endParaRPr lang="ru-RU"/>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BABC5F5-ACA1-495B-B4CE-7758E930D028}" type="slidenum">
              <a:rPr lang="ru-RU"/>
              <a:pPr/>
              <a:t>64</a:t>
            </a:fld>
            <a:endParaRPr lang="ru-RU"/>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61B48E5-078F-420C-B0DC-02395748FCAC}" type="slidenum">
              <a:rPr lang="ru-RU"/>
              <a:pPr/>
              <a:t>65</a:t>
            </a:fld>
            <a:endParaRPr lang="ru-RU"/>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1E974F6-D8A5-46CA-AB15-16D03E125ABA}" type="slidenum">
              <a:rPr lang="ru-RU"/>
              <a:pPr/>
              <a:t>66</a:t>
            </a:fld>
            <a:endParaRPr lang="ru-RU"/>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4B59EE9-BA0A-4D05-92E1-D7E48938173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BE52D68-A69C-445F-90B6-FA9A8599304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6B52C51-69FE-4692-A899-3FAEF1645112}"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C4C2D02-87E7-42E6-A126-37AD3D11FC1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4C8A1C1-3A49-4DF3-9711-499A8CA8DF00}" type="slidenum">
              <a:rPr lang="ru-RU"/>
              <a:pPr>
                <a:defRPr/>
              </a:pPr>
              <a:t>‹#›</a:t>
            </a:fld>
            <a:endParaRPr lang="ru-RU"/>
          </a:p>
        </p:txBody>
      </p:sp>
    </p:spTree>
  </p:cSld>
  <p:clrMapOvr>
    <a:masterClrMapping/>
  </p:clrMapOvr>
  <p:transition advTm="20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37998B3-346E-47C6-931D-CCCD61BEE634}" type="slidenum">
              <a:rPr lang="ru-RU"/>
              <a:pPr>
                <a:defRPr/>
              </a:pPr>
              <a:t>‹#›</a:t>
            </a:fld>
            <a:endParaRPr lang="ru-RU"/>
          </a:p>
        </p:txBody>
      </p:sp>
    </p:spTree>
  </p:cSld>
  <p:clrMapOvr>
    <a:masterClrMapping/>
  </p:clrMapOvr>
  <p:transition advTm="20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474013E-1598-47AC-81B5-3D0068D86FF6}" type="slidenum">
              <a:rPr lang="ru-RU"/>
              <a:pPr>
                <a:defRPr/>
              </a:pPr>
              <a:t>‹#›</a:t>
            </a:fld>
            <a:endParaRPr lang="ru-RU"/>
          </a:p>
        </p:txBody>
      </p:sp>
    </p:spTree>
  </p:cSld>
  <p:clrMapOvr>
    <a:masterClrMapping/>
  </p:clrMapOvr>
  <p:transition advTm="20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8963BF6-6D9E-4A6C-A979-F3BEA4EAFD37}" type="slidenum">
              <a:rPr lang="ru-RU"/>
              <a:pPr>
                <a:defRPr/>
              </a:pPr>
              <a:t>‹#›</a:t>
            </a:fld>
            <a:endParaRPr lang="ru-RU"/>
          </a:p>
        </p:txBody>
      </p:sp>
    </p:spTree>
  </p:cSld>
  <p:clrMapOvr>
    <a:masterClrMapping/>
  </p:clrMapOvr>
  <p:transition advTm="2000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5FB4EC4-D236-43FD-BBCC-D9AEEF932D42}" type="slidenum">
              <a:rPr lang="ru-RU"/>
              <a:pPr>
                <a:defRPr/>
              </a:pPr>
              <a:t>‹#›</a:t>
            </a:fld>
            <a:endParaRPr lang="ru-RU"/>
          </a:p>
        </p:txBody>
      </p:sp>
    </p:spTree>
  </p:cSld>
  <p:clrMapOvr>
    <a:masterClrMapping/>
  </p:clrMapOvr>
  <p:transition advTm="2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375F9D2-2E6E-41C5-A4B7-39856CF7AE94}" type="slidenum">
              <a:rPr lang="ru-RU"/>
              <a:pPr>
                <a:defRPr/>
              </a:pPr>
              <a:t>‹#›</a:t>
            </a:fld>
            <a:endParaRPr lang="ru-RU"/>
          </a:p>
        </p:txBody>
      </p:sp>
    </p:spTree>
  </p:cSld>
  <p:clrMapOvr>
    <a:masterClrMapping/>
  </p:clrMapOvr>
  <p:transition advTm="20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FC069C7-2DEA-4340-B62F-9F3B82E58E5B}" type="slidenum">
              <a:rPr lang="ru-RU"/>
              <a:pPr>
                <a:defRPr/>
              </a:pPr>
              <a:t>‹#›</a:t>
            </a:fld>
            <a:endParaRPr lang="ru-RU"/>
          </a:p>
        </p:txBody>
      </p:sp>
    </p:spTree>
  </p:cSld>
  <p:clrMapOvr>
    <a:masterClrMapping/>
  </p:clrMapOvr>
  <p:transition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7E1E9C0-90E5-4414-88FB-377E8DCA994A}"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20495F5-C1D1-4F98-86E4-D3D7C85B3685}" type="slidenum">
              <a:rPr lang="ru-RU"/>
              <a:pPr>
                <a:defRPr/>
              </a:pPr>
              <a:t>‹#›</a:t>
            </a:fld>
            <a:endParaRPr lang="ru-RU"/>
          </a:p>
        </p:txBody>
      </p:sp>
    </p:spTree>
  </p:cSld>
  <p:clrMapOvr>
    <a:masterClrMapping/>
  </p:clrMapOvr>
  <p:transition advTm="2000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152C28B-FE2B-4D79-A6DB-35CFE5AE580D}" type="slidenum">
              <a:rPr lang="ru-RU"/>
              <a:pPr>
                <a:defRPr/>
              </a:pPr>
              <a:t>‹#›</a:t>
            </a:fld>
            <a:endParaRPr lang="ru-RU"/>
          </a:p>
        </p:txBody>
      </p:sp>
    </p:spTree>
  </p:cSld>
  <p:clrMapOvr>
    <a:masterClrMapping/>
  </p:clrMapOvr>
  <p:transition advTm="20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5F814AD-5E67-44DA-B612-AA579C3F51F7}" type="slidenum">
              <a:rPr lang="ru-RU"/>
              <a:pPr>
                <a:defRPr/>
              </a:pPr>
              <a:t>‹#›</a:t>
            </a:fld>
            <a:endParaRPr lang="ru-RU"/>
          </a:p>
        </p:txBody>
      </p:sp>
    </p:spTree>
  </p:cSld>
  <p:clrMapOvr>
    <a:masterClrMapping/>
  </p:clrMapOvr>
  <p:transition advTm="20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7B64CD4-FCCC-437B-B410-AEB402784413}" type="slidenum">
              <a:rPr lang="ru-RU"/>
              <a:pPr>
                <a:defRPr/>
              </a:pPr>
              <a:t>‹#›</a:t>
            </a:fld>
            <a:endParaRPr lang="ru-RU"/>
          </a:p>
        </p:txBody>
      </p:sp>
    </p:spTree>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7620000" cy="6858000"/>
            <a:chOff x="0" y="0"/>
            <a:chExt cx="4800" cy="4320"/>
          </a:xfrm>
        </p:grpSpPr>
        <p:grpSp>
          <p:nvGrpSpPr>
            <p:cNvPr id="5" name="Group 3"/>
            <p:cNvGrpSpPr>
              <a:grpSpLocks/>
            </p:cNvGrpSpPr>
            <p:nvPr userDrawn="1"/>
          </p:nvGrpSpPr>
          <p:grpSpPr bwMode="auto">
            <a:xfrm>
              <a:off x="0" y="0"/>
              <a:ext cx="2016" cy="4320"/>
              <a:chOff x="0" y="0"/>
              <a:chExt cx="2016" cy="4320"/>
            </a:xfrm>
          </p:grpSpPr>
          <p:sp>
            <p:nvSpPr>
              <p:cNvPr id="9"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ru-RU"/>
              </a:p>
            </p:txBody>
          </p:sp>
          <p:sp>
            <p:nvSpPr>
              <p:cNvPr id="10"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ru-RU"/>
              </a:p>
            </p:txBody>
          </p:sp>
        </p:grpSp>
        <p:grpSp>
          <p:nvGrpSpPr>
            <p:cNvPr id="6" name="Group 6"/>
            <p:cNvGrpSpPr>
              <a:grpSpLocks/>
            </p:cNvGrpSpPr>
            <p:nvPr/>
          </p:nvGrpSpPr>
          <p:grpSpPr bwMode="auto">
            <a:xfrm>
              <a:off x="144" y="1248"/>
              <a:ext cx="4656" cy="201"/>
              <a:chOff x="144" y="1248"/>
              <a:chExt cx="4656" cy="201"/>
            </a:xfrm>
          </p:grpSpPr>
          <p:sp>
            <p:nvSpPr>
              <p:cNvPr id="7"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ru-RU"/>
              </a:p>
            </p:txBody>
          </p:sp>
          <p:sp>
            <p:nvSpPr>
              <p:cNvPr id="8"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ru-RU"/>
              </a:p>
            </p:txBody>
          </p:sp>
        </p:grpSp>
      </p:grpSp>
      <p:grpSp>
        <p:nvGrpSpPr>
          <p:cNvPr id="11" name="Group 2"/>
          <p:cNvGrpSpPr>
            <a:grpSpLocks/>
          </p:cNvGrpSpPr>
          <p:nvPr/>
        </p:nvGrpSpPr>
        <p:grpSpPr bwMode="auto">
          <a:xfrm>
            <a:off x="0" y="0"/>
            <a:ext cx="5867400" cy="6858000"/>
            <a:chOff x="0" y="0"/>
            <a:chExt cx="3696" cy="4320"/>
          </a:xfrm>
        </p:grpSpPr>
        <p:sp>
          <p:nvSpPr>
            <p:cNvPr id="12"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ru-RU" sz="2400"/>
            </a:p>
          </p:txBody>
        </p:sp>
        <p:sp>
          <p:nvSpPr>
            <p:cNvPr id="13"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ru-RU" sz="2400"/>
            </a:p>
          </p:txBody>
        </p:sp>
      </p:grpSp>
      <p:grpSp>
        <p:nvGrpSpPr>
          <p:cNvPr id="14" name="Group 5"/>
          <p:cNvGrpSpPr>
            <a:grpSpLocks/>
          </p:cNvGrpSpPr>
          <p:nvPr/>
        </p:nvGrpSpPr>
        <p:grpSpPr bwMode="auto">
          <a:xfrm>
            <a:off x="3632200" y="4889500"/>
            <a:ext cx="4876800" cy="319088"/>
            <a:chOff x="2288" y="3080"/>
            <a:chExt cx="3072" cy="201"/>
          </a:xfrm>
        </p:grpSpPr>
        <p:sp>
          <p:nvSpPr>
            <p:cNvPr id="15"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ru-RU"/>
            </a:p>
          </p:txBody>
        </p:sp>
        <p:sp>
          <p:nvSpPr>
            <p:cNvPr id="16"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ru-RU"/>
            </a:p>
          </p:txBody>
        </p:sp>
      </p:grpSp>
      <p:sp>
        <p:nvSpPr>
          <p:cNvPr id="1741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ru-RU"/>
              <a:t>Образец подзаголовка</a:t>
            </a:r>
          </a:p>
        </p:txBody>
      </p:sp>
      <p:sp>
        <p:nvSpPr>
          <p:cNvPr id="1742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ru-RU"/>
              <a:t>Образец заголовка</a:t>
            </a:r>
          </a:p>
        </p:txBody>
      </p:sp>
      <p:sp>
        <p:nvSpPr>
          <p:cNvPr id="17" name="Rectangle 9"/>
          <p:cNvSpPr>
            <a:spLocks noGrp="1" noChangeArrowheads="1"/>
          </p:cNvSpPr>
          <p:nvPr>
            <p:ph type="dt" sz="quarter" idx="10"/>
          </p:nvPr>
        </p:nvSpPr>
        <p:spPr/>
        <p:txBody>
          <a:bodyPr/>
          <a:lstStyle>
            <a:lvl1pPr>
              <a:defRPr smtClean="0">
                <a:solidFill>
                  <a:schemeClr val="bg1"/>
                </a:solidFill>
              </a:defRPr>
            </a:lvl1pPr>
          </a:lstStyle>
          <a:p>
            <a:pPr>
              <a:defRPr/>
            </a:pPr>
            <a:endParaRPr lang="ru-RU"/>
          </a:p>
        </p:txBody>
      </p:sp>
      <p:sp>
        <p:nvSpPr>
          <p:cNvPr id="18" name="Rectangle 10"/>
          <p:cNvSpPr>
            <a:spLocks noGrp="1" noChangeArrowheads="1"/>
          </p:cNvSpPr>
          <p:nvPr>
            <p:ph type="ftr" sz="quarter" idx="11"/>
          </p:nvPr>
        </p:nvSpPr>
        <p:spPr/>
        <p:txBody>
          <a:bodyPr/>
          <a:lstStyle>
            <a:lvl1pPr algn="r">
              <a:defRPr smtClean="0"/>
            </a:lvl1pPr>
          </a:lstStyle>
          <a:p>
            <a:pPr>
              <a:defRPr/>
            </a:pPr>
            <a:endParaRPr lang="ru-RU"/>
          </a:p>
        </p:txBody>
      </p:sp>
      <p:sp>
        <p:nvSpPr>
          <p:cNvPr id="19" name="Rectangle 11"/>
          <p:cNvSpPr>
            <a:spLocks noGrp="1" noChangeArrowheads="1"/>
          </p:cNvSpPr>
          <p:nvPr>
            <p:ph type="sldNum" sz="quarter" idx="12"/>
          </p:nvPr>
        </p:nvSpPr>
        <p:spPr>
          <a:xfrm>
            <a:off x="76200" y="6248400"/>
            <a:ext cx="587375" cy="488950"/>
          </a:xfrm>
        </p:spPr>
        <p:txBody>
          <a:bodyPr anchorCtr="0"/>
          <a:lstStyle>
            <a:lvl1pPr>
              <a:defRPr smtClean="0"/>
            </a:lvl1pPr>
          </a:lstStyle>
          <a:p>
            <a:pPr>
              <a:defRPr/>
            </a:pPr>
            <a:fld id="{F0757E72-C766-4785-949C-45FB739DDC8A}" type="slidenum">
              <a:rPr lang="ru-RU"/>
              <a:pPr>
                <a:defRPr/>
              </a:pPr>
              <a:t>‹#›</a:t>
            </a:fld>
            <a:endParaRPr lang="ru-RU"/>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A22ED2CB-A63A-495A-AE61-BA4723183C3F}"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657C79B7-2715-42AE-821D-7ED7530A24BB}"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6FE706DB-938E-474F-8B70-D03FAAA439D3}"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p>
        </p:txBody>
      </p:sp>
      <p:sp>
        <p:nvSpPr>
          <p:cNvPr id="8" name="Rectangle 12"/>
          <p:cNvSpPr>
            <a:spLocks noGrp="1" noChangeArrowheads="1"/>
          </p:cNvSpPr>
          <p:nvPr>
            <p:ph type="ftr" sz="quarter" idx="11"/>
          </p:nvPr>
        </p:nvSpPr>
        <p:spPr>
          <a:ln/>
        </p:spPr>
        <p:txBody>
          <a:bodyPr/>
          <a:lstStyle>
            <a:lvl1pPr>
              <a:defRPr/>
            </a:lvl1pPr>
          </a:lstStyle>
          <a:p>
            <a:pPr>
              <a:defRPr/>
            </a:pPr>
            <a:endParaRPr lang="ru-RU"/>
          </a:p>
        </p:txBody>
      </p:sp>
      <p:sp>
        <p:nvSpPr>
          <p:cNvPr id="9" name="Rectangle 13"/>
          <p:cNvSpPr>
            <a:spLocks noGrp="1" noChangeArrowheads="1"/>
          </p:cNvSpPr>
          <p:nvPr>
            <p:ph type="sldNum" sz="quarter" idx="12"/>
          </p:nvPr>
        </p:nvSpPr>
        <p:spPr>
          <a:ln/>
        </p:spPr>
        <p:txBody>
          <a:bodyPr/>
          <a:lstStyle>
            <a:lvl1pPr>
              <a:defRPr/>
            </a:lvl1pPr>
          </a:lstStyle>
          <a:p>
            <a:pPr>
              <a:defRPr/>
            </a:pPr>
            <a:fld id="{053D7FE6-3DC8-44D0-8BA5-62B861094C45}"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1"/>
          <p:cNvSpPr>
            <a:spLocks noGrp="1" noChangeArrowheads="1"/>
          </p:cNvSpPr>
          <p:nvPr>
            <p:ph type="dt" sz="half" idx="10"/>
          </p:nvPr>
        </p:nvSpPr>
        <p:spPr>
          <a:ln/>
        </p:spPr>
        <p:txBody>
          <a:bodyPr/>
          <a:lstStyle>
            <a:lvl1pPr>
              <a:defRPr/>
            </a:lvl1pPr>
          </a:lstStyle>
          <a:p>
            <a:pPr>
              <a:defRPr/>
            </a:pPr>
            <a:endParaRPr lang="ru-RU"/>
          </a:p>
        </p:txBody>
      </p:sp>
      <p:sp>
        <p:nvSpPr>
          <p:cNvPr id="4" name="Rectangle 12"/>
          <p:cNvSpPr>
            <a:spLocks noGrp="1" noChangeArrowheads="1"/>
          </p:cNvSpPr>
          <p:nvPr>
            <p:ph type="ftr" sz="quarter" idx="11"/>
          </p:nvPr>
        </p:nvSpPr>
        <p:spPr>
          <a:ln/>
        </p:spPr>
        <p:txBody>
          <a:bodyPr/>
          <a:lstStyle>
            <a:lvl1pPr>
              <a:defRPr/>
            </a:lvl1pPr>
          </a:lstStyle>
          <a:p>
            <a:pPr>
              <a:defRPr/>
            </a:pPr>
            <a:endParaRPr lang="ru-RU"/>
          </a:p>
        </p:txBody>
      </p:sp>
      <p:sp>
        <p:nvSpPr>
          <p:cNvPr id="5" name="Rectangle 13"/>
          <p:cNvSpPr>
            <a:spLocks noGrp="1" noChangeArrowheads="1"/>
          </p:cNvSpPr>
          <p:nvPr>
            <p:ph type="sldNum" sz="quarter" idx="12"/>
          </p:nvPr>
        </p:nvSpPr>
        <p:spPr>
          <a:ln/>
        </p:spPr>
        <p:txBody>
          <a:bodyPr/>
          <a:lstStyle>
            <a:lvl1pPr>
              <a:defRPr/>
            </a:lvl1pPr>
          </a:lstStyle>
          <a:p>
            <a:pPr>
              <a:defRPr/>
            </a:pPr>
            <a:fld id="{211015D2-3E31-4C66-A82F-B58A224531A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AAB030C-7105-4BB7-9D26-1ED81AC13E44}"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ru-RU"/>
          </a:p>
        </p:txBody>
      </p:sp>
      <p:sp>
        <p:nvSpPr>
          <p:cNvPr id="3" name="Rectangle 12"/>
          <p:cNvSpPr>
            <a:spLocks noGrp="1" noChangeArrowheads="1"/>
          </p:cNvSpPr>
          <p:nvPr>
            <p:ph type="ftr" sz="quarter" idx="11"/>
          </p:nvPr>
        </p:nvSpPr>
        <p:spPr>
          <a:ln/>
        </p:spPr>
        <p:txBody>
          <a:bodyPr/>
          <a:lstStyle>
            <a:lvl1pPr>
              <a:defRPr/>
            </a:lvl1pPr>
          </a:lstStyle>
          <a:p>
            <a:pPr>
              <a:defRPr/>
            </a:pPr>
            <a:endParaRPr lang="ru-RU"/>
          </a:p>
        </p:txBody>
      </p:sp>
      <p:sp>
        <p:nvSpPr>
          <p:cNvPr id="4" name="Rectangle 13"/>
          <p:cNvSpPr>
            <a:spLocks noGrp="1" noChangeArrowheads="1"/>
          </p:cNvSpPr>
          <p:nvPr>
            <p:ph type="sldNum" sz="quarter" idx="12"/>
          </p:nvPr>
        </p:nvSpPr>
        <p:spPr>
          <a:ln/>
        </p:spPr>
        <p:txBody>
          <a:bodyPr/>
          <a:lstStyle>
            <a:lvl1pPr>
              <a:defRPr/>
            </a:lvl1pPr>
          </a:lstStyle>
          <a:p>
            <a:pPr>
              <a:defRPr/>
            </a:pPr>
            <a:fld id="{BA52881B-41DF-42F1-AF83-FE2F10546B92}"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3A5FA376-54B7-4D7C-B716-03AD5A363319}"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CB2E287F-EEE8-4ADE-8109-8AA4A7FB365F}"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1B879BDB-4613-4293-9908-E18DAAE629AC}"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5600" y="762000"/>
            <a:ext cx="1981200" cy="53244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62000" y="762000"/>
            <a:ext cx="5791200" cy="5324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52E34CC1-B704-4C48-86F9-C82D40FFF7A0}"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762000"/>
            <a:ext cx="7924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838200" y="2362200"/>
            <a:ext cx="3770313" cy="37242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760913" y="2362200"/>
            <a:ext cx="3770312" cy="37242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B71D1581-1203-49EA-9B04-F8D97290EB5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D07C7C0-0B5E-4317-A04B-F78692A24EA4}"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B4AC1AA-FF7C-416F-99A9-A9BA2A9B595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F2843E4-B3DD-46E8-B43E-83934E12ECE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22989C7-CC07-471A-93B8-28AA28D8B51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24C5DFB-9E22-4C65-829E-C69FACF9309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EDDC5FB-203F-4527-A570-7DCA18A1083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30196"/>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AE750AF-79FB-46A1-A110-7A4CDB4EA43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1000">
                                          <p:stCondLst>
                                            <p:cond delay="0"/>
                                          </p:stCondLst>
                                        </p:cTn>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500">
                                          <p:stCondLst>
                                            <p:cond delay="0"/>
                                          </p:stCondLst>
                                        </p:cTn>
                                        <p:tgtEl>
                                          <p:spTgt spid="1027">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500">
                                          <p:stCondLst>
                                            <p:cond delay="0"/>
                                          </p:stCondLst>
                                        </p:cTn>
                                        <p:tgtEl>
                                          <p:spTgt spid="1027">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500">
                                          <p:stCondLst>
                                            <p:cond delay="0"/>
                                          </p:stCondLst>
                                        </p:cTn>
                                        <p:tgtEl>
                                          <p:spTgt spid="1027">
                                            <p:txEl>
                                              <p:pRg st="2" end="2"/>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500">
                                          <p:stCondLst>
                                            <p:cond delay="0"/>
                                          </p:stCondLst>
                                        </p:cTn>
                                        <p:tgtEl>
                                          <p:spTgt spid="1027">
                                            <p:txEl>
                                              <p:pRg st="3" end="3"/>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5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30196"/>
          </a:srgb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ru-RU"/>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ru-RU"/>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C2999AD8-A2F8-48D9-A143-A85224FAB67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170"/>
                                        </p:tgtEl>
                                        <p:attrNameLst>
                                          <p:attrName>style.visibility</p:attrName>
                                        </p:attrNameLst>
                                      </p:cBhvr>
                                      <p:to>
                                        <p:strVal val="visible"/>
                                      </p:to>
                                    </p:set>
                                    <p:animEffect transition="in" filter="fade">
                                      <p:cBhvr>
                                        <p:cTn id="7" dur="1000">
                                          <p:stCondLst>
                                            <p:cond delay="0"/>
                                          </p:stCondLst>
                                        </p:cTn>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500">
                                          <p:stCondLst>
                                            <p:cond delay="0"/>
                                          </p:stCondLst>
                                        </p:cTn>
                                        <p:tgtEl>
                                          <p:spTgt spid="7171">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fade">
                                      <p:cBhvr>
                                        <p:cTn id="15" dur="500">
                                          <p:stCondLst>
                                            <p:cond delay="0"/>
                                          </p:stCondLst>
                                        </p:cTn>
                                        <p:tgtEl>
                                          <p:spTgt spid="7171">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7171">
                                            <p:txEl>
                                              <p:pRg st="2" end="2"/>
                                            </p:txEl>
                                          </p:spTgt>
                                        </p:tgtEl>
                                        <p:attrNameLst>
                                          <p:attrName>style.visibility</p:attrName>
                                        </p:attrNameLst>
                                      </p:cBhvr>
                                      <p:to>
                                        <p:strVal val="visible"/>
                                      </p:to>
                                    </p:set>
                                    <p:animEffect transition="in" filter="fade">
                                      <p:cBhvr>
                                        <p:cTn id="18" dur="500">
                                          <p:stCondLst>
                                            <p:cond delay="0"/>
                                          </p:stCondLst>
                                        </p:cTn>
                                        <p:tgtEl>
                                          <p:spTgt spid="7171">
                                            <p:txEl>
                                              <p:pRg st="2" end="2"/>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fade">
                                      <p:cBhvr>
                                        <p:cTn id="21" dur="500">
                                          <p:stCondLst>
                                            <p:cond delay="0"/>
                                          </p:stCondLst>
                                        </p:cTn>
                                        <p:tgtEl>
                                          <p:spTgt spid="7171">
                                            <p:txEl>
                                              <p:pRg st="3" end="3"/>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7171">
                                            <p:txEl>
                                              <p:pRg st="4" end="4"/>
                                            </p:txEl>
                                          </p:spTgt>
                                        </p:tgtEl>
                                        <p:attrNameLst>
                                          <p:attrName>style.visibility</p:attrName>
                                        </p:attrNameLst>
                                      </p:cBhvr>
                                      <p:to>
                                        <p:strVal val="visible"/>
                                      </p:to>
                                    </p:set>
                                    <p:animEffect transition="in" filter="fade">
                                      <p:cBhvr>
                                        <p:cTn id="24" dur="500">
                                          <p:stCondLst>
                                            <p:cond delay="0"/>
                                          </p:stCondLst>
                                        </p:cTn>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7171"/>
                        </p:tgtEl>
                        <p:attrNameLst>
                          <p:attrName>style.visibility</p:attrName>
                        </p:attrNameLst>
                      </p:cBhvr>
                      <p:to>
                        <p:strVal val="visible"/>
                      </p:to>
                    </p:set>
                    <p:animEffect transition="in" filter="fade">
                      <p:cBhvr>
                        <p:cTn dur="500">
                          <p:stCondLst>
                            <p:cond delay="0"/>
                          </p:stCondLst>
                        </p:cTn>
                        <p:tgtEl>
                          <p:spTgt spid="7171"/>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7171"/>
                        </p:tgtEl>
                        <p:attrNameLst>
                          <p:attrName>style.visibility</p:attrName>
                        </p:attrNameLst>
                      </p:cBhvr>
                      <p:to>
                        <p:strVal val="visible"/>
                      </p:to>
                    </p:set>
                    <p:animEffect transition="in" filter="fade">
                      <p:cBhvr>
                        <p:cTn dur="500">
                          <p:stCondLst>
                            <p:cond delay="0"/>
                          </p:stCondLst>
                        </p:cTn>
                        <p:tgtEl>
                          <p:spTgt spid="7171"/>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7171"/>
                        </p:tgtEl>
                        <p:attrNameLst>
                          <p:attrName>style.visibility</p:attrName>
                        </p:attrNameLst>
                      </p:cBhvr>
                      <p:to>
                        <p:strVal val="visible"/>
                      </p:to>
                    </p:set>
                    <p:animEffect transition="in" filter="fade">
                      <p:cBhvr>
                        <p:cTn dur="500">
                          <p:stCondLst>
                            <p:cond delay="0"/>
                          </p:stCondLst>
                        </p:cTn>
                        <p:tgtEl>
                          <p:spTgt spid="7171"/>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7171"/>
                        </p:tgtEl>
                        <p:attrNameLst>
                          <p:attrName>style.visibility</p:attrName>
                        </p:attrNameLst>
                      </p:cBhvr>
                      <p:to>
                        <p:strVal val="visible"/>
                      </p:to>
                    </p:set>
                    <p:animEffect transition="in" filter="fade">
                      <p:cBhvr>
                        <p:cTn dur="500">
                          <p:stCondLst>
                            <p:cond delay="0"/>
                          </p:stCondLst>
                        </p:cTn>
                        <p:tgtEl>
                          <p:spTgt spid="7171"/>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7171"/>
                        </p:tgtEl>
                        <p:attrNameLst>
                          <p:attrName>style.visibility</p:attrName>
                        </p:attrNameLst>
                      </p:cBhvr>
                      <p:to>
                        <p:strVal val="visible"/>
                      </p:to>
                    </p:set>
                    <p:animEffect transition="in" filter="fade">
                      <p:cBhvr>
                        <p:cTn dur="500">
                          <p:stCondLst>
                            <p:cond delay="0"/>
                          </p:stCondLst>
                        </p:cTn>
                        <p:tgtEl>
                          <p:spTgt spid="7171"/>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alpha val="30196"/>
          </a:srgbClr>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7620000" cy="6858000"/>
            <a:chOff x="0" y="0"/>
            <a:chExt cx="4800" cy="4320"/>
          </a:xfrm>
        </p:grpSpPr>
        <p:grpSp>
          <p:nvGrpSpPr>
            <p:cNvPr id="3080" name="Group 3"/>
            <p:cNvGrpSpPr>
              <a:grpSpLocks/>
            </p:cNvGrpSpPr>
            <p:nvPr userDrawn="1"/>
          </p:nvGrpSpPr>
          <p:grpSpPr bwMode="auto">
            <a:xfrm>
              <a:off x="0" y="0"/>
              <a:ext cx="2016" cy="4320"/>
              <a:chOff x="0" y="0"/>
              <a:chExt cx="2016" cy="4320"/>
            </a:xfrm>
          </p:grpSpPr>
          <p:sp>
            <p:nvSpPr>
              <p:cNvPr id="16388"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ru-RU"/>
              </a:p>
            </p:txBody>
          </p:sp>
          <p:sp>
            <p:nvSpPr>
              <p:cNvPr id="16389"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ru-RU"/>
              </a:p>
            </p:txBody>
          </p:sp>
        </p:grpSp>
        <p:grpSp>
          <p:nvGrpSpPr>
            <p:cNvPr id="3081" name="Group 6"/>
            <p:cNvGrpSpPr>
              <a:grpSpLocks/>
            </p:cNvGrpSpPr>
            <p:nvPr/>
          </p:nvGrpSpPr>
          <p:grpSpPr bwMode="auto">
            <a:xfrm>
              <a:off x="144" y="1248"/>
              <a:ext cx="4656" cy="201"/>
              <a:chOff x="144" y="1248"/>
              <a:chExt cx="4656" cy="201"/>
            </a:xfrm>
          </p:grpSpPr>
          <p:sp>
            <p:nvSpPr>
              <p:cNvPr id="16391"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ru-RU"/>
              </a:p>
            </p:txBody>
          </p:sp>
          <p:sp>
            <p:nvSpPr>
              <p:cNvPr id="16392"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ru-RU"/>
              </a:p>
            </p:txBody>
          </p:sp>
        </p:grpSp>
      </p:grpSp>
      <p:sp>
        <p:nvSpPr>
          <p:cNvPr id="16393"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16394"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6395"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latin typeface="+mn-lt"/>
              </a:defRPr>
            </a:lvl1pPr>
          </a:lstStyle>
          <a:p>
            <a:pPr>
              <a:defRPr/>
            </a:pPr>
            <a:endParaRPr lang="ru-RU"/>
          </a:p>
        </p:txBody>
      </p:sp>
      <p:sp>
        <p:nvSpPr>
          <p:cNvPr id="16396"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atin typeface="+mn-lt"/>
              </a:defRPr>
            </a:lvl1pPr>
          </a:lstStyle>
          <a:p>
            <a:pPr>
              <a:defRPr/>
            </a:pPr>
            <a:endParaRPr lang="ru-RU"/>
          </a:p>
        </p:txBody>
      </p:sp>
      <p:sp>
        <p:nvSpPr>
          <p:cNvPr id="16397"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smtClean="0">
                <a:solidFill>
                  <a:schemeClr val="bg1"/>
                </a:solidFill>
                <a:latin typeface="+mn-lt"/>
              </a:defRPr>
            </a:lvl1pPr>
          </a:lstStyle>
          <a:p>
            <a:pPr>
              <a:defRPr/>
            </a:pPr>
            <a:fld id="{894BAB56-2466-4A64-B429-7C6014AA00E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6393"/>
                                        </p:tgtEl>
                                        <p:attrNameLst>
                                          <p:attrName>style.visibility</p:attrName>
                                        </p:attrNameLst>
                                      </p:cBhvr>
                                      <p:to>
                                        <p:strVal val="visible"/>
                                      </p:to>
                                    </p:set>
                                    <p:animEffect transition="in" filter="fade">
                                      <p:cBhvr>
                                        <p:cTn id="7" dur="1000">
                                          <p:stCondLst>
                                            <p:cond delay="0"/>
                                          </p:stCondLst>
                                        </p:cTn>
                                        <p:tgtEl>
                                          <p:spTgt spid="16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6394">
                                            <p:txEl>
                                              <p:pRg st="0" end="0"/>
                                            </p:txEl>
                                          </p:spTgt>
                                        </p:tgtEl>
                                        <p:attrNameLst>
                                          <p:attrName>style.visibility</p:attrName>
                                        </p:attrNameLst>
                                      </p:cBhvr>
                                      <p:to>
                                        <p:strVal val="visible"/>
                                      </p:to>
                                    </p:set>
                                    <p:animEffect transition="in" filter="fade">
                                      <p:cBhvr>
                                        <p:cTn id="12" dur="500">
                                          <p:stCondLst>
                                            <p:cond delay="0"/>
                                          </p:stCondLst>
                                        </p:cTn>
                                        <p:tgtEl>
                                          <p:spTgt spid="16394">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16394">
                                            <p:txEl>
                                              <p:pRg st="1" end="1"/>
                                            </p:txEl>
                                          </p:spTgt>
                                        </p:tgtEl>
                                        <p:attrNameLst>
                                          <p:attrName>style.visibility</p:attrName>
                                        </p:attrNameLst>
                                      </p:cBhvr>
                                      <p:to>
                                        <p:strVal val="visible"/>
                                      </p:to>
                                    </p:set>
                                    <p:animEffect transition="in" filter="fade">
                                      <p:cBhvr>
                                        <p:cTn id="15" dur="500">
                                          <p:stCondLst>
                                            <p:cond delay="0"/>
                                          </p:stCondLst>
                                        </p:cTn>
                                        <p:tgtEl>
                                          <p:spTgt spid="16394">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16394">
                                            <p:txEl>
                                              <p:pRg st="2" end="2"/>
                                            </p:txEl>
                                          </p:spTgt>
                                        </p:tgtEl>
                                        <p:attrNameLst>
                                          <p:attrName>style.visibility</p:attrName>
                                        </p:attrNameLst>
                                      </p:cBhvr>
                                      <p:to>
                                        <p:strVal val="visible"/>
                                      </p:to>
                                    </p:set>
                                    <p:animEffect transition="in" filter="fade">
                                      <p:cBhvr>
                                        <p:cTn id="18" dur="500">
                                          <p:stCondLst>
                                            <p:cond delay="0"/>
                                          </p:stCondLst>
                                        </p:cTn>
                                        <p:tgtEl>
                                          <p:spTgt spid="16394">
                                            <p:txEl>
                                              <p:pRg st="2" end="2"/>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16394">
                                            <p:txEl>
                                              <p:pRg st="3" end="3"/>
                                            </p:txEl>
                                          </p:spTgt>
                                        </p:tgtEl>
                                        <p:attrNameLst>
                                          <p:attrName>style.visibility</p:attrName>
                                        </p:attrNameLst>
                                      </p:cBhvr>
                                      <p:to>
                                        <p:strVal val="visible"/>
                                      </p:to>
                                    </p:set>
                                    <p:animEffect transition="in" filter="fade">
                                      <p:cBhvr>
                                        <p:cTn id="21" dur="500">
                                          <p:stCondLst>
                                            <p:cond delay="0"/>
                                          </p:stCondLst>
                                        </p:cTn>
                                        <p:tgtEl>
                                          <p:spTgt spid="16394">
                                            <p:txEl>
                                              <p:pRg st="3" end="3"/>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16394">
                                            <p:txEl>
                                              <p:pRg st="4" end="4"/>
                                            </p:txEl>
                                          </p:spTgt>
                                        </p:tgtEl>
                                        <p:attrNameLst>
                                          <p:attrName>style.visibility</p:attrName>
                                        </p:attrNameLst>
                                      </p:cBhvr>
                                      <p:to>
                                        <p:strVal val="visible"/>
                                      </p:to>
                                    </p:set>
                                    <p:animEffect transition="in" filter="fade">
                                      <p:cBhvr>
                                        <p:cTn id="24" dur="500">
                                          <p:stCondLst>
                                            <p:cond delay="0"/>
                                          </p:stCondLst>
                                        </p:cTn>
                                        <p:tgtEl>
                                          <p:spTgt spid="163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6394"/>
                        </p:tgtEl>
                        <p:attrNameLst>
                          <p:attrName>style.visibility</p:attrName>
                        </p:attrNameLst>
                      </p:cBhvr>
                      <p:to>
                        <p:strVal val="visible"/>
                      </p:to>
                    </p:set>
                    <p:animEffect transition="in" filter="fade">
                      <p:cBhvr>
                        <p:cTn dur="500">
                          <p:stCondLst>
                            <p:cond delay="0"/>
                          </p:stCondLst>
                        </p:cTn>
                        <p:tgtEl>
                          <p:spTgt spid="16394"/>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6394"/>
                        </p:tgtEl>
                        <p:attrNameLst>
                          <p:attrName>style.visibility</p:attrName>
                        </p:attrNameLst>
                      </p:cBhvr>
                      <p:to>
                        <p:strVal val="visible"/>
                      </p:to>
                    </p:set>
                    <p:animEffect transition="in" filter="fade">
                      <p:cBhvr>
                        <p:cTn dur="500">
                          <p:stCondLst>
                            <p:cond delay="0"/>
                          </p:stCondLst>
                        </p:cTn>
                        <p:tgtEl>
                          <p:spTgt spid="16394"/>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6394"/>
                        </p:tgtEl>
                        <p:attrNameLst>
                          <p:attrName>style.visibility</p:attrName>
                        </p:attrNameLst>
                      </p:cBhvr>
                      <p:to>
                        <p:strVal val="visible"/>
                      </p:to>
                    </p:set>
                    <p:animEffect transition="in" filter="fade">
                      <p:cBhvr>
                        <p:cTn dur="500">
                          <p:stCondLst>
                            <p:cond delay="0"/>
                          </p:stCondLst>
                        </p:cTn>
                        <p:tgtEl>
                          <p:spTgt spid="16394"/>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6394"/>
                        </p:tgtEl>
                        <p:attrNameLst>
                          <p:attrName>style.visibility</p:attrName>
                        </p:attrNameLst>
                      </p:cBhvr>
                      <p:to>
                        <p:strVal val="visible"/>
                      </p:to>
                    </p:set>
                    <p:animEffect transition="in" filter="fade">
                      <p:cBhvr>
                        <p:cTn dur="500">
                          <p:stCondLst>
                            <p:cond delay="0"/>
                          </p:stCondLst>
                        </p:cTn>
                        <p:tgtEl>
                          <p:spTgt spid="16394"/>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6394"/>
                        </p:tgtEl>
                        <p:attrNameLst>
                          <p:attrName>style.visibility</p:attrName>
                        </p:attrNameLst>
                      </p:cBhvr>
                      <p:to>
                        <p:strVal val="visible"/>
                      </p:to>
                    </p:set>
                    <p:animEffect transition="in" filter="fade">
                      <p:cBhvr>
                        <p:cTn dur="500">
                          <p:stCondLst>
                            <p:cond delay="0"/>
                          </p:stCondLst>
                        </p:cTn>
                        <p:tgtEl>
                          <p:spTgt spid="16394"/>
                        </p:tgtEl>
                      </p:cBhvr>
                    </p:animEffect>
                  </p:childTnLst>
                </p:cTn>
              </p:par>
            </p:tnLst>
          </p:tmpl>
        </p:tmplLst>
      </p:bldP>
    </p:bldLst>
  </p:timing>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5.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Grp="1" noChangeArrowheads="1"/>
          </p:cNvSpPr>
          <p:nvPr>
            <p:ph type="title"/>
          </p:nvPr>
        </p:nvSpPr>
        <p:spPr>
          <a:xfrm>
            <a:off x="323850" y="2781300"/>
            <a:ext cx="8156575" cy="1143000"/>
          </a:xfrm>
        </p:spPr>
        <p:txBody>
          <a:bodyPr/>
          <a:lstStyle/>
          <a:p>
            <a:pPr algn="l" eaLnBrk="1" hangingPunct="1"/>
            <a:r>
              <a:rPr lang="ru-RU" sz="4800" smtClean="0">
                <a:solidFill>
                  <a:schemeClr val="hlink"/>
                </a:solidFill>
                <a:latin typeface="Times New Roman" pitchFamily="18" charset="0"/>
                <a:cs typeface="Times New Roman" pitchFamily="18" charset="0"/>
              </a:rPr>
              <a:t>О</a:t>
            </a:r>
            <a:r>
              <a:rPr lang="ru-RU" smtClean="0">
                <a:solidFill>
                  <a:schemeClr val="hlink"/>
                </a:solidFill>
                <a:latin typeface="Times New Roman" pitchFamily="18" charset="0"/>
                <a:cs typeface="Times New Roman" pitchFamily="18" charset="0"/>
              </a:rPr>
              <a:t>бщественно-</a:t>
            </a:r>
            <a:r>
              <a:rPr lang="ru-RU" smtClean="0"/>
              <a:t/>
            </a:r>
            <a:br>
              <a:rPr lang="ru-RU" smtClean="0"/>
            </a:br>
            <a:r>
              <a:rPr lang="ru-RU" smtClean="0"/>
              <a:t/>
            </a:r>
            <a:br>
              <a:rPr lang="ru-RU" smtClean="0"/>
            </a:br>
            <a:r>
              <a:rPr lang="ru-RU" smtClean="0"/>
              <a:t>		</a:t>
            </a:r>
            <a:br>
              <a:rPr lang="ru-RU" smtClean="0"/>
            </a:br>
            <a:r>
              <a:rPr lang="ru-RU" smtClean="0"/>
              <a:t> 		</a:t>
            </a:r>
            <a:r>
              <a:rPr lang="ru-RU" sz="4800" smtClean="0">
                <a:solidFill>
                  <a:schemeClr val="bg1"/>
                </a:solidFill>
                <a:latin typeface="Times New Roman" pitchFamily="18" charset="0"/>
                <a:cs typeface="Times New Roman" pitchFamily="18" charset="0"/>
              </a:rPr>
              <a:t>Г</a:t>
            </a:r>
            <a:r>
              <a:rPr lang="ru-RU" smtClean="0">
                <a:solidFill>
                  <a:schemeClr val="bg1"/>
                </a:solidFill>
                <a:latin typeface="Times New Roman" pitchFamily="18" charset="0"/>
                <a:cs typeface="Times New Roman" pitchFamily="18" charset="0"/>
              </a:rPr>
              <a:t>осударственная</a:t>
            </a:r>
            <a:r>
              <a:rPr lang="ru-RU" smtClean="0">
                <a:solidFill>
                  <a:srgbClr val="0000FF"/>
                </a:solidFill>
                <a:latin typeface="Times New Roman" pitchFamily="18" charset="0"/>
                <a:cs typeface="Times New Roman" pitchFamily="18" charset="0"/>
              </a:rPr>
              <a:t/>
            </a:r>
            <a:br>
              <a:rPr lang="ru-RU" smtClean="0">
                <a:solidFill>
                  <a:srgbClr val="0000FF"/>
                </a:solidFill>
                <a:latin typeface="Times New Roman" pitchFamily="18" charset="0"/>
                <a:cs typeface="Times New Roman" pitchFamily="18" charset="0"/>
              </a:rPr>
            </a:br>
            <a:r>
              <a:rPr lang="ru-RU" smtClean="0"/>
              <a:t/>
            </a:r>
            <a:br>
              <a:rPr lang="ru-RU" smtClean="0"/>
            </a:br>
            <a:r>
              <a:rPr lang="ru-RU" smtClean="0"/>
              <a:t/>
            </a:r>
            <a:br>
              <a:rPr lang="ru-RU" smtClean="0"/>
            </a:br>
            <a:r>
              <a:rPr lang="ru-RU" smtClean="0"/>
              <a:t>					</a:t>
            </a:r>
            <a:r>
              <a:rPr lang="ru-RU" sz="4800" smtClean="0">
                <a:solidFill>
                  <a:schemeClr val="bg1"/>
                </a:solidFill>
                <a:latin typeface="Times New Roman" pitchFamily="18" charset="0"/>
                <a:cs typeface="Times New Roman" pitchFamily="18" charset="0"/>
              </a:rPr>
              <a:t>П</a:t>
            </a:r>
            <a:r>
              <a:rPr lang="ru-RU" smtClean="0">
                <a:solidFill>
                  <a:schemeClr val="bg1"/>
                </a:solidFill>
                <a:latin typeface="Times New Roman" pitchFamily="18" charset="0"/>
                <a:cs typeface="Times New Roman" pitchFamily="18" charset="0"/>
              </a:rPr>
              <a:t>одготовка</a:t>
            </a:r>
          </a:p>
        </p:txBody>
      </p:sp>
      <p:sp>
        <p:nvSpPr>
          <p:cNvPr id="5124" name="Text Box 4"/>
          <p:cNvSpPr txBox="1">
            <a:spLocks noChangeArrowheads="1"/>
          </p:cNvSpPr>
          <p:nvPr/>
        </p:nvSpPr>
        <p:spPr bwMode="auto">
          <a:xfrm>
            <a:off x="0" y="0"/>
            <a:ext cx="611188" cy="336550"/>
          </a:xfrm>
          <a:prstGeom prst="rect">
            <a:avLst/>
          </a:prstGeom>
          <a:noFill/>
          <a:ln w="9525">
            <a:noFill/>
            <a:miter lim="800000"/>
            <a:headEnd/>
            <a:tailEnd/>
          </a:ln>
        </p:spPr>
        <p:txBody>
          <a:bodyPr>
            <a:spAutoFit/>
          </a:bodyPr>
          <a:lstStyle/>
          <a:p>
            <a:pPr>
              <a:spcBef>
                <a:spcPct val="50000"/>
              </a:spcBef>
            </a:pPr>
            <a:r>
              <a:rPr lang="ru-RU" sz="1600">
                <a:solidFill>
                  <a:srgbClr val="3399FF"/>
                </a:solidFill>
              </a:rPr>
              <a:t>Т. 4</a:t>
            </a:r>
          </a:p>
        </p:txBody>
      </p:sp>
    </p:spTree>
  </p:cSld>
  <p:clrMapOvr>
    <a:masterClrMapping/>
  </p:clrMapOvr>
  <p:transition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ru-RU" sz="2800" b="1" dirty="0" smtClean="0">
                <a:solidFill>
                  <a:schemeClr val="accent1">
                    <a:lumMod val="50000"/>
                  </a:schemeClr>
                </a:solidFill>
              </a:rPr>
              <a:t>Статья 4. Порядок проведения воинских ритуалов</a:t>
            </a:r>
          </a:p>
        </p:txBody>
      </p:sp>
      <p:sp>
        <p:nvSpPr>
          <p:cNvPr id="14339" name="Rectangle 3"/>
          <p:cNvSpPr>
            <a:spLocks noGrp="1" noChangeArrowheads="1"/>
          </p:cNvSpPr>
          <p:nvPr>
            <p:ph type="body" idx="1"/>
          </p:nvPr>
        </p:nvSpPr>
        <p:spPr>
          <a:xfrm>
            <a:off x="642938" y="1857375"/>
            <a:ext cx="7772400" cy="3214688"/>
          </a:xfrm>
        </p:spPr>
        <p:txBody>
          <a:bodyPr/>
          <a:lstStyle/>
          <a:p>
            <a:pPr marL="0" indent="449263" algn="just" eaLnBrk="1" hangingPunct="1">
              <a:spcBef>
                <a:spcPct val="0"/>
              </a:spcBef>
              <a:buFontTx/>
              <a:buNone/>
            </a:pPr>
            <a:r>
              <a:rPr lang="ru-RU" sz="2800" dirty="0" smtClean="0"/>
              <a:t>Порядок проведения воинских ритуалов в Вооруженных Силах Российской Федерации и других войсках определяет Президент Российской Федерации.</a:t>
            </a:r>
            <a:endParaRPr lang="en-US" sz="2800" dirty="0" smtClean="0"/>
          </a:p>
          <a:p>
            <a:pPr marL="0" indent="449263" algn="just" eaLnBrk="1" hangingPunct="1">
              <a:spcBef>
                <a:spcPct val="0"/>
              </a:spcBef>
              <a:buFontTx/>
              <a:buNone/>
            </a:pPr>
            <a:r>
              <a:rPr lang="ru-RU" sz="2800" dirty="0" smtClean="0"/>
              <a:t>Праздничный салют </a:t>
            </a:r>
            <a:r>
              <a:rPr lang="ru-RU" sz="2800" dirty="0" smtClean="0">
                <a:solidFill>
                  <a:srgbClr val="C00000"/>
                </a:solidFill>
              </a:rPr>
              <a:t>9 мая </a:t>
            </a:r>
            <a:r>
              <a:rPr lang="ru-RU" sz="2800" dirty="0" smtClean="0"/>
              <a:t>и </a:t>
            </a:r>
            <a:r>
              <a:rPr lang="ru-RU" sz="2800" dirty="0" smtClean="0">
                <a:solidFill>
                  <a:srgbClr val="CC0000"/>
                </a:solidFill>
              </a:rPr>
              <a:t>23 февраля</a:t>
            </a:r>
            <a:r>
              <a:rPr lang="ru-RU" sz="2800" dirty="0" smtClean="0"/>
              <a:t> проводится ежегодно в порядке, определяемом Министерством обороны Российской Федерации. </a:t>
            </a:r>
            <a:br>
              <a:rPr lang="ru-RU" sz="2800" dirty="0" smtClean="0"/>
            </a:br>
            <a:r>
              <a:rPr lang="ru-RU" sz="2800" dirty="0" smtClean="0"/>
              <a:t/>
            </a:r>
            <a:br>
              <a:rPr lang="ru-RU" sz="2800" dirty="0" smtClean="0"/>
            </a:br>
            <a:endParaRPr lang="ru-RU" sz="28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7" name="Picture 5" descr="DSC00188"/>
          <p:cNvPicPr>
            <a:picLocks noChangeAspect="1" noChangeArrowheads="1"/>
          </p:cNvPicPr>
          <p:nvPr/>
        </p:nvPicPr>
        <p:blipFill>
          <a:blip r:embed="rId2" cstate="print">
            <a:lum bright="40000" contrast="-20000"/>
          </a:blip>
          <a:srcRect/>
          <a:stretch>
            <a:fillRect/>
          </a:stretch>
        </p:blipFill>
        <p:spPr bwMode="auto">
          <a:xfrm>
            <a:off x="214313" y="1643063"/>
            <a:ext cx="4643437" cy="3481387"/>
          </a:xfrm>
          <a:prstGeom prst="rect">
            <a:avLst/>
          </a:prstGeom>
          <a:ln>
            <a:noFill/>
          </a:ln>
          <a:effectLst>
            <a:outerShdw blurRad="292100" dist="139700" dir="2700000" algn="tl" rotWithShape="0">
              <a:srgbClr val="333333">
                <a:alpha val="65000"/>
              </a:srgbClr>
            </a:outerShdw>
          </a:effectLst>
        </p:spPr>
      </p:pic>
      <p:sp>
        <p:nvSpPr>
          <p:cNvPr id="156674" name="Rectangle 2"/>
          <p:cNvSpPr>
            <a:spLocks noGrp="1" noChangeArrowheads="1"/>
          </p:cNvSpPr>
          <p:nvPr>
            <p:ph type="title"/>
          </p:nvPr>
        </p:nvSpPr>
        <p:spPr>
          <a:xfrm>
            <a:off x="642938" y="428625"/>
            <a:ext cx="7772400" cy="1143000"/>
          </a:xfrm>
        </p:spPr>
        <p:txBody>
          <a:bodyPr/>
          <a:lstStyle/>
          <a:p>
            <a:pPr eaLnBrk="1" hangingPunct="1">
              <a:lnSpc>
                <a:spcPct val="80000"/>
              </a:lnSpc>
              <a:defRPr/>
            </a:pPr>
            <a:r>
              <a:rPr lang="ru-RU" sz="2400" b="1" dirty="0" smtClean="0">
                <a:solidFill>
                  <a:schemeClr val="accent1">
                    <a:lumMod val="50000"/>
                  </a:schemeClr>
                </a:solidFill>
              </a:rPr>
              <a:t>Статья 5. Порядок проведения дней воинской славы России в Вооруженных Силах Российской Федерации и других войсках и мероприятий, посвященных памятным датам России</a:t>
            </a:r>
            <a:r>
              <a:rPr lang="ru-RU" sz="2400" dirty="0" smtClean="0">
                <a:solidFill>
                  <a:schemeClr val="accent1">
                    <a:lumMod val="50000"/>
                  </a:schemeClr>
                </a:solidFill>
              </a:rPr>
              <a:t> </a:t>
            </a:r>
          </a:p>
        </p:txBody>
      </p:sp>
      <p:sp>
        <p:nvSpPr>
          <p:cNvPr id="15364" name="Rectangle 3"/>
          <p:cNvSpPr>
            <a:spLocks noGrp="1" noChangeArrowheads="1"/>
          </p:cNvSpPr>
          <p:nvPr>
            <p:ph type="body" idx="1"/>
          </p:nvPr>
        </p:nvSpPr>
        <p:spPr>
          <a:xfrm>
            <a:off x="0" y="4714875"/>
            <a:ext cx="6572250" cy="1428750"/>
          </a:xfrm>
        </p:spPr>
        <p:txBody>
          <a:bodyPr/>
          <a:lstStyle/>
          <a:p>
            <a:pPr indent="558800" algn="just" eaLnBrk="1" hangingPunct="1">
              <a:lnSpc>
                <a:spcPct val="90000"/>
              </a:lnSpc>
              <a:buFontTx/>
              <a:buNone/>
            </a:pPr>
            <a:r>
              <a:rPr lang="ru-RU" sz="2000" smtClean="0"/>
              <a:t/>
            </a:r>
            <a:br>
              <a:rPr lang="ru-RU" sz="2000" smtClean="0"/>
            </a:br>
            <a:r>
              <a:rPr lang="ru-RU" sz="2000" smtClean="0"/>
              <a:t>     </a:t>
            </a:r>
            <a:endParaRPr lang="en-US" sz="2000" smtClean="0"/>
          </a:p>
          <a:p>
            <a:pPr indent="558800" algn="just" eaLnBrk="1" hangingPunct="1">
              <a:lnSpc>
                <a:spcPct val="90000"/>
              </a:lnSpc>
              <a:buFontTx/>
              <a:buNone/>
            </a:pPr>
            <a:r>
              <a:rPr lang="ru-RU" sz="2000" smtClean="0"/>
              <a:t>В связи с памятными датами России по инициативе государственных организаций и общественных объединений могут проводиться публичные мероприятия. </a:t>
            </a:r>
          </a:p>
        </p:txBody>
      </p:sp>
      <p:pic>
        <p:nvPicPr>
          <p:cNvPr id="156676" name="Picture 4"/>
          <p:cNvPicPr>
            <a:picLocks noChangeAspect="1" noChangeArrowheads="1"/>
          </p:cNvPicPr>
          <p:nvPr/>
        </p:nvPicPr>
        <p:blipFill>
          <a:blip r:embed="rId3" cstate="print"/>
          <a:srcRect/>
          <a:stretch>
            <a:fillRect/>
          </a:stretch>
        </p:blipFill>
        <p:spPr bwMode="auto">
          <a:xfrm>
            <a:off x="6858000" y="3429000"/>
            <a:ext cx="2071688" cy="3095625"/>
          </a:xfrm>
          <a:prstGeom prst="rect">
            <a:avLst/>
          </a:prstGeom>
          <a:ln>
            <a:noFill/>
          </a:ln>
          <a:effectLst>
            <a:outerShdw blurRad="292100" dist="139700" dir="2700000" algn="tl" rotWithShape="0">
              <a:srgbClr val="333333">
                <a:alpha val="65000"/>
              </a:srgbClr>
            </a:outerShdw>
          </a:effectLst>
        </p:spPr>
      </p:pic>
      <p:sp>
        <p:nvSpPr>
          <p:cNvPr id="15366" name="TextBox 8"/>
          <p:cNvSpPr txBox="1">
            <a:spLocks noChangeArrowheads="1"/>
          </p:cNvSpPr>
          <p:nvPr/>
        </p:nvSpPr>
        <p:spPr bwMode="auto">
          <a:xfrm>
            <a:off x="5072063" y="1643063"/>
            <a:ext cx="3798887" cy="1631950"/>
          </a:xfrm>
          <a:prstGeom prst="rect">
            <a:avLst/>
          </a:prstGeom>
          <a:noFill/>
          <a:ln w="9525">
            <a:noFill/>
            <a:miter lim="800000"/>
            <a:headEnd/>
            <a:tailEnd/>
          </a:ln>
        </p:spPr>
        <p:txBody>
          <a:bodyPr>
            <a:spAutoFit/>
          </a:bodyPr>
          <a:lstStyle/>
          <a:p>
            <a:pPr algn="just"/>
            <a:r>
              <a:rPr lang="ru-RU" sz="2000"/>
              <a:t>В дни воинской славы России в </a:t>
            </a:r>
          </a:p>
          <a:p>
            <a:pPr algn="just"/>
            <a:r>
              <a:rPr lang="ru-RU" sz="2000"/>
              <a:t>Вооруженных Силах Российской Федерации и других войсках проводятся торжественные мероприятия.</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ru-RU" sz="2400" b="1" dirty="0" smtClean="0">
                <a:solidFill>
                  <a:schemeClr val="accent1">
                    <a:lumMod val="50000"/>
                  </a:schemeClr>
                </a:solidFill>
              </a:rPr>
              <a:t>Постановление Правительства РФ </a:t>
            </a:r>
            <a:r>
              <a:rPr lang="ru-RU" sz="2400" dirty="0" smtClean="0">
                <a:solidFill>
                  <a:schemeClr val="accent1">
                    <a:lumMod val="50000"/>
                  </a:schemeClr>
                </a:solidFill>
              </a:rPr>
              <a:t/>
            </a:r>
            <a:br>
              <a:rPr lang="ru-RU" sz="2400" dirty="0" smtClean="0">
                <a:solidFill>
                  <a:schemeClr val="accent1">
                    <a:lumMod val="50000"/>
                  </a:schemeClr>
                </a:solidFill>
              </a:rPr>
            </a:br>
            <a:r>
              <a:rPr lang="ru-RU" sz="2400" b="1" dirty="0" smtClean="0">
                <a:solidFill>
                  <a:schemeClr val="accent1">
                    <a:lumMod val="50000"/>
                  </a:schemeClr>
                </a:solidFill>
              </a:rPr>
              <a:t>от 27 ноября 2006 г. N 716 </a:t>
            </a:r>
            <a:r>
              <a:rPr lang="ru-RU" sz="2400" dirty="0" smtClean="0">
                <a:solidFill>
                  <a:schemeClr val="accent1">
                    <a:lumMod val="50000"/>
                  </a:schemeClr>
                </a:solidFill>
              </a:rPr>
              <a:t/>
            </a:r>
            <a:br>
              <a:rPr lang="ru-RU" sz="2400" dirty="0" smtClean="0">
                <a:solidFill>
                  <a:schemeClr val="accent1">
                    <a:lumMod val="50000"/>
                  </a:schemeClr>
                </a:solidFill>
              </a:rPr>
            </a:br>
            <a:r>
              <a:rPr lang="ru-RU" sz="2400" b="1" dirty="0" smtClean="0">
                <a:solidFill>
                  <a:schemeClr val="accent1">
                    <a:lumMod val="50000"/>
                  </a:schemeClr>
                </a:solidFill>
              </a:rPr>
              <a:t>"О порядке проведения дней воинской славы России и мероприятий, посвященных памятным датам России"</a:t>
            </a:r>
            <a:r>
              <a:rPr lang="ru-RU" sz="2000" b="1" dirty="0" smtClean="0"/>
              <a:t/>
            </a:r>
            <a:br>
              <a:rPr lang="ru-RU" sz="2000" b="1" dirty="0" smtClean="0"/>
            </a:br>
            <a:endParaRPr lang="ru-RU" sz="2000" b="1" dirty="0" smtClean="0"/>
          </a:p>
        </p:txBody>
      </p:sp>
      <p:sp>
        <p:nvSpPr>
          <p:cNvPr id="16387" name="Rectangle 4"/>
          <p:cNvSpPr>
            <a:spLocks noGrp="1" noChangeArrowheads="1"/>
          </p:cNvSpPr>
          <p:nvPr>
            <p:ph type="body" idx="1"/>
          </p:nvPr>
        </p:nvSpPr>
        <p:spPr>
          <a:xfrm>
            <a:off x="685800" y="1981200"/>
            <a:ext cx="7772400" cy="4376738"/>
          </a:xfrm>
          <a:noFill/>
        </p:spPr>
        <p:txBody>
          <a:bodyPr/>
          <a:lstStyle/>
          <a:p>
            <a:pPr algn="just" eaLnBrk="1" hangingPunct="1">
              <a:lnSpc>
                <a:spcPct val="80000"/>
              </a:lnSpc>
              <a:buFontTx/>
              <a:buNone/>
            </a:pPr>
            <a:r>
              <a:rPr lang="ru-RU" sz="1900" smtClean="0"/>
              <a:t>2. Федеральным органам исполнительной власти, в которых федеральным законом предусмотрена военная служба, обеспечивать во взаимодействии с Российским организационным комитетом "Победа" подготовку и проведение торжественных мероприятий, посвященных празднованию дней воинской славы России.</a:t>
            </a:r>
          </a:p>
          <a:p>
            <a:pPr algn="just" eaLnBrk="1" hangingPunct="1">
              <a:lnSpc>
                <a:spcPct val="80000"/>
              </a:lnSpc>
              <a:buFontTx/>
              <a:buNone/>
            </a:pPr>
            <a:r>
              <a:rPr lang="ru-RU" sz="1900" smtClean="0"/>
              <a:t>3. Федеральным органам исполнительной власти оказывать во взаимодействии с Российским организационным комитетом "Победа" содействие государственным организациям и общественным объединениям в подготовке и проведении по их инициативе публичных мероприятий в связи с памятными датами России, установленными статьей 1.1 Федерального закона "О днях воинской славы и памятных датах России".</a:t>
            </a:r>
          </a:p>
          <a:p>
            <a:pPr algn="just" eaLnBrk="1" hangingPunct="1">
              <a:lnSpc>
                <a:spcPct val="80000"/>
              </a:lnSpc>
              <a:buFontTx/>
              <a:buNone/>
            </a:pPr>
            <a:r>
              <a:rPr lang="ru-RU" sz="1900" smtClean="0"/>
              <a:t>8. На цели подготовки и проведения дней воинской славы России и мероприятий, посвященных памятным датам России, также могут направляться средства бюджетов субъектов Российской Федерации и местных бюджетов, а также внебюджетные средства, добровольные (в том числе целевые) взносы и пожертвования физических и юридических лиц.</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84976" cy="5324535"/>
          </a:xfrm>
          <a:prstGeom prst="rect">
            <a:avLst/>
          </a:prstGeom>
        </p:spPr>
        <p:txBody>
          <a:bodyPr wrap="square">
            <a:spAutoFit/>
          </a:bodyPr>
          <a:lstStyle/>
          <a:p>
            <a:pPr algn="ctr"/>
            <a:r>
              <a:rPr lang="ru-RU" sz="2000" b="1" dirty="0"/>
              <a:t>Указ Президента РФ от 31 мая 2006 г. N 549</a:t>
            </a:r>
          </a:p>
          <a:p>
            <a:pPr algn="ctr"/>
            <a:r>
              <a:rPr lang="ru-RU" sz="2000" b="1" dirty="0"/>
              <a:t>"Об установлении профессиональных праздников и памятных дней в Вооруженных Силах Российской Федерации"</a:t>
            </a:r>
          </a:p>
          <a:p>
            <a:r>
              <a:rPr lang="ru-RU" sz="2000" dirty="0" smtClean="0"/>
              <a:t>Установить </a:t>
            </a:r>
            <a:r>
              <a:rPr lang="ru-RU" sz="2000" dirty="0"/>
              <a:t>в Вооруженных Силах Российской Федерации:</a:t>
            </a:r>
          </a:p>
          <a:p>
            <a:r>
              <a:rPr lang="ru-RU" sz="2000" dirty="0"/>
              <a:t>а) профессиональные праздники:</a:t>
            </a:r>
          </a:p>
          <a:p>
            <a:r>
              <a:rPr lang="ru-RU" sz="2000" dirty="0"/>
              <a:t>День специалиста юридической службы - 29 марта;</a:t>
            </a:r>
          </a:p>
          <a:p>
            <a:r>
              <a:rPr lang="ru-RU" sz="2000" dirty="0"/>
              <a:t>День сотрудников военных комиссариатов - 8 апреля;</a:t>
            </a:r>
          </a:p>
          <a:p>
            <a:r>
              <a:rPr lang="ru-RU" sz="2000" dirty="0"/>
              <a:t>День специалиста по радиоэлектронной борьбе - 15 апреля;</a:t>
            </a:r>
          </a:p>
          <a:p>
            <a:r>
              <a:rPr lang="ru-RU" sz="2000" dirty="0"/>
              <a:t>День специалиста по ядерному обеспечению - 4 сентября;</a:t>
            </a:r>
          </a:p>
          <a:p>
            <a:r>
              <a:rPr lang="ru-RU" sz="2000" dirty="0"/>
              <a:t>День танкиста - второе воскресенье сентября;</a:t>
            </a:r>
          </a:p>
          <a:p>
            <a:r>
              <a:rPr lang="ru-RU" sz="2000" dirty="0"/>
              <a:t>День военного связиста - 20 октября;</a:t>
            </a:r>
          </a:p>
          <a:p>
            <a:r>
              <a:rPr lang="ru-RU" sz="2000" dirty="0"/>
              <a:t>День военного разведчика - 5 ноября;</a:t>
            </a:r>
          </a:p>
          <a:p>
            <a:r>
              <a:rPr lang="ru-RU" sz="2000" dirty="0" smtClean="0"/>
              <a:t>б</a:t>
            </a:r>
            <a:r>
              <a:rPr lang="ru-RU" sz="2000" dirty="0"/>
              <a:t>) памятные дни:</a:t>
            </a:r>
          </a:p>
          <a:p>
            <a:r>
              <a:rPr lang="ru-RU" sz="2000" dirty="0"/>
              <a:t>День инженерных войск - 21 января;</a:t>
            </a:r>
          </a:p>
          <a:p>
            <a:r>
              <a:rPr lang="ru-RU" sz="2000" dirty="0"/>
              <a:t>День Сил специальных операций - 27 февраля;</a:t>
            </a:r>
          </a:p>
          <a:p>
            <a:r>
              <a:rPr lang="ru-RU" sz="2000" dirty="0"/>
              <a:t>День войск противовоздушной обороны - второе воскресенье апреля;</a:t>
            </a:r>
          </a:p>
          <a:p>
            <a:r>
              <a:rPr lang="ru-RU" sz="2000" dirty="0"/>
              <a:t>День Военно-Морского Флота - последнее воскресенье июля</a:t>
            </a:r>
            <a:r>
              <a:rPr lang="ru-RU" sz="2000" dirty="0" smtClean="0"/>
              <a:t>;</a:t>
            </a:r>
            <a:endParaRPr lang="ru-RU" sz="2000" dirty="0"/>
          </a:p>
        </p:txBody>
      </p:sp>
    </p:spTree>
    <p:extLst>
      <p:ext uri="{BB962C8B-B14F-4D97-AF65-F5344CB8AC3E}">
        <p14:creationId xmlns:p14="http://schemas.microsoft.com/office/powerpoint/2010/main" val="112810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24936" cy="5632311"/>
          </a:xfrm>
          <a:prstGeom prst="rect">
            <a:avLst/>
          </a:prstGeom>
        </p:spPr>
        <p:txBody>
          <a:bodyPr wrap="square">
            <a:spAutoFit/>
          </a:bodyPr>
          <a:lstStyle/>
          <a:p>
            <a:r>
              <a:rPr lang="ru-RU" sz="2400" dirty="0"/>
              <a:t>День Тыла Вооруженных Сил Российской Федерации - </a:t>
            </a:r>
            <a:r>
              <a:rPr lang="ru-RU" sz="2400" dirty="0" smtClean="0"/>
              <a:t>             1 </a:t>
            </a:r>
            <a:r>
              <a:rPr lang="ru-RU" sz="2400" dirty="0"/>
              <a:t>августа;</a:t>
            </a:r>
          </a:p>
          <a:p>
            <a:r>
              <a:rPr lang="ru-RU" sz="2400" dirty="0"/>
              <a:t>День Воздушно-десантных войск - 2 августа;</a:t>
            </a:r>
          </a:p>
          <a:p>
            <a:r>
              <a:rPr lang="ru-RU" sz="2400" dirty="0"/>
              <a:t>День Железнодорожных войск - 6 августа;</a:t>
            </a:r>
          </a:p>
          <a:p>
            <a:r>
              <a:rPr lang="ru-RU" sz="2400" dirty="0"/>
              <a:t>День Военно-воздушных сил - 12 августа;</a:t>
            </a:r>
          </a:p>
          <a:p>
            <a:r>
              <a:rPr lang="ru-RU" sz="2400" dirty="0"/>
              <a:t>День российской гвардии - 2 сентября;</a:t>
            </a:r>
          </a:p>
          <a:p>
            <a:r>
              <a:rPr lang="ru-RU" sz="2400" dirty="0"/>
              <a:t>День Сухопутных войск - 1 октября;</a:t>
            </a:r>
          </a:p>
          <a:p>
            <a:r>
              <a:rPr lang="ru-RU" sz="2400" dirty="0"/>
              <a:t>День Космических войск - 4 октября;</a:t>
            </a:r>
          </a:p>
          <a:p>
            <a:r>
              <a:rPr lang="ru-RU" sz="2400" dirty="0"/>
              <a:t>День финансово-экономической службы - 22 октября;</a:t>
            </a:r>
          </a:p>
          <a:p>
            <a:r>
              <a:rPr lang="ru-RU" sz="2400" dirty="0"/>
              <a:t>День подразделений специального назначения - 24 октября;</a:t>
            </a:r>
          </a:p>
          <a:p>
            <a:r>
              <a:rPr lang="ru-RU" sz="2400" dirty="0"/>
              <a:t>День войск радиационной, химической и биологической защиты - 13 ноября;</a:t>
            </a:r>
          </a:p>
          <a:p>
            <a:r>
              <a:rPr lang="ru-RU" sz="2400" dirty="0"/>
              <a:t>День ракетных войск и артиллерии - 19 ноября;</a:t>
            </a:r>
          </a:p>
          <a:p>
            <a:r>
              <a:rPr lang="ru-RU" sz="2400" dirty="0"/>
              <a:t>День Ракетных войск стратегического назначения - 17 декабря</a:t>
            </a:r>
            <a:r>
              <a:rPr lang="ru-RU" sz="2400" dirty="0" smtClean="0"/>
              <a:t>.</a:t>
            </a:r>
          </a:p>
          <a:p>
            <a:endParaRPr lang="ru-RU" sz="2400" dirty="0"/>
          </a:p>
        </p:txBody>
      </p:sp>
    </p:spTree>
    <p:extLst>
      <p:ext uri="{BB962C8B-B14F-4D97-AF65-F5344CB8AC3E}">
        <p14:creationId xmlns:p14="http://schemas.microsoft.com/office/powerpoint/2010/main" val="379314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20688"/>
            <a:ext cx="7488832" cy="5262979"/>
          </a:xfrm>
          <a:prstGeom prst="rect">
            <a:avLst/>
          </a:prstGeom>
          <a:noFill/>
        </p:spPr>
        <p:txBody>
          <a:bodyPr wrap="square" rtlCol="0">
            <a:spAutoFit/>
          </a:bodyPr>
          <a:lstStyle/>
          <a:p>
            <a:pPr algn="just"/>
            <a:r>
              <a:rPr lang="ru-RU" dirty="0" smtClean="0"/>
              <a:t>   Ежегодно </a:t>
            </a:r>
            <a:r>
              <a:rPr lang="ru-RU" dirty="0"/>
              <a:t>29 мая Вооруженные силы РФ отмечают День военного автомобилиста, учрежденный приказом Министра обороны РФ № 100 от 24 февраля 2000 года</a:t>
            </a:r>
            <a:r>
              <a:rPr lang="ru-RU" dirty="0" smtClean="0"/>
              <a:t>. Министром обороны в этот год был </a:t>
            </a:r>
            <a:r>
              <a:rPr lang="ru-RU" dirty="0" err="1" smtClean="0"/>
              <a:t>И.Д.Сергеев</a:t>
            </a:r>
            <a:r>
              <a:rPr lang="ru-RU" dirty="0" smtClean="0"/>
              <a:t>.  </a:t>
            </a:r>
            <a:r>
              <a:rPr lang="ru-RU" dirty="0"/>
              <a:t/>
            </a:r>
            <a:br>
              <a:rPr lang="ru-RU" dirty="0"/>
            </a:br>
            <a:endParaRPr lang="ru-RU" dirty="0" smtClean="0"/>
          </a:p>
          <a:p>
            <a:pPr algn="just"/>
            <a:r>
              <a:rPr lang="ru-RU" dirty="0" smtClean="0"/>
              <a:t>   Дата </a:t>
            </a:r>
            <a:r>
              <a:rPr lang="ru-RU" dirty="0"/>
              <a:t>для праздника была выбрана не случайно. В этот день в 1910 году в Санкт-Петербурге была образована первая Учебная автомобильная рота. Основной задачей роты была подготовка специалистов для автомобильных частей русской </a:t>
            </a:r>
            <a:r>
              <a:rPr lang="ru-RU"/>
              <a:t>армии</a:t>
            </a:r>
            <a:r>
              <a:rPr lang="ru-RU" smtClean="0"/>
              <a:t>.</a:t>
            </a:r>
            <a:endParaRPr lang="ru-RU" dirty="0"/>
          </a:p>
        </p:txBody>
      </p:sp>
    </p:spTree>
    <p:extLst>
      <p:ext uri="{BB962C8B-B14F-4D97-AF65-F5344CB8AC3E}">
        <p14:creationId xmlns:p14="http://schemas.microsoft.com/office/powerpoint/2010/main" val="392533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5767388"/>
            <a:ext cx="7772400" cy="876300"/>
          </a:xfrm>
        </p:spPr>
        <p:txBody>
          <a:bodyPr/>
          <a:lstStyle/>
          <a:p>
            <a:pPr eaLnBrk="1" hangingPunct="1"/>
            <a:r>
              <a:rPr lang="ru-RU" sz="2000" smtClean="0"/>
              <a:t>плакат размещается с внутренней стороны строевого плаца слева от трибуны после плаката с государственными символами РФ </a:t>
            </a:r>
          </a:p>
        </p:txBody>
      </p:sp>
      <p:pic>
        <p:nvPicPr>
          <p:cNvPr id="187396" name="Picture 4" descr="Alabino_20080325-043"/>
          <p:cNvPicPr>
            <a:picLocks noGrp="1" noChangeAspect="1" noChangeArrowheads="1"/>
          </p:cNvPicPr>
          <p:nvPr>
            <p:ph type="body" idx="1"/>
          </p:nvPr>
        </p:nvPicPr>
        <p:blipFill>
          <a:blip r:embed="rId2" cstate="print"/>
          <a:srcRect l="26012" t="23125" r="21954" b="24843"/>
          <a:stretch>
            <a:fillRect/>
          </a:stretch>
        </p:blipFill>
        <p:spPr>
          <a:xfrm>
            <a:off x="1428750" y="1285875"/>
            <a:ext cx="5991225" cy="4494213"/>
          </a:xfrm>
          <a:effectLst>
            <a:outerShdw blurRad="292100" dist="139700" dir="2700000" algn="tl" rotWithShape="0">
              <a:srgbClr val="333333">
                <a:alpha val="65000"/>
              </a:srgbClr>
            </a:outerShdw>
          </a:effectLst>
        </p:spPr>
      </p:pic>
      <p:sp>
        <p:nvSpPr>
          <p:cNvPr id="187397" name="Text Box 5"/>
          <p:cNvSpPr txBox="1">
            <a:spLocks noChangeArrowheads="1"/>
          </p:cNvSpPr>
          <p:nvPr/>
        </p:nvSpPr>
        <p:spPr bwMode="auto">
          <a:xfrm>
            <a:off x="1143000" y="285750"/>
            <a:ext cx="6480175" cy="830263"/>
          </a:xfrm>
          <a:prstGeom prst="rect">
            <a:avLst/>
          </a:prstGeom>
          <a:noFill/>
          <a:ln w="9525">
            <a:noFill/>
            <a:miter lim="800000"/>
            <a:headEnd/>
            <a:tailEnd/>
          </a:ln>
          <a:effectLst/>
        </p:spPr>
        <p:txBody>
          <a:bodyPr>
            <a:spAutoFit/>
          </a:bodyPr>
          <a:lstStyle/>
          <a:p>
            <a:pPr algn="ctr">
              <a:spcBef>
                <a:spcPts val="0"/>
              </a:spcBef>
              <a:defRPr/>
            </a:pPr>
            <a:r>
              <a:rPr lang="ru-RU" sz="2400" b="1" dirty="0">
                <a:solidFill>
                  <a:schemeClr val="accent1">
                    <a:lumMod val="50000"/>
                  </a:schemeClr>
                </a:solidFill>
              </a:rPr>
              <a:t>Оформление строевого плаца </a:t>
            </a:r>
          </a:p>
          <a:p>
            <a:pPr algn="ctr">
              <a:spcBef>
                <a:spcPts val="0"/>
              </a:spcBef>
              <a:defRPr/>
            </a:pPr>
            <a:r>
              <a:rPr lang="ru-RU" sz="2400" b="1" dirty="0">
                <a:solidFill>
                  <a:schemeClr val="accent1">
                    <a:lumMod val="50000"/>
                  </a:schemeClr>
                </a:solidFill>
              </a:rPr>
              <a:t>воинской части</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11188" y="188913"/>
            <a:ext cx="7772400" cy="503237"/>
          </a:xfrm>
        </p:spPr>
        <p:txBody>
          <a:bodyPr/>
          <a:lstStyle/>
          <a:p>
            <a:pPr eaLnBrk="1" hangingPunct="1">
              <a:defRPr/>
            </a:pPr>
            <a:r>
              <a:rPr lang="ru-RU" sz="2800" b="1" dirty="0" smtClean="0">
                <a:solidFill>
                  <a:schemeClr val="accent1">
                    <a:lumMod val="50000"/>
                  </a:schemeClr>
                </a:solidFill>
              </a:rPr>
              <a:t>Стенд в комнате досуга подразделения</a:t>
            </a:r>
          </a:p>
        </p:txBody>
      </p:sp>
      <p:pic>
        <p:nvPicPr>
          <p:cNvPr id="188420" name="Picture 4" descr="09_Дни воинской славы"/>
          <p:cNvPicPr>
            <a:picLocks noChangeAspect="1" noChangeArrowheads="1"/>
          </p:cNvPicPr>
          <p:nvPr/>
        </p:nvPicPr>
        <p:blipFill>
          <a:blip r:embed="rId2" cstate="print"/>
          <a:srcRect/>
          <a:stretch>
            <a:fillRect/>
          </a:stretch>
        </p:blipFill>
        <p:spPr bwMode="auto">
          <a:xfrm>
            <a:off x="2071688" y="714375"/>
            <a:ext cx="4951412" cy="59356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title"/>
          </p:nvPr>
        </p:nvSpPr>
        <p:spPr>
          <a:xfrm>
            <a:off x="1042988" y="188913"/>
            <a:ext cx="7700962" cy="431800"/>
          </a:xfrm>
        </p:spPr>
        <p:txBody>
          <a:bodyPr/>
          <a:lstStyle/>
          <a:p>
            <a:pPr eaLnBrk="1" hangingPunct="1"/>
            <a:r>
              <a:rPr lang="ru-RU" sz="2800" b="1" smtClean="0">
                <a:solidFill>
                  <a:srgbClr val="006666"/>
                </a:solidFill>
                <a:cs typeface="Times New Roman" pitchFamily="18" charset="0"/>
              </a:rPr>
              <a:t>Битва на Чудском озере (1242 г.)</a:t>
            </a:r>
            <a:endParaRPr lang="ru-RU" sz="2400" b="1" smtClean="0">
              <a:cs typeface="Times New Roman" pitchFamily="18" charset="0"/>
            </a:endParaRPr>
          </a:p>
        </p:txBody>
      </p:sp>
      <p:sp>
        <p:nvSpPr>
          <p:cNvPr id="35844" name="Rectangle 4"/>
          <p:cNvSpPr>
            <a:spLocks noGrp="1" noChangeArrowheads="1"/>
          </p:cNvSpPr>
          <p:nvPr>
            <p:ph type="body" idx="1"/>
          </p:nvPr>
        </p:nvSpPr>
        <p:spPr>
          <a:xfrm>
            <a:off x="214313" y="836613"/>
            <a:ext cx="5797550" cy="6021387"/>
          </a:xfrm>
        </p:spPr>
        <p:txBody>
          <a:bodyPr/>
          <a:lstStyle/>
          <a:p>
            <a:pPr marL="0" indent="450000" algn="just" eaLnBrk="1" hangingPunct="1">
              <a:spcBef>
                <a:spcPts val="0"/>
              </a:spcBef>
              <a:buFontTx/>
              <a:buNone/>
              <a:defRPr/>
            </a:pPr>
            <a:r>
              <a:rPr lang="ru-RU" sz="2000" dirty="0" smtClean="0">
                <a:solidFill>
                  <a:srgbClr val="C00000"/>
                </a:solidFill>
                <a:effectLst>
                  <a:outerShdw blurRad="38100" dist="38100" dir="2700000" algn="tl">
                    <a:srgbClr val="000000">
                      <a:alpha val="43137"/>
                    </a:srgbClr>
                  </a:outerShdw>
                </a:effectLst>
              </a:rPr>
              <a:t>Участвующие стороны: </a:t>
            </a:r>
            <a:r>
              <a:rPr lang="ru-RU" sz="1800" dirty="0" smtClean="0"/>
              <a:t>шведские феодалы, рыцари Тевтонского ордена и его ответвления - Ливонского ордена, противостояние оказывало дружина Александра Ярославовича (Невского) и новгородское ополчение.</a:t>
            </a:r>
            <a:endParaRPr lang="ru-RU" sz="2000" dirty="0" smtClean="0"/>
          </a:p>
          <a:p>
            <a:pPr indent="12700" eaLnBrk="1" hangingPunct="1">
              <a:lnSpc>
                <a:spcPct val="80000"/>
              </a:lnSpc>
              <a:buFontTx/>
              <a:buNone/>
              <a:defRPr/>
            </a:pPr>
            <a:r>
              <a:rPr lang="ru-RU" sz="1800" dirty="0" smtClean="0"/>
              <a:t>	</a:t>
            </a:r>
          </a:p>
          <a:p>
            <a:pPr indent="12700" algn="r" eaLnBrk="1" hangingPunct="1">
              <a:lnSpc>
                <a:spcPct val="80000"/>
              </a:lnSpc>
              <a:buFontTx/>
              <a:buNone/>
              <a:defRPr/>
            </a:pPr>
            <a:r>
              <a:rPr lang="ru-RU" sz="1800" dirty="0" smtClean="0">
                <a:solidFill>
                  <a:srgbClr val="800000"/>
                </a:solidFill>
                <a:latin typeface="Arial" charset="0"/>
              </a:rPr>
              <a:t>	     </a:t>
            </a:r>
            <a:r>
              <a:rPr lang="ru-RU" dirty="0" smtClean="0"/>
              <a:t>         </a:t>
            </a:r>
            <a:r>
              <a:rPr lang="ru-RU" sz="2000" dirty="0" smtClean="0">
                <a:solidFill>
                  <a:srgbClr val="C00000"/>
                </a:solidFill>
                <a:effectLst>
                  <a:outerShdw blurRad="38100" dist="38100" dir="2700000" algn="tl">
                    <a:srgbClr val="000000">
                      <a:alpha val="43137"/>
                    </a:srgbClr>
                  </a:outerShdw>
                </a:effectLst>
              </a:rPr>
              <a:t>Места</a:t>
            </a:r>
            <a:r>
              <a:rPr lang="en-US" sz="2000" dirty="0" smtClean="0">
                <a:solidFill>
                  <a:srgbClr val="C00000"/>
                </a:solidFill>
                <a:effectLst>
                  <a:outerShdw blurRad="38100" dist="38100" dir="2700000" algn="tl">
                    <a:srgbClr val="000000">
                      <a:alpha val="43137"/>
                    </a:srgbClr>
                  </a:outerShdw>
                </a:effectLst>
              </a:rPr>
              <a:t> </a:t>
            </a:r>
            <a:r>
              <a:rPr lang="ru-RU" sz="2000" dirty="0" smtClean="0">
                <a:solidFill>
                  <a:srgbClr val="C00000"/>
                </a:solidFill>
                <a:effectLst>
                  <a:outerShdw blurRad="38100" dist="38100" dir="2700000" algn="tl">
                    <a:srgbClr val="000000">
                      <a:alpha val="43137"/>
                    </a:srgbClr>
                  </a:outerShdw>
                </a:effectLst>
              </a:rPr>
              <a:t>сражения:</a:t>
            </a:r>
            <a:r>
              <a:rPr lang="en-US" sz="2000" dirty="0" smtClean="0">
                <a:solidFill>
                  <a:srgbClr val="C00000"/>
                </a:solidFill>
                <a:effectLst>
                  <a:outerShdw blurRad="38100" dist="38100" dir="2700000" algn="tl">
                    <a:srgbClr val="000000">
                      <a:alpha val="43137"/>
                    </a:srgbClr>
                  </a:outerShdw>
                </a:effectLst>
              </a:rPr>
              <a:t> </a:t>
            </a:r>
            <a:r>
              <a:rPr lang="ru-RU" sz="1800" dirty="0" smtClean="0"/>
              <a:t>берег р.Нева и </a:t>
            </a:r>
            <a:endParaRPr lang="en-US" sz="1800" dirty="0" smtClean="0"/>
          </a:p>
          <a:p>
            <a:pPr indent="12700" algn="r" eaLnBrk="1" hangingPunct="1">
              <a:lnSpc>
                <a:spcPct val="80000"/>
              </a:lnSpc>
              <a:buFontTx/>
              <a:buNone/>
              <a:defRPr/>
            </a:pPr>
            <a:r>
              <a:rPr lang="ru-RU" sz="1800" dirty="0" smtClean="0"/>
              <a:t>Чудского озера.</a:t>
            </a:r>
          </a:p>
          <a:p>
            <a:pPr indent="12700" eaLnBrk="1" hangingPunct="1">
              <a:lnSpc>
                <a:spcPct val="80000"/>
              </a:lnSpc>
              <a:buFontTx/>
              <a:buNone/>
              <a:defRPr/>
            </a:pPr>
            <a:r>
              <a:rPr lang="ru-RU" sz="1800" dirty="0" smtClean="0">
                <a:solidFill>
                  <a:srgbClr val="800000"/>
                </a:solidFill>
                <a:latin typeface="Arial" charset="0"/>
              </a:rPr>
              <a:t>	</a:t>
            </a:r>
          </a:p>
          <a:p>
            <a:pPr marL="0" indent="450000" algn="just" eaLnBrk="1" hangingPunct="1">
              <a:spcBef>
                <a:spcPts val="0"/>
              </a:spcBef>
              <a:buFontTx/>
              <a:buNone/>
              <a:defRPr/>
            </a:pPr>
            <a:endParaRPr lang="en-US" sz="1800" dirty="0" smtClean="0">
              <a:solidFill>
                <a:srgbClr val="800000"/>
              </a:solidFill>
              <a:latin typeface="Arial" charset="0"/>
            </a:endParaRPr>
          </a:p>
          <a:p>
            <a:pPr marL="0" indent="450000" algn="just" eaLnBrk="1" hangingPunct="1">
              <a:spcBef>
                <a:spcPts val="0"/>
              </a:spcBef>
              <a:buFontTx/>
              <a:buNone/>
              <a:defRPr/>
            </a:pPr>
            <a:endParaRPr lang="en-US" sz="1800" dirty="0" smtClean="0">
              <a:solidFill>
                <a:srgbClr val="FF0000"/>
              </a:solidFill>
            </a:endParaRPr>
          </a:p>
          <a:p>
            <a:pPr marL="0" indent="450000" algn="just" eaLnBrk="1" hangingPunct="1">
              <a:spcBef>
                <a:spcPts val="0"/>
              </a:spcBef>
              <a:buFontTx/>
              <a:buNone/>
              <a:defRPr/>
            </a:pPr>
            <a:endParaRPr lang="ru-RU" sz="1800" dirty="0" smtClean="0">
              <a:solidFill>
                <a:srgbClr val="FF0000"/>
              </a:solidFill>
            </a:endParaRPr>
          </a:p>
          <a:p>
            <a:pPr marL="0" indent="450000" algn="just" eaLnBrk="1" hangingPunct="1">
              <a:spcBef>
                <a:spcPts val="0"/>
              </a:spcBef>
              <a:buFontTx/>
              <a:buNone/>
              <a:defRPr/>
            </a:pPr>
            <a:r>
              <a:rPr lang="ru-RU" sz="2000" dirty="0" smtClean="0">
                <a:solidFill>
                  <a:srgbClr val="C00000"/>
                </a:solidFill>
                <a:effectLst>
                  <a:outerShdw blurRad="38100" dist="38100" dir="2700000" algn="tl">
                    <a:srgbClr val="000000">
                      <a:alpha val="43137"/>
                    </a:srgbClr>
                  </a:outerShdw>
                </a:effectLst>
              </a:rPr>
              <a:t>Численность: </a:t>
            </a:r>
            <a:r>
              <a:rPr lang="ru-RU" sz="1800" dirty="0" smtClean="0"/>
              <a:t>10-12 тыс. рыцарей привёл предводитель Тевтонского ордена. Ему противостояло ополчение Александра Невского (15-17 тыс. воинов).</a:t>
            </a:r>
          </a:p>
          <a:p>
            <a:pPr marL="0" indent="450000" algn="just" eaLnBrk="1" hangingPunct="1">
              <a:spcBef>
                <a:spcPts val="0"/>
              </a:spcBef>
              <a:buFontTx/>
              <a:buNone/>
              <a:defRPr/>
            </a:pPr>
            <a:r>
              <a:rPr lang="ru-RU" sz="2000" dirty="0" smtClean="0">
                <a:solidFill>
                  <a:srgbClr val="C00000"/>
                </a:solidFill>
                <a:effectLst>
                  <a:outerShdw blurRad="38100" dist="38100" dir="2700000" algn="tl">
                    <a:srgbClr val="000000">
                      <a:alpha val="43137"/>
                    </a:srgbClr>
                  </a:outerShdw>
                </a:effectLst>
              </a:rPr>
              <a:t>Задачи: </a:t>
            </a:r>
            <a:r>
              <a:rPr lang="ru-RU" sz="1800" dirty="0" smtClean="0"/>
              <a:t>шведские феодалы – расширение своих владений за счёт захвата не подвергшихся разорению областей северо-запада Руси; русские войска - не допустить захват Новгорода, и тем самым упредить захват всего северо-запада Руси.</a:t>
            </a:r>
          </a:p>
        </p:txBody>
      </p:sp>
      <p:pic>
        <p:nvPicPr>
          <p:cNvPr id="35848" name="Picture 8" descr="Чудское озеро"/>
          <p:cNvPicPr>
            <a:picLocks noChangeAspect="1" noChangeArrowheads="1"/>
          </p:cNvPicPr>
          <p:nvPr/>
        </p:nvPicPr>
        <p:blipFill>
          <a:blip r:embed="rId2" cstate="print"/>
          <a:srcRect/>
          <a:stretch>
            <a:fillRect/>
          </a:stretch>
        </p:blipFill>
        <p:spPr bwMode="auto">
          <a:xfrm>
            <a:off x="6030913" y="836613"/>
            <a:ext cx="2986087" cy="5688012"/>
          </a:xfrm>
          <a:prstGeom prst="rect">
            <a:avLst/>
          </a:prstGeom>
          <a:ln>
            <a:noFill/>
          </a:ln>
          <a:effectLst>
            <a:outerShdw blurRad="292100" dist="139700" dir="2700000" algn="tl" rotWithShape="0">
              <a:srgbClr val="333333">
                <a:alpha val="65000"/>
              </a:srgbClr>
            </a:outerShdw>
          </a:effectLst>
        </p:spPr>
      </p:pic>
      <p:pic>
        <p:nvPicPr>
          <p:cNvPr id="35852" name="Picture 12"/>
          <p:cNvPicPr>
            <a:picLocks noChangeAspect="1" noChangeArrowheads="1"/>
          </p:cNvPicPr>
          <p:nvPr/>
        </p:nvPicPr>
        <p:blipFill>
          <a:blip r:embed="rId3" cstate="print"/>
          <a:srcRect/>
          <a:stretch>
            <a:fillRect/>
          </a:stretch>
        </p:blipFill>
        <p:spPr bwMode="auto">
          <a:xfrm>
            <a:off x="357158" y="2428868"/>
            <a:ext cx="1795463" cy="18732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5843"/>
                                        </p:tgtEl>
                                        <p:attrNameLst>
                                          <p:attrName>style.visibility</p:attrName>
                                        </p:attrNameLst>
                                      </p:cBhvr>
                                      <p:to>
                                        <p:strVal val="visible"/>
                                      </p:to>
                                    </p:set>
                                    <p:animEffect transition="in" filter="fade">
                                      <p:cBhvr>
                                        <p:cTn id="7" dur="1000">
                                          <p:stCondLst>
                                            <p:cond delay="0"/>
                                          </p:stCondLst>
                                        </p:cTn>
                                        <p:tgtEl>
                                          <p:spTgt spid="35843"/>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5844">
                                            <p:txEl>
                                              <p:pRg st="0" end="0"/>
                                            </p:txEl>
                                          </p:spTgt>
                                        </p:tgtEl>
                                        <p:attrNameLst>
                                          <p:attrName>style.visibility</p:attrName>
                                        </p:attrNameLst>
                                      </p:cBhvr>
                                      <p:to>
                                        <p:strVal val="visible"/>
                                      </p:to>
                                    </p:set>
                                    <p:animEffect transition="in" filter="fade">
                                      <p:cBhvr>
                                        <p:cTn id="11" dur="500">
                                          <p:stCondLst>
                                            <p:cond delay="0"/>
                                          </p:stCondLst>
                                        </p:cTn>
                                        <p:tgtEl>
                                          <p:spTgt spid="35844">
                                            <p:txEl>
                                              <p:pRg st="0" end="0"/>
                                            </p:txEl>
                                          </p:spTgt>
                                        </p:tgtEl>
                                      </p:cBhvr>
                                    </p:animEffect>
                                  </p:childTnLst>
                                </p:cTn>
                              </p:par>
                            </p:childTnLst>
                          </p:cTn>
                        </p:par>
                        <p:par>
                          <p:cTn id="12" fill="hold">
                            <p:stCondLst>
                              <p:cond delay="128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5844">
                                            <p:txEl>
                                              <p:pRg st="1" end="1"/>
                                            </p:txEl>
                                          </p:spTgt>
                                        </p:tgtEl>
                                        <p:attrNameLst>
                                          <p:attrName>style.visibility</p:attrName>
                                        </p:attrNameLst>
                                      </p:cBhvr>
                                      <p:to>
                                        <p:strVal val="visible"/>
                                      </p:to>
                                    </p:set>
                                    <p:animEffect transition="in" filter="fade">
                                      <p:cBhvr>
                                        <p:cTn id="15" dur="500">
                                          <p:stCondLst>
                                            <p:cond delay="0"/>
                                          </p:stCondLst>
                                        </p:cTn>
                                        <p:tgtEl>
                                          <p:spTgt spid="35844">
                                            <p:txEl>
                                              <p:pRg st="1" end="1"/>
                                            </p:txEl>
                                          </p:spTgt>
                                        </p:tgtEl>
                                      </p:cBhvr>
                                    </p:animEffect>
                                  </p:childTnLst>
                                </p:cTn>
                              </p:par>
                            </p:childTnLst>
                          </p:cTn>
                        </p:par>
                        <p:par>
                          <p:cTn id="16" fill="hold">
                            <p:stCondLst>
                              <p:cond delay="133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5844">
                                            <p:txEl>
                                              <p:pRg st="2" end="2"/>
                                            </p:txEl>
                                          </p:spTgt>
                                        </p:tgtEl>
                                        <p:attrNameLst>
                                          <p:attrName>style.visibility</p:attrName>
                                        </p:attrNameLst>
                                      </p:cBhvr>
                                      <p:to>
                                        <p:strVal val="visible"/>
                                      </p:to>
                                    </p:set>
                                    <p:animEffect transition="in" filter="fade">
                                      <p:cBhvr>
                                        <p:cTn id="19" dur="500">
                                          <p:stCondLst>
                                            <p:cond delay="0"/>
                                          </p:stCondLst>
                                        </p:cTn>
                                        <p:tgtEl>
                                          <p:spTgt spid="35844">
                                            <p:txEl>
                                              <p:pRg st="2" end="2"/>
                                            </p:txEl>
                                          </p:spTgt>
                                        </p:tgtEl>
                                      </p:cBhvr>
                                    </p:animEffect>
                                  </p:childTnLst>
                                </p:cTn>
                              </p:par>
                            </p:childTnLst>
                          </p:cTn>
                        </p:par>
                        <p:par>
                          <p:cTn id="20" fill="hold">
                            <p:stCondLst>
                              <p:cond delay="150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35844">
                                            <p:txEl>
                                              <p:pRg st="3" end="3"/>
                                            </p:txEl>
                                          </p:spTgt>
                                        </p:tgtEl>
                                        <p:attrNameLst>
                                          <p:attrName>style.visibility</p:attrName>
                                        </p:attrNameLst>
                                      </p:cBhvr>
                                      <p:to>
                                        <p:strVal val="visible"/>
                                      </p:to>
                                    </p:set>
                                    <p:animEffect transition="in" filter="fade">
                                      <p:cBhvr>
                                        <p:cTn id="23" dur="500">
                                          <p:stCondLst>
                                            <p:cond delay="0"/>
                                          </p:stCondLst>
                                        </p:cTn>
                                        <p:tgtEl>
                                          <p:spTgt spid="35844">
                                            <p:txEl>
                                              <p:pRg st="3" end="3"/>
                                            </p:txEl>
                                          </p:spTgt>
                                        </p:tgtEl>
                                      </p:cBhvr>
                                    </p:animEffect>
                                  </p:childTnLst>
                                </p:cTn>
                              </p:par>
                            </p:childTnLst>
                          </p:cTn>
                        </p:par>
                        <p:par>
                          <p:cTn id="24" fill="hold">
                            <p:stCondLst>
                              <p:cond delay="162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35844">
                                            <p:txEl>
                                              <p:pRg st="4" end="4"/>
                                            </p:txEl>
                                          </p:spTgt>
                                        </p:tgtEl>
                                        <p:attrNameLst>
                                          <p:attrName>style.visibility</p:attrName>
                                        </p:attrNameLst>
                                      </p:cBhvr>
                                      <p:to>
                                        <p:strVal val="visible"/>
                                      </p:to>
                                    </p:set>
                                    <p:animEffect transition="in" filter="fade">
                                      <p:cBhvr>
                                        <p:cTn id="27" dur="500">
                                          <p:stCondLst>
                                            <p:cond delay="0"/>
                                          </p:stCondLst>
                                        </p:cTn>
                                        <p:tgtEl>
                                          <p:spTgt spid="35844">
                                            <p:txEl>
                                              <p:pRg st="4" end="4"/>
                                            </p:txEl>
                                          </p:spTgt>
                                        </p:tgtEl>
                                      </p:cBhvr>
                                    </p:animEffect>
                                  </p:childTnLst>
                                </p:cTn>
                              </p:par>
                            </p:childTnLst>
                          </p:cTn>
                        </p:par>
                        <p:par>
                          <p:cTn id="28" fill="hold">
                            <p:stCondLst>
                              <p:cond delay="1665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35844">
                                            <p:txEl>
                                              <p:pRg st="8" end="8"/>
                                            </p:txEl>
                                          </p:spTgt>
                                        </p:tgtEl>
                                        <p:attrNameLst>
                                          <p:attrName>style.visibility</p:attrName>
                                        </p:attrNameLst>
                                      </p:cBhvr>
                                      <p:to>
                                        <p:strVal val="visible"/>
                                      </p:to>
                                    </p:set>
                                    <p:animEffect transition="in" filter="fade">
                                      <p:cBhvr>
                                        <p:cTn id="31" dur="500">
                                          <p:stCondLst>
                                            <p:cond delay="0"/>
                                          </p:stCondLst>
                                        </p:cTn>
                                        <p:tgtEl>
                                          <p:spTgt spid="35844">
                                            <p:txEl>
                                              <p:pRg st="8" end="8"/>
                                            </p:txEl>
                                          </p:spTgt>
                                        </p:tgtEl>
                                      </p:cBhvr>
                                    </p:animEffect>
                                  </p:childTnLst>
                                </p:cTn>
                              </p:par>
                            </p:childTnLst>
                          </p:cTn>
                        </p:par>
                        <p:par>
                          <p:cTn id="32" fill="hold">
                            <p:stCondLst>
                              <p:cond delay="2335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35844">
                                            <p:txEl>
                                              <p:pRg st="9" end="9"/>
                                            </p:txEl>
                                          </p:spTgt>
                                        </p:tgtEl>
                                        <p:attrNameLst>
                                          <p:attrName>style.visibility</p:attrName>
                                        </p:attrNameLst>
                                      </p:cBhvr>
                                      <p:to>
                                        <p:strVal val="visible"/>
                                      </p:to>
                                    </p:set>
                                    <p:animEffect transition="in" filter="fade">
                                      <p:cBhvr>
                                        <p:cTn id="35" dur="500">
                                          <p:stCondLst>
                                            <p:cond delay="0"/>
                                          </p:stCondLst>
                                        </p:cTn>
                                        <p:tgtEl>
                                          <p:spTgt spid="3584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5" name="Rectangle 5"/>
          <p:cNvSpPr>
            <a:spLocks noGrp="1" noChangeArrowheads="1"/>
          </p:cNvSpPr>
          <p:nvPr>
            <p:ph type="title"/>
          </p:nvPr>
        </p:nvSpPr>
        <p:spPr>
          <a:xfrm>
            <a:off x="971550" y="0"/>
            <a:ext cx="7700963" cy="765175"/>
          </a:xfrm>
        </p:spPr>
        <p:txBody>
          <a:bodyPr/>
          <a:lstStyle/>
          <a:p>
            <a:pPr eaLnBrk="1" hangingPunct="1"/>
            <a:r>
              <a:rPr lang="ru-RU" sz="2000" b="1" smtClean="0">
                <a:solidFill>
                  <a:srgbClr val="006666"/>
                </a:solidFill>
                <a:cs typeface="Times New Roman" pitchFamily="18" charset="0"/>
              </a:rPr>
              <a:t>Битва на Чудском озере (1242 г.)</a:t>
            </a:r>
            <a:br>
              <a:rPr lang="ru-RU" sz="2000" b="1" smtClean="0">
                <a:solidFill>
                  <a:srgbClr val="006666"/>
                </a:solidFill>
                <a:cs typeface="Times New Roman" pitchFamily="18" charset="0"/>
              </a:rPr>
            </a:br>
            <a:r>
              <a:rPr lang="ru-RU" sz="2000" b="1" smtClean="0">
                <a:solidFill>
                  <a:srgbClr val="006666"/>
                </a:solidFill>
                <a:cs typeface="Times New Roman" pitchFamily="18" charset="0"/>
              </a:rPr>
              <a:t>(продолжение)</a:t>
            </a:r>
          </a:p>
        </p:txBody>
      </p:sp>
      <p:sp>
        <p:nvSpPr>
          <p:cNvPr id="20487" name="Rectangle 7"/>
          <p:cNvSpPr>
            <a:spLocks noGrp="1" noChangeArrowheads="1"/>
          </p:cNvSpPr>
          <p:nvPr>
            <p:ph type="body" idx="1"/>
          </p:nvPr>
        </p:nvSpPr>
        <p:spPr>
          <a:xfrm>
            <a:off x="214313" y="836613"/>
            <a:ext cx="8572500" cy="5761037"/>
          </a:xfrm>
        </p:spPr>
        <p:txBody>
          <a:bodyPr/>
          <a:lstStyle/>
          <a:p>
            <a:pPr marL="0" indent="450000" eaLnBrk="1" hangingPunct="1">
              <a:spcBef>
                <a:spcPts val="0"/>
              </a:spcBef>
              <a:spcAft>
                <a:spcPts val="0"/>
              </a:spcAft>
              <a:buFontTx/>
              <a:buNone/>
              <a:defRPr/>
            </a:pPr>
            <a:r>
              <a:rPr lang="ru-RU" sz="2000" dirty="0" smtClean="0">
                <a:solidFill>
                  <a:srgbClr val="C00000"/>
                </a:solidFill>
                <a:effectLst>
                  <a:outerShdw blurRad="38100" dist="38100" dir="2700000" algn="tl">
                    <a:srgbClr val="000000">
                      <a:alpha val="43137"/>
                    </a:srgbClr>
                  </a:outerShdw>
                </a:effectLst>
                <a:cs typeface="Times New Roman" pitchFamily="18" charset="0"/>
              </a:rPr>
              <a:t>Основные эпизоды:  </a:t>
            </a:r>
            <a:r>
              <a:rPr lang="ru-RU" sz="2000" dirty="0" smtClean="0">
                <a:cs typeface="Times New Roman" pitchFamily="18" charset="0"/>
              </a:rPr>
              <a:t>Александр Ярославович провёл успешно упреждающее сражение на берегу Невы против шведских феодалов. За это он получил в народе прозвище </a:t>
            </a:r>
            <a:r>
              <a:rPr lang="en-US" sz="2000" dirty="0" smtClean="0">
                <a:cs typeface="Times New Roman" pitchFamily="18" charset="0"/>
              </a:rPr>
              <a:t>“</a:t>
            </a:r>
            <a:r>
              <a:rPr lang="ru-RU" sz="2000" dirty="0" smtClean="0">
                <a:cs typeface="Times New Roman" pitchFamily="18" charset="0"/>
              </a:rPr>
              <a:t>Невский</a:t>
            </a:r>
            <a:r>
              <a:rPr lang="en-US" sz="2000" dirty="0" smtClean="0">
                <a:cs typeface="Times New Roman" pitchFamily="18" charset="0"/>
              </a:rPr>
              <a:t>”</a:t>
            </a:r>
            <a:r>
              <a:rPr lang="ru-RU" sz="2000" dirty="0" smtClean="0">
                <a:cs typeface="Times New Roman" pitchFamily="18" charset="0"/>
              </a:rPr>
              <a:t>. Выбрал удачное место проведения решающего сражения с рыцарями Тевтонского ордена – Чудское озеро, апрельский лёд которого создал дополнительную опасность тяжеловооружённому противнику.  Нарушил традиции расположения сил на поле сражения, что позволило достигнуть победы. Александр Невский зажал с двух сторон клинообразное построение немецких рыцарей и одновременно не позволил им развернуться для нанесения удара с тыла. В связи с большой концентрацией тяжеловесных рыцарей на конях в одном месте, весенний лёд не выдерживал, и тем самым враг нёс дополнительные потери.</a:t>
            </a:r>
          </a:p>
          <a:p>
            <a:pPr marL="0" indent="450000" eaLnBrk="1" hangingPunct="1">
              <a:spcBef>
                <a:spcPts val="0"/>
              </a:spcBef>
              <a:spcAft>
                <a:spcPts val="0"/>
              </a:spcAft>
              <a:buFontTx/>
              <a:buNone/>
              <a:defRPr/>
            </a:pPr>
            <a:endParaRPr lang="en-US" sz="2000" dirty="0" smtClean="0">
              <a:solidFill>
                <a:srgbClr val="800000"/>
              </a:solidFill>
              <a:cs typeface="Times New Roman" pitchFamily="18" charset="0"/>
            </a:endParaRPr>
          </a:p>
          <a:p>
            <a:pPr marL="0" indent="450000" eaLnBrk="1" hangingPunct="1">
              <a:spcBef>
                <a:spcPts val="0"/>
              </a:spcBef>
              <a:buFontTx/>
              <a:buNone/>
              <a:defRPr/>
            </a:pPr>
            <a:r>
              <a:rPr lang="ru-RU" sz="2000" dirty="0" smtClean="0">
                <a:solidFill>
                  <a:srgbClr val="C00000"/>
                </a:solidFill>
                <a:cs typeface="Times New Roman" pitchFamily="18" charset="0"/>
              </a:rPr>
              <a:t>Итог: </a:t>
            </a:r>
            <a:r>
              <a:rPr lang="ru-RU" sz="2000" dirty="0" smtClean="0">
                <a:cs typeface="Times New Roman" pitchFamily="18" charset="0"/>
              </a:rPr>
              <a:t>победа на Чудском озере имела огромное политическое значение. После Ледового побоища немцы вынуждены были заключить мирный договор с Новгородской республикой и отказаться от своих завоеваний на Руси. Могущество рыцарского ордена было подорвано, а установленные границы существовали вплоть до его падения в </a:t>
            </a:r>
            <a:r>
              <a:rPr lang="en-US" sz="2000" dirty="0" smtClean="0">
                <a:cs typeface="Times New Roman" pitchFamily="18" charset="0"/>
              </a:rPr>
              <a:t>XVI</a:t>
            </a:r>
            <a:r>
              <a:rPr lang="ru-RU" sz="2000" dirty="0" smtClean="0">
                <a:cs typeface="Times New Roman" pitchFamily="18" charset="0"/>
              </a:rPr>
              <a:t> веке.</a:t>
            </a:r>
          </a:p>
          <a:p>
            <a:pPr eaLnBrk="1" hangingPunct="1">
              <a:lnSpc>
                <a:spcPct val="90000"/>
              </a:lnSpc>
              <a:buFontTx/>
              <a:buNone/>
              <a:defRPr/>
            </a:pPr>
            <a:endParaRPr lang="ru-RU"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0485"/>
                                        </p:tgtEl>
                                        <p:attrNameLst>
                                          <p:attrName>style.visibility</p:attrName>
                                        </p:attrNameLst>
                                      </p:cBhvr>
                                      <p:to>
                                        <p:strVal val="visible"/>
                                      </p:to>
                                    </p:set>
                                    <p:animEffect transition="in" filter="fade">
                                      <p:cBhvr>
                                        <p:cTn id="7" dur="1000">
                                          <p:stCondLst>
                                            <p:cond delay="0"/>
                                          </p:stCondLst>
                                        </p:cTn>
                                        <p:tgtEl>
                                          <p:spTgt spid="20485"/>
                                        </p:tgtEl>
                                      </p:cBhvr>
                                    </p:animEffect>
                                  </p:childTnLst>
                                </p:cTn>
                              </p:par>
                            </p:childTnLst>
                          </p:cTn>
                        </p:par>
                        <p:par>
                          <p:cTn id="8" fill="hold">
                            <p:stCondLst>
                              <p:cond delay="49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0487">
                                            <p:txEl>
                                              <p:pRg st="0" end="0"/>
                                            </p:txEl>
                                          </p:spTgt>
                                        </p:tgtEl>
                                        <p:attrNameLst>
                                          <p:attrName>style.visibility</p:attrName>
                                        </p:attrNameLst>
                                      </p:cBhvr>
                                      <p:to>
                                        <p:strVal val="visible"/>
                                      </p:to>
                                    </p:set>
                                    <p:animEffect transition="in" filter="fade">
                                      <p:cBhvr>
                                        <p:cTn id="11" dur="500">
                                          <p:stCondLst>
                                            <p:cond delay="0"/>
                                          </p:stCondLst>
                                        </p:cTn>
                                        <p:tgtEl>
                                          <p:spTgt spid="20487">
                                            <p:txEl>
                                              <p:pRg st="0" end="0"/>
                                            </p:txEl>
                                          </p:spTgt>
                                        </p:tgtEl>
                                      </p:cBhvr>
                                    </p:animEffect>
                                  </p:childTnLst>
                                </p:cTn>
                              </p:par>
                            </p:childTnLst>
                          </p:cTn>
                        </p:par>
                        <p:par>
                          <p:cTn id="12" fill="hold">
                            <p:stCondLst>
                              <p:cond delay="371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20487">
                                            <p:txEl>
                                              <p:pRg st="2" end="2"/>
                                            </p:txEl>
                                          </p:spTgt>
                                        </p:tgtEl>
                                        <p:attrNameLst>
                                          <p:attrName>style.visibility</p:attrName>
                                        </p:attrNameLst>
                                      </p:cBhvr>
                                      <p:to>
                                        <p:strVal val="visible"/>
                                      </p:to>
                                    </p:set>
                                    <p:animEffect transition="in" filter="fade">
                                      <p:cBhvr>
                                        <p:cTn id="15" dur="500">
                                          <p:stCondLst>
                                            <p:cond delay="0"/>
                                          </p:stCondLst>
                                        </p:cTn>
                                        <p:tgtEl>
                                          <p:spTgt spid="204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p:txBody>
          <a:bodyPr/>
          <a:lstStyle/>
          <a:p>
            <a:pPr eaLnBrk="1" hangingPunct="1"/>
            <a:r>
              <a:rPr lang="ru-RU" sz="3200" smtClean="0"/>
              <a:t>   </a:t>
            </a:r>
            <a:r>
              <a:rPr lang="ru-RU" smtClean="0"/>
              <a:t>Тема 4.</a:t>
            </a:r>
          </a:p>
        </p:txBody>
      </p:sp>
      <p:sp>
        <p:nvSpPr>
          <p:cNvPr id="4099" name="Rectangle 3"/>
          <p:cNvSpPr>
            <a:spLocks noGrp="1" noChangeArrowheads="1"/>
          </p:cNvSpPr>
          <p:nvPr>
            <p:ph type="body" sz="half" idx="1"/>
          </p:nvPr>
        </p:nvSpPr>
        <p:spPr>
          <a:xfrm>
            <a:off x="4500563" y="3143250"/>
            <a:ext cx="4643437" cy="1943100"/>
          </a:xfrm>
        </p:spPr>
        <p:txBody>
          <a:bodyPr/>
          <a:lstStyle/>
          <a:p>
            <a:pPr algn="ctr" eaLnBrk="1" hangingPunct="1">
              <a:buFont typeface="Wingdings" pitchFamily="2" charset="2"/>
              <a:buNone/>
            </a:pPr>
            <a:r>
              <a:rPr lang="ru-RU" sz="2400" smtClean="0">
                <a:solidFill>
                  <a:schemeClr val="tx2"/>
                </a:solidFill>
              </a:rPr>
              <a:t>  </a:t>
            </a:r>
            <a:r>
              <a:rPr lang="ru-RU" sz="2400" b="1" smtClean="0">
                <a:solidFill>
                  <a:schemeClr val="tx2"/>
                </a:solidFill>
                <a:latin typeface="Times New Roman" pitchFamily="18" charset="0"/>
                <a:cs typeface="Times New Roman" pitchFamily="18" charset="0"/>
              </a:rPr>
              <a:t>Дни воинской славы – летопись героической доблести Российского воинства</a:t>
            </a:r>
          </a:p>
        </p:txBody>
      </p:sp>
      <p:pic>
        <p:nvPicPr>
          <p:cNvPr id="4106" name="Picture 10" descr="регулир во время воин"/>
          <p:cNvPicPr>
            <a:picLocks noChangeAspect="1" noChangeArrowheads="1"/>
          </p:cNvPicPr>
          <p:nvPr/>
        </p:nvPicPr>
        <p:blipFill>
          <a:blip r:embed="rId2" cstate="print"/>
          <a:srcRect/>
          <a:stretch>
            <a:fillRect/>
          </a:stretch>
        </p:blipFill>
        <p:spPr bwMode="auto">
          <a:xfrm>
            <a:off x="5143500" y="500063"/>
            <a:ext cx="3810000" cy="2524125"/>
          </a:xfrm>
          <a:prstGeom prst="rect">
            <a:avLst/>
          </a:prstGeom>
          <a:ln>
            <a:noFill/>
          </a:ln>
          <a:effectLst>
            <a:outerShdw blurRad="292100" dist="139700" dir="2700000" algn="tl" rotWithShape="0">
              <a:srgbClr val="333333">
                <a:alpha val="65000"/>
              </a:srgbClr>
            </a:outerShdw>
          </a:effectLst>
        </p:spPr>
      </p:pic>
      <p:pic>
        <p:nvPicPr>
          <p:cNvPr id="4108" name="Picture 12" descr="МТ-ЛБ"/>
          <p:cNvPicPr>
            <a:picLocks noChangeAspect="1" noChangeArrowheads="1"/>
          </p:cNvPicPr>
          <p:nvPr/>
        </p:nvPicPr>
        <p:blipFill>
          <a:blip r:embed="rId3" cstate="print"/>
          <a:srcRect/>
          <a:stretch>
            <a:fillRect/>
          </a:stretch>
        </p:blipFill>
        <p:spPr bwMode="auto">
          <a:xfrm>
            <a:off x="5715000" y="4786313"/>
            <a:ext cx="2525713" cy="1711325"/>
          </a:xfrm>
          <a:prstGeom prst="rect">
            <a:avLst/>
          </a:prstGeom>
          <a:ln>
            <a:noFill/>
          </a:ln>
          <a:effectLst>
            <a:outerShdw blurRad="292100" dist="139700" dir="2700000" algn="tl" rotWithShape="0">
              <a:srgbClr val="333333">
                <a:alpha val="65000"/>
              </a:srgbClr>
            </a:outerShdw>
          </a:effectLst>
        </p:spPr>
      </p:pic>
      <p:pic>
        <p:nvPicPr>
          <p:cNvPr id="4109" name="Picture 13" descr="111"/>
          <p:cNvPicPr>
            <a:picLocks noChangeAspect="1" noChangeArrowheads="1"/>
          </p:cNvPicPr>
          <p:nvPr/>
        </p:nvPicPr>
        <p:blipFill>
          <a:blip r:embed="rId4" cstate="print"/>
          <a:srcRect/>
          <a:stretch>
            <a:fillRect/>
          </a:stretch>
        </p:blipFill>
        <p:spPr bwMode="auto">
          <a:xfrm>
            <a:off x="214313" y="3017838"/>
            <a:ext cx="4857750" cy="3498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ppt_x</p:attrName>
                                        </p:attrNameLst>
                                      </p:cBhvr>
                                      <p:tavLst>
                                        <p:tav tm="0">
                                          <p:val>
                                            <p:strVal val="#ppt_x-.2"/>
                                          </p:val>
                                        </p:tav>
                                        <p:tav tm="100000">
                                          <p:val>
                                            <p:strVal val="#ppt_x"/>
                                          </p:val>
                                        </p:tav>
                                      </p:tavLst>
                                    </p:anim>
                                    <p:anim calcmode="lin" valueType="num">
                                      <p:cBhvr>
                                        <p:cTn id="8" dur="1000" fill="hold"/>
                                        <p:tgtEl>
                                          <p:spTgt spid="40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8"/>
                                        </p:tgtEl>
                                      </p:cBhvr>
                                    </p:animEffect>
                                  </p:childTnLst>
                                </p:cTn>
                              </p:par>
                            </p:childTnLst>
                          </p:cTn>
                        </p:par>
                        <p:par>
                          <p:cTn id="10" fill="hold">
                            <p:stCondLst>
                              <p:cond delay="1000"/>
                            </p:stCondLst>
                            <p:childTnLst>
                              <p:par>
                                <p:cTn id="11" presetID="37" presetClass="entr" presetSubtype="0" fill="hold" grpId="0"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1000"/>
                                        <p:tgtEl>
                                          <p:spTgt spid="4099">
                                            <p:txEl>
                                              <p:pRg st="0" end="0"/>
                                            </p:txEl>
                                          </p:spTgt>
                                        </p:tgtEl>
                                      </p:cBhvr>
                                    </p:animEffect>
                                    <p:anim calcmode="lin" valueType="num">
                                      <p:cBhvr>
                                        <p:cTn id="14"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7" descr="Куликовская 1"/>
          <p:cNvPicPr>
            <a:picLocks noChangeAspect="1" noChangeArrowheads="1"/>
          </p:cNvPicPr>
          <p:nvPr/>
        </p:nvPicPr>
        <p:blipFill>
          <a:blip r:embed="rId2" cstate="print">
            <a:lum bright="42000" contrast="-24000"/>
          </a:blip>
          <a:srcRect b="2606"/>
          <a:stretch>
            <a:fillRect/>
          </a:stretch>
        </p:blipFill>
        <p:spPr bwMode="auto">
          <a:xfrm>
            <a:off x="4929190" y="2000239"/>
            <a:ext cx="4214810" cy="2812381"/>
          </a:xfrm>
          <a:prstGeom prst="rect">
            <a:avLst/>
          </a:prstGeom>
          <a:ln>
            <a:noFill/>
          </a:ln>
          <a:effectLst>
            <a:softEdge rad="112500"/>
          </a:effectLst>
        </p:spPr>
      </p:pic>
      <p:sp>
        <p:nvSpPr>
          <p:cNvPr id="33795" name="Rectangle 3"/>
          <p:cNvSpPr>
            <a:spLocks noGrp="1" noChangeArrowheads="1"/>
          </p:cNvSpPr>
          <p:nvPr>
            <p:ph type="title"/>
          </p:nvPr>
        </p:nvSpPr>
        <p:spPr>
          <a:xfrm>
            <a:off x="1116013" y="188913"/>
            <a:ext cx="7772400" cy="215900"/>
          </a:xfrm>
        </p:spPr>
        <p:txBody>
          <a:bodyPr/>
          <a:lstStyle/>
          <a:p>
            <a:pPr algn="l" eaLnBrk="1" hangingPunct="1"/>
            <a:r>
              <a:rPr lang="ru-RU" sz="2800" b="1" smtClean="0">
                <a:solidFill>
                  <a:srgbClr val="006666"/>
                </a:solidFill>
                <a:latin typeface="Arial" charset="0"/>
              </a:rPr>
              <a:t>Куликовская</a:t>
            </a:r>
            <a:r>
              <a:rPr lang="ru-RU" sz="4000" b="1" smtClean="0"/>
              <a:t> </a:t>
            </a:r>
            <a:r>
              <a:rPr lang="ru-RU" sz="2800" b="1" smtClean="0">
                <a:solidFill>
                  <a:srgbClr val="006666"/>
                </a:solidFill>
                <a:latin typeface="Arial" charset="0"/>
              </a:rPr>
              <a:t>битва (1380 г.)</a:t>
            </a:r>
          </a:p>
        </p:txBody>
      </p:sp>
      <p:sp>
        <p:nvSpPr>
          <p:cNvPr id="21509" name="Rectangle 6"/>
          <p:cNvSpPr>
            <a:spLocks noChangeArrowheads="1"/>
          </p:cNvSpPr>
          <p:nvPr/>
        </p:nvSpPr>
        <p:spPr bwMode="auto">
          <a:xfrm>
            <a:off x="214282" y="620713"/>
            <a:ext cx="4786346" cy="6021387"/>
          </a:xfrm>
          <a:prstGeom prst="rect">
            <a:avLst/>
          </a:prstGeom>
          <a:noFill/>
          <a:ln w="9525">
            <a:noFill/>
            <a:miter lim="800000"/>
            <a:headEnd/>
            <a:tailEnd/>
          </a:ln>
        </p:spPr>
        <p:txBody>
          <a:bodyPr/>
          <a:lstStyle/>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Участвующие </a:t>
            </a:r>
            <a:r>
              <a:rPr lang="ru-RU" sz="1800" dirty="0">
                <a:solidFill>
                  <a:srgbClr val="800000"/>
                </a:solidFill>
                <a:effectLst>
                  <a:outerShdw blurRad="38100" dist="38100" dir="2700000" algn="tl">
                    <a:srgbClr val="000000">
                      <a:alpha val="43137"/>
                    </a:srgbClr>
                  </a:outerShdw>
                </a:effectLst>
                <a:latin typeface="+mn-lt"/>
              </a:rPr>
              <a:t>стороны:</a:t>
            </a:r>
            <a:r>
              <a:rPr lang="ru-RU" sz="1800" dirty="0">
                <a:effectLst>
                  <a:outerShdw blurRad="38100" dist="38100" dir="2700000" algn="tl">
                    <a:srgbClr val="000000">
                      <a:alpha val="43137"/>
                    </a:srgbClr>
                  </a:outerShdw>
                </a:effectLst>
                <a:latin typeface="+mn-lt"/>
              </a:rPr>
              <a:t> </a:t>
            </a:r>
            <a:r>
              <a:rPr lang="ru-RU" sz="1800" dirty="0">
                <a:latin typeface="+mn-lt"/>
              </a:rPr>
              <a:t>многочисленное войско монголо-татар (ордынцы), войско Литвы, рязанский князь Олег (в союзе с монголо-татарами), а </a:t>
            </a:r>
            <a:r>
              <a:rPr lang="ru-RU" sz="1800" dirty="0" smtClean="0">
                <a:latin typeface="+mn-lt"/>
              </a:rPr>
              <a:t>оказывали </a:t>
            </a:r>
            <a:r>
              <a:rPr lang="ru-RU" sz="1800" dirty="0">
                <a:latin typeface="+mn-lt"/>
              </a:rPr>
              <a:t>им сопротивление воины князя Дмитрия </a:t>
            </a:r>
            <a:r>
              <a:rPr lang="ru-RU" sz="1800" dirty="0" smtClean="0">
                <a:latin typeface="+mn-lt"/>
              </a:rPr>
              <a:t>Донского, объединившего </a:t>
            </a:r>
            <a:r>
              <a:rPr lang="ru-RU" sz="1800" dirty="0">
                <a:latin typeface="+mn-lt"/>
              </a:rPr>
              <a:t>силы многих русских княжеств</a:t>
            </a:r>
            <a:r>
              <a:rPr lang="ru-RU" sz="1800" dirty="0" smtClean="0">
                <a:latin typeface="+mn-lt"/>
              </a:rPr>
              <a:t>.</a:t>
            </a:r>
            <a:endParaRPr lang="ru-RU" sz="1800" dirty="0">
              <a:latin typeface="+mn-lt"/>
            </a:endParaRPr>
          </a:p>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Место </a:t>
            </a:r>
            <a:r>
              <a:rPr lang="ru-RU" sz="1800" dirty="0">
                <a:solidFill>
                  <a:srgbClr val="800000"/>
                </a:solidFill>
                <a:effectLst>
                  <a:outerShdw blurRad="38100" dist="38100" dir="2700000" algn="tl">
                    <a:srgbClr val="000000">
                      <a:alpha val="43137"/>
                    </a:srgbClr>
                  </a:outerShdw>
                </a:effectLst>
                <a:latin typeface="+mn-lt"/>
              </a:rPr>
              <a:t>сражения:</a:t>
            </a:r>
            <a:r>
              <a:rPr lang="ru-RU" sz="1800" dirty="0">
                <a:effectLst>
                  <a:outerShdw blurRad="38100" dist="38100" dir="2700000" algn="tl">
                    <a:srgbClr val="000000">
                      <a:alpha val="43137"/>
                    </a:srgbClr>
                  </a:outerShdw>
                </a:effectLst>
                <a:latin typeface="+mn-lt"/>
              </a:rPr>
              <a:t>  </a:t>
            </a:r>
            <a:r>
              <a:rPr lang="ru-RU" sz="1800" dirty="0">
                <a:latin typeface="+mn-lt"/>
              </a:rPr>
              <a:t>берега реки Дон	</a:t>
            </a:r>
          </a:p>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Численность</a:t>
            </a:r>
            <a:r>
              <a:rPr lang="ru-RU" sz="1800" dirty="0">
                <a:solidFill>
                  <a:srgbClr val="800000"/>
                </a:solidFill>
                <a:effectLst>
                  <a:outerShdw blurRad="38100" dist="38100" dir="2700000" algn="tl">
                    <a:srgbClr val="000000">
                      <a:alpha val="43137"/>
                    </a:srgbClr>
                  </a:outerShdw>
                </a:effectLst>
                <a:latin typeface="+mn-lt"/>
              </a:rPr>
              <a:t>:</a:t>
            </a:r>
            <a:r>
              <a:rPr lang="ru-RU" sz="1800" dirty="0">
                <a:effectLst>
                  <a:outerShdw blurRad="38100" dist="38100" dir="2700000" algn="tl">
                    <a:srgbClr val="000000">
                      <a:alpha val="43137"/>
                    </a:srgbClr>
                  </a:outerShdw>
                </a:effectLst>
                <a:latin typeface="+mn-lt"/>
              </a:rPr>
              <a:t> </a:t>
            </a:r>
            <a:r>
              <a:rPr lang="ru-RU" sz="1800" dirty="0">
                <a:latin typeface="+mn-lt"/>
              </a:rPr>
              <a:t>русские войска состояли из 100-150 тыс. воинов, со стороны монголо-татар воевали 100-150 тыс. воинов. Войска Литвы и рязанского князя участие в сражении не принимали</a:t>
            </a:r>
            <a:r>
              <a:rPr lang="ru-RU" sz="1800" dirty="0" smtClean="0">
                <a:latin typeface="+mn-lt"/>
              </a:rPr>
              <a:t>.</a:t>
            </a:r>
            <a:endParaRPr lang="ru-RU" sz="1800" dirty="0">
              <a:latin typeface="+mn-lt"/>
            </a:endParaRPr>
          </a:p>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Задачи</a:t>
            </a:r>
            <a:r>
              <a:rPr lang="ru-RU" sz="1800" b="1" dirty="0">
                <a:solidFill>
                  <a:srgbClr val="800000"/>
                </a:solidFill>
                <a:effectLst>
                  <a:outerShdw blurRad="38100" dist="38100" dir="2700000" algn="tl">
                    <a:srgbClr val="000000">
                      <a:alpha val="43137"/>
                    </a:srgbClr>
                  </a:outerShdw>
                </a:effectLst>
                <a:latin typeface="+mn-lt"/>
              </a:rPr>
              <a:t>:</a:t>
            </a:r>
            <a:r>
              <a:rPr lang="ru-RU" sz="1800" dirty="0">
                <a:solidFill>
                  <a:srgbClr val="800000"/>
                </a:solidFill>
                <a:effectLst>
                  <a:outerShdw blurRad="38100" dist="38100" dir="2700000" algn="tl">
                    <a:srgbClr val="000000">
                      <a:alpha val="43137"/>
                    </a:srgbClr>
                  </a:outerShdw>
                </a:effectLst>
                <a:latin typeface="+mn-lt"/>
              </a:rPr>
              <a:t> </a:t>
            </a:r>
            <a:r>
              <a:rPr lang="ru-RU" sz="1800" dirty="0">
                <a:latin typeface="+mn-lt"/>
              </a:rPr>
              <a:t>Русь нуждалась в освобождении от гнёта Золотой орды, в ослаблении сил войск монголо-татар. Золотая Орда стремилась к удержанию власти на территории Руси и к недопущению военного усиления Московского княжества. Главным для Золотой Орды было усиление междоусобных конфликтов среди русских князей. </a:t>
            </a:r>
          </a:p>
        </p:txBody>
      </p:sp>
      <p:pic>
        <p:nvPicPr>
          <p:cNvPr id="21510" name="Picture 10"/>
          <p:cNvPicPr>
            <a:picLocks noChangeAspect="1" noChangeArrowheads="1"/>
          </p:cNvPicPr>
          <p:nvPr/>
        </p:nvPicPr>
        <p:blipFill>
          <a:blip r:embed="rId3" cstate="print"/>
          <a:srcRect/>
          <a:stretch>
            <a:fillRect/>
          </a:stretch>
        </p:blipFill>
        <p:spPr bwMode="auto">
          <a:xfrm>
            <a:off x="6429388" y="4845604"/>
            <a:ext cx="2571768" cy="1713957"/>
          </a:xfrm>
          <a:prstGeom prst="rect">
            <a:avLst/>
          </a:prstGeom>
          <a:ln>
            <a:noFill/>
          </a:ln>
          <a:effectLst>
            <a:softEdge rad="112500"/>
          </a:effectLst>
        </p:spPr>
      </p:pic>
      <p:pic>
        <p:nvPicPr>
          <p:cNvPr id="21511" name="Picture 11"/>
          <p:cNvPicPr>
            <a:picLocks noChangeAspect="1" noChangeArrowheads="1"/>
          </p:cNvPicPr>
          <p:nvPr/>
        </p:nvPicPr>
        <p:blipFill>
          <a:blip r:embed="rId4" cstate="print"/>
          <a:srcRect/>
          <a:stretch>
            <a:fillRect/>
          </a:stretch>
        </p:blipFill>
        <p:spPr bwMode="auto">
          <a:xfrm>
            <a:off x="6429375" y="142875"/>
            <a:ext cx="2571750" cy="16192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3795"/>
                                        </p:tgtEl>
                                        <p:attrNameLst>
                                          <p:attrName>style.visibility</p:attrName>
                                        </p:attrNameLst>
                                      </p:cBhvr>
                                      <p:to>
                                        <p:strVal val="visible"/>
                                      </p:to>
                                    </p:set>
                                    <p:animEffect transition="in" filter="fade">
                                      <p:cBhvr>
                                        <p:cTn id="7" dur="1000">
                                          <p:stCondLst>
                                            <p:cond delay="0"/>
                                          </p:stCondLst>
                                        </p:cTn>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642910" y="214290"/>
            <a:ext cx="7772400" cy="360362"/>
          </a:xfrm>
        </p:spPr>
        <p:txBody>
          <a:bodyPr/>
          <a:lstStyle/>
          <a:p>
            <a:pPr eaLnBrk="1" hangingPunct="1"/>
            <a:r>
              <a:rPr lang="ru-RU" sz="2400" b="1" dirty="0" smtClean="0">
                <a:solidFill>
                  <a:srgbClr val="006666"/>
                </a:solidFill>
                <a:latin typeface="+mn-lt"/>
              </a:rPr>
              <a:t>Куликовская</a:t>
            </a:r>
            <a:r>
              <a:rPr lang="ru-RU" sz="2400" b="1" dirty="0" smtClean="0">
                <a:latin typeface="+mn-lt"/>
              </a:rPr>
              <a:t> </a:t>
            </a:r>
            <a:r>
              <a:rPr lang="ru-RU" sz="2400" b="1" dirty="0" smtClean="0">
                <a:solidFill>
                  <a:srgbClr val="006666"/>
                </a:solidFill>
                <a:latin typeface="+mn-lt"/>
              </a:rPr>
              <a:t>битва (1380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28678" name="Rectangle 6"/>
          <p:cNvSpPr>
            <a:spLocks noChangeArrowheads="1"/>
          </p:cNvSpPr>
          <p:nvPr/>
        </p:nvSpPr>
        <p:spPr bwMode="auto">
          <a:xfrm>
            <a:off x="214313" y="714374"/>
            <a:ext cx="8643967" cy="5929335"/>
          </a:xfrm>
          <a:prstGeom prst="rect">
            <a:avLst/>
          </a:prstGeom>
          <a:noFill/>
          <a:ln w="9525">
            <a:noFill/>
            <a:miter lim="800000"/>
            <a:headEnd/>
            <a:tailEnd/>
          </a:ln>
          <a:effectLst/>
        </p:spPr>
        <p:txBody>
          <a:bodyPr/>
          <a:lstStyle/>
          <a:p>
            <a:pPr indent="450000">
              <a:spcBef>
                <a:spcPts val="0"/>
              </a:spcBef>
              <a:defRPr/>
            </a:pPr>
            <a:r>
              <a:rPr lang="ru-RU" sz="2200" dirty="0">
                <a:solidFill>
                  <a:srgbClr val="C00000"/>
                </a:solidFill>
                <a:effectLst>
                  <a:outerShdw blurRad="38100" dist="38100" dir="2700000" algn="tl">
                    <a:srgbClr val="000000">
                      <a:alpha val="43137"/>
                    </a:srgbClr>
                  </a:outerShdw>
                </a:effectLst>
                <a:cs typeface="Times New Roman" pitchFamily="18" charset="0"/>
              </a:rPr>
              <a:t>Основные эпизоды: </a:t>
            </a:r>
            <a:r>
              <a:rPr lang="ru-RU" sz="2200" dirty="0">
                <a:cs typeface="Times New Roman" pitchFamily="18" charset="0"/>
              </a:rPr>
              <a:t>правитель</a:t>
            </a:r>
            <a:r>
              <a:rPr lang="ru-RU" sz="2200" dirty="0">
                <a:solidFill>
                  <a:srgbClr val="800000"/>
                </a:solidFill>
                <a:cs typeface="Times New Roman" pitchFamily="18" charset="0"/>
              </a:rPr>
              <a:t> </a:t>
            </a:r>
            <a:r>
              <a:rPr lang="ru-RU" sz="2200" dirty="0">
                <a:cs typeface="Times New Roman" pitchFamily="18" charset="0"/>
              </a:rPr>
              <a:t>Золотой</a:t>
            </a:r>
            <a:r>
              <a:rPr lang="ru-RU" sz="2200" dirty="0">
                <a:solidFill>
                  <a:srgbClr val="800000"/>
                </a:solidFill>
                <a:cs typeface="Times New Roman" pitchFamily="18" charset="0"/>
              </a:rPr>
              <a:t> </a:t>
            </a:r>
            <a:r>
              <a:rPr lang="ru-RU" sz="2200" dirty="0">
                <a:cs typeface="Times New Roman" pitchFamily="18" charset="0"/>
              </a:rPr>
              <a:t>Орды Мамай, в связи с усилением Московского княжества и ростом войска Дмитрия Донского, заключает союз с Литвой для совместной борьбы против Руси. Из личных соображений к ним присоединился князь рязанский Олег. Мамай для улучшения позиций Золотой Орды предпринимает попытку нападения на крупные княжества. Дмитрий Донской узнает это заблаговременно, и принимает решение не допустить соединения Золотой Орды и Литовского войска. Он организует упредительное сражение с врагом. Для битвы с противником русскому войску приходится преодолеть реку Дон. Сражение проходило на берегу реки. Воевода Дмитрий </a:t>
            </a:r>
            <a:r>
              <a:rPr lang="ru-RU" sz="2200" dirty="0" err="1">
                <a:cs typeface="Times New Roman" pitchFamily="18" charset="0"/>
              </a:rPr>
              <a:t>Боброк</a:t>
            </a:r>
            <a:r>
              <a:rPr lang="ru-RU" sz="2200" dirty="0">
                <a:cs typeface="Times New Roman" pitchFamily="18" charset="0"/>
              </a:rPr>
              <a:t> организовал построение войска таким образом, что осадный полк был сосредоточен в Зелёной дубраве, в стороне от основных сил для внезапного нападения. В тот момент боя, когда враг открылся тылом засадному полку, воевода, с трудом удерживающий воинов от преждевременного вступления в бой, бросил силы в атаку. Этот манёвр стал решающим в победе русских воинов над монголо-татарами.</a:t>
            </a:r>
          </a:p>
          <a:p>
            <a:pPr marL="342900" indent="-342900">
              <a:lnSpc>
                <a:spcPct val="90000"/>
              </a:lnSpc>
              <a:spcBef>
                <a:spcPct val="20000"/>
              </a:spcBef>
              <a:defRPr/>
            </a:pPr>
            <a:endParaRPr lang="ru-RU"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8676"/>
                                        </p:tgtEl>
                                        <p:attrNameLst>
                                          <p:attrName>style.visibility</p:attrName>
                                        </p:attrNameLst>
                                      </p:cBhvr>
                                      <p:to>
                                        <p:strVal val="visible"/>
                                      </p:to>
                                    </p:set>
                                    <p:animEffect transition="in" filter="fade">
                                      <p:cBhvr>
                                        <p:cTn id="7" dur="1000">
                                          <p:stCondLst>
                                            <p:cond delay="0"/>
                                          </p:stCondLst>
                                        </p:cTn>
                                        <p:tgtEl>
                                          <p:spTgt spid="28676"/>
                                        </p:tgtEl>
                                      </p:cBhvr>
                                    </p:animEffect>
                                  </p:childTnLst>
                                </p:cTn>
                              </p:par>
                            </p:childTnLst>
                          </p:cTn>
                        </p:par>
                        <p:par>
                          <p:cTn id="8" fill="hold">
                            <p:stCondLst>
                              <p:cond delay="4600"/>
                            </p:stCondLst>
                            <p:childTnLst>
                              <p:par>
                                <p:cTn id="9" presetID="22" presetClass="entr" presetSubtype="1" fill="hold" nodeType="afterEffect">
                                  <p:stCondLst>
                                    <p:cond delay="500"/>
                                  </p:stCondLst>
                                  <p:iterate type="wd">
                                    <p:tmPct val="10000"/>
                                  </p:iterate>
                                  <p:childTnLst>
                                    <p:set>
                                      <p:cBhvr>
                                        <p:cTn id="10" dur="1" fill="hold">
                                          <p:stCondLst>
                                            <p:cond delay="0"/>
                                          </p:stCondLst>
                                        </p:cTn>
                                        <p:tgtEl>
                                          <p:spTgt spid="28678">
                                            <p:txEl>
                                              <p:pRg st="0" end="0"/>
                                            </p:txEl>
                                          </p:spTgt>
                                        </p:tgtEl>
                                        <p:attrNameLst>
                                          <p:attrName>style.visibility</p:attrName>
                                        </p:attrNameLst>
                                      </p:cBhvr>
                                      <p:to>
                                        <p:strVal val="visible"/>
                                      </p:to>
                                    </p:set>
                                    <p:animEffect transition="in" filter="wipe(up)">
                                      <p:cBhvr>
                                        <p:cTn id="11" dur="500"/>
                                        <p:tgtEl>
                                          <p:spTgt spid="286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772400" cy="1143000"/>
          </a:xfrm>
        </p:spPr>
        <p:txBody>
          <a:bodyPr/>
          <a:lstStyle/>
          <a:p>
            <a:r>
              <a:rPr lang="ru-RU" sz="2800" b="1" dirty="0" smtClean="0">
                <a:solidFill>
                  <a:srgbClr val="006666"/>
                </a:solidFill>
                <a:latin typeface="+mj-lt"/>
                <a:ea typeface="+mj-ea"/>
                <a:cs typeface="+mj-cs"/>
              </a:rPr>
              <a:t>Куликовская</a:t>
            </a:r>
            <a:r>
              <a:rPr lang="ru-RU" sz="2800" b="1" dirty="0" smtClean="0">
                <a:solidFill>
                  <a:schemeClr val="tx2"/>
                </a:solidFill>
                <a:latin typeface="+mj-lt"/>
                <a:ea typeface="+mj-ea"/>
                <a:cs typeface="+mj-cs"/>
              </a:rPr>
              <a:t> </a:t>
            </a:r>
            <a:r>
              <a:rPr lang="ru-RU" sz="2800" b="1" dirty="0" smtClean="0">
                <a:solidFill>
                  <a:srgbClr val="006666"/>
                </a:solidFill>
                <a:latin typeface="+mj-lt"/>
                <a:ea typeface="+mj-ea"/>
                <a:cs typeface="+mj-cs"/>
              </a:rPr>
              <a:t>битва (1380 г.)</a:t>
            </a:r>
            <a:br>
              <a:rPr lang="ru-RU" sz="2800" b="1" dirty="0" smtClean="0">
                <a:solidFill>
                  <a:srgbClr val="006666"/>
                </a:solidFill>
                <a:latin typeface="+mj-lt"/>
                <a:ea typeface="+mj-ea"/>
                <a:cs typeface="+mj-cs"/>
              </a:rPr>
            </a:br>
            <a:r>
              <a:rPr lang="ru-RU" sz="2800" b="1" dirty="0" smtClean="0">
                <a:solidFill>
                  <a:srgbClr val="006666"/>
                </a:solidFill>
                <a:latin typeface="+mj-lt"/>
                <a:ea typeface="+mj-ea"/>
                <a:cs typeface="+mj-cs"/>
              </a:rPr>
              <a:t>(продолжение)</a:t>
            </a:r>
            <a:endParaRPr lang="ru-RU" sz="2800" dirty="0"/>
          </a:p>
        </p:txBody>
      </p:sp>
      <p:sp>
        <p:nvSpPr>
          <p:cNvPr id="3" name="Содержимое 2"/>
          <p:cNvSpPr>
            <a:spLocks noGrp="1"/>
          </p:cNvSpPr>
          <p:nvPr>
            <p:ph idx="1"/>
          </p:nvPr>
        </p:nvSpPr>
        <p:spPr>
          <a:xfrm>
            <a:off x="214282" y="1071546"/>
            <a:ext cx="8715436" cy="4114800"/>
          </a:xfrm>
        </p:spPr>
        <p:txBody>
          <a:bodyPr/>
          <a:lstStyle/>
          <a:p>
            <a:pPr marL="0" indent="450000" algn="just">
              <a:spcBef>
                <a:spcPts val="0"/>
              </a:spcBef>
              <a:buNone/>
            </a:pPr>
            <a:r>
              <a:rPr lang="ru-RU" sz="2400" dirty="0" smtClean="0">
                <a:solidFill>
                  <a:srgbClr val="C00000"/>
                </a:solidFill>
                <a:effectLst>
                  <a:outerShdw blurRad="38100" dist="38100" dir="2700000" algn="tl">
                    <a:srgbClr val="000000">
                      <a:alpha val="43137"/>
                    </a:srgbClr>
                  </a:outerShdw>
                </a:effectLst>
                <a:cs typeface="Times New Roman" pitchFamily="18" charset="0"/>
              </a:rPr>
              <a:t>Итог:</a:t>
            </a:r>
            <a:r>
              <a:rPr lang="ru-RU" sz="2400" dirty="0" smtClean="0">
                <a:solidFill>
                  <a:srgbClr val="FF0000"/>
                </a:solidFill>
                <a:effectLst>
                  <a:outerShdw blurRad="38100" dist="38100" dir="2700000" algn="tl">
                    <a:srgbClr val="000000">
                      <a:alpha val="43137"/>
                    </a:srgbClr>
                  </a:outerShdw>
                </a:effectLst>
                <a:cs typeface="Times New Roman" pitchFamily="18" charset="0"/>
              </a:rPr>
              <a:t> </a:t>
            </a:r>
            <a:r>
              <a:rPr lang="ru-RU" sz="2400" dirty="0" smtClean="0">
                <a:cs typeface="Times New Roman" pitchFamily="18" charset="0"/>
              </a:rPr>
              <a:t>в честь великой </a:t>
            </a:r>
          </a:p>
          <a:p>
            <a:pPr marL="0" indent="0" algn="just">
              <a:spcBef>
                <a:spcPts val="0"/>
              </a:spcBef>
              <a:buNone/>
            </a:pPr>
            <a:r>
              <a:rPr lang="ru-RU" sz="2400" dirty="0" smtClean="0">
                <a:cs typeface="Times New Roman" pitchFamily="18" charset="0"/>
              </a:rPr>
              <a:t>победы князь Дмитрий </a:t>
            </a:r>
          </a:p>
          <a:p>
            <a:pPr marL="0" indent="0" algn="just">
              <a:spcBef>
                <a:spcPts val="0"/>
              </a:spcBef>
              <a:buNone/>
            </a:pPr>
            <a:r>
              <a:rPr lang="ru-RU" sz="2400" dirty="0" smtClean="0">
                <a:cs typeface="Times New Roman" pitchFamily="18" charset="0"/>
              </a:rPr>
              <a:t>Иванович был прозван </a:t>
            </a:r>
          </a:p>
          <a:p>
            <a:pPr marL="0" indent="0" algn="just">
              <a:spcBef>
                <a:spcPts val="0"/>
              </a:spcBef>
              <a:buNone/>
            </a:pPr>
            <a:r>
              <a:rPr lang="ru-RU" sz="2400" dirty="0" smtClean="0">
                <a:cs typeface="Times New Roman" pitchFamily="18" charset="0"/>
              </a:rPr>
              <a:t>Донским. Битва на Куликовом </a:t>
            </a:r>
          </a:p>
          <a:p>
            <a:pPr marL="0" indent="0" algn="just">
              <a:spcBef>
                <a:spcPts val="0"/>
              </a:spcBef>
              <a:buNone/>
            </a:pPr>
            <a:r>
              <a:rPr lang="ru-RU" sz="2400" dirty="0" smtClean="0">
                <a:cs typeface="Times New Roman" pitchFamily="18" charset="0"/>
              </a:rPr>
              <a:t>поле дала мощный толчок к </a:t>
            </a:r>
          </a:p>
          <a:p>
            <a:pPr marL="0" indent="0" algn="just">
              <a:spcBef>
                <a:spcPts val="0"/>
              </a:spcBef>
              <a:buNone/>
            </a:pPr>
            <a:r>
              <a:rPr lang="ru-RU" sz="2400" dirty="0" smtClean="0">
                <a:cs typeface="Times New Roman" pitchFamily="18" charset="0"/>
              </a:rPr>
              <a:t>более широкому и прочному</a:t>
            </a:r>
          </a:p>
          <a:p>
            <a:pPr marL="0" indent="0" algn="just">
              <a:spcBef>
                <a:spcPts val="0"/>
              </a:spcBef>
              <a:buNone/>
            </a:pPr>
            <a:r>
              <a:rPr lang="ru-RU" sz="2400" dirty="0" smtClean="0">
                <a:cs typeface="Times New Roman" pitchFamily="18" charset="0"/>
              </a:rPr>
              <a:t> объединению всех княжеств </a:t>
            </a:r>
          </a:p>
          <a:p>
            <a:pPr marL="0" indent="0" algn="just">
              <a:spcBef>
                <a:spcPts val="0"/>
              </a:spcBef>
              <a:buNone/>
            </a:pPr>
            <a:r>
              <a:rPr lang="ru-RU" sz="2400" dirty="0" smtClean="0">
                <a:cs typeface="Times New Roman" pitchFamily="18" charset="0"/>
              </a:rPr>
              <a:t>в единое целое и усилила </a:t>
            </a:r>
          </a:p>
          <a:p>
            <a:pPr marL="0" indent="0" algn="just">
              <a:spcBef>
                <a:spcPts val="0"/>
              </a:spcBef>
              <a:buNone/>
            </a:pPr>
            <a:r>
              <a:rPr lang="ru-RU" sz="2400" dirty="0" smtClean="0">
                <a:cs typeface="Times New Roman" pitchFamily="18" charset="0"/>
              </a:rPr>
              <a:t>значение Москвы как оплота</a:t>
            </a:r>
          </a:p>
          <a:p>
            <a:pPr marL="0" indent="0" algn="just">
              <a:spcBef>
                <a:spcPts val="0"/>
              </a:spcBef>
              <a:buNone/>
            </a:pPr>
            <a:r>
              <a:rPr lang="ru-RU" sz="2400" dirty="0" smtClean="0">
                <a:cs typeface="Times New Roman" pitchFamily="18" charset="0"/>
              </a:rPr>
              <a:t> русских земель. Золотая Орда после нанесённого ей сильного удара уже не смогла восстановить своё былое могущество и постепенно приходила в упадок.</a:t>
            </a:r>
          </a:p>
          <a:p>
            <a:pPr marL="0" indent="450000">
              <a:spcBef>
                <a:spcPts val="0"/>
              </a:spcBef>
            </a:pPr>
            <a:endParaRPr lang="ru-RU" sz="2400" dirty="0"/>
          </a:p>
        </p:txBody>
      </p:sp>
      <p:pic>
        <p:nvPicPr>
          <p:cNvPr id="4" name="Picture 8" descr="Куликовская"/>
          <p:cNvPicPr>
            <a:picLocks noChangeAspect="1" noChangeArrowheads="1"/>
          </p:cNvPicPr>
          <p:nvPr/>
        </p:nvPicPr>
        <p:blipFill>
          <a:blip r:embed="rId2" cstate="print">
            <a:lum bright="10000"/>
          </a:blip>
          <a:srcRect/>
          <a:stretch>
            <a:fillRect/>
          </a:stretch>
        </p:blipFill>
        <p:spPr bwMode="auto">
          <a:xfrm>
            <a:off x="4572000" y="1214422"/>
            <a:ext cx="4339288" cy="314327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785813" y="0"/>
            <a:ext cx="7993062" cy="581025"/>
          </a:xfrm>
        </p:spPr>
        <p:txBody>
          <a:bodyPr/>
          <a:lstStyle/>
          <a:p>
            <a:pPr eaLnBrk="1" hangingPunct="1"/>
            <a:r>
              <a:rPr lang="ru-RU" sz="2800" b="1" dirty="0" smtClean="0">
                <a:solidFill>
                  <a:srgbClr val="006666"/>
                </a:solidFill>
              </a:rPr>
              <a:t>День народного единства (1612 г.)</a:t>
            </a:r>
          </a:p>
        </p:txBody>
      </p:sp>
      <p:sp>
        <p:nvSpPr>
          <p:cNvPr id="30725" name="Rectangle 5"/>
          <p:cNvSpPr>
            <a:spLocks noGrp="1" noChangeArrowheads="1"/>
          </p:cNvSpPr>
          <p:nvPr>
            <p:ph type="body" idx="1"/>
          </p:nvPr>
        </p:nvSpPr>
        <p:spPr>
          <a:xfrm>
            <a:off x="642910" y="642918"/>
            <a:ext cx="7758113" cy="5638800"/>
          </a:xfrm>
        </p:spPr>
        <p:txBody>
          <a:bodyPr/>
          <a:lstStyle/>
          <a:p>
            <a:pPr marL="0" indent="450000" algn="just" eaLnBrk="1" hangingPunct="1">
              <a:spcBef>
                <a:spcPts val="0"/>
              </a:spcBef>
              <a:buFontTx/>
              <a:buNone/>
            </a:pPr>
            <a:r>
              <a:rPr lang="ru-RU" sz="2000" smtClean="0">
                <a:solidFill>
                  <a:srgbClr val="800000"/>
                </a:solidFill>
              </a:rPr>
              <a:t>Участвующие </a:t>
            </a:r>
            <a:r>
              <a:rPr lang="ru-RU" sz="2000" dirty="0" smtClean="0">
                <a:solidFill>
                  <a:srgbClr val="800000"/>
                </a:solidFill>
              </a:rPr>
              <a:t>стороны:</a:t>
            </a:r>
            <a:r>
              <a:rPr lang="ru-RU" sz="2000" dirty="0" smtClean="0"/>
              <a:t> польская шляхта, литовские войска под предводительством гетмана Ходкевича. Северо-запад Руси захватывали шведы; юг грабили орды крымских татар, в Архангельске ожидалась высадка англичан.</a:t>
            </a:r>
          </a:p>
          <a:p>
            <a:pPr marL="0" indent="450000" algn="just" eaLnBrk="1" hangingPunct="1">
              <a:spcBef>
                <a:spcPts val="0"/>
              </a:spcBef>
              <a:buFontTx/>
              <a:buNone/>
            </a:pPr>
            <a:r>
              <a:rPr lang="ru-RU" sz="2000" dirty="0" smtClean="0">
                <a:solidFill>
                  <a:srgbClr val="800000"/>
                </a:solidFill>
              </a:rPr>
              <a:t>Место сражения:</a:t>
            </a:r>
            <a:r>
              <a:rPr lang="ru-RU" sz="2000" dirty="0" smtClean="0"/>
              <a:t> город Москва.	</a:t>
            </a:r>
          </a:p>
          <a:p>
            <a:pPr marL="0" indent="450000" algn="just" eaLnBrk="1" hangingPunct="1">
              <a:spcBef>
                <a:spcPts val="0"/>
              </a:spcBef>
              <a:buFontTx/>
              <a:buNone/>
            </a:pPr>
            <a:r>
              <a:rPr lang="ru-RU" sz="2000" dirty="0" smtClean="0">
                <a:solidFill>
                  <a:srgbClr val="800000"/>
                </a:solidFill>
              </a:rPr>
              <a:t>Численность:</a:t>
            </a:r>
            <a:r>
              <a:rPr lang="ru-RU" sz="2000" dirty="0" smtClean="0"/>
              <a:t> 10 тыс. ополченцев и 2500 казаков Трубецкого составляли русские силы, со стороны захватчика было не менее 12 тыс. человек.</a:t>
            </a:r>
          </a:p>
          <a:p>
            <a:pPr marL="0" indent="450000" algn="just" eaLnBrk="1" hangingPunct="1">
              <a:spcBef>
                <a:spcPts val="0"/>
              </a:spcBef>
              <a:buFontTx/>
              <a:buNone/>
            </a:pPr>
            <a:r>
              <a:rPr lang="ru-RU" sz="2000" dirty="0" smtClean="0">
                <a:solidFill>
                  <a:srgbClr val="800000"/>
                </a:solidFill>
              </a:rPr>
              <a:t>Задачи: </a:t>
            </a:r>
            <a:r>
              <a:rPr lang="ru-RU" sz="2000" dirty="0" smtClean="0"/>
              <a:t>политическая программа ополчения, заключалась в том, чтобы изгнать </a:t>
            </a:r>
            <a:r>
              <a:rPr lang="en-US" sz="2000" dirty="0" smtClean="0"/>
              <a:t>“</a:t>
            </a:r>
            <a:r>
              <a:rPr lang="ru-RU" sz="2000" dirty="0" smtClean="0"/>
              <a:t>польских и литовских</a:t>
            </a:r>
            <a:r>
              <a:rPr lang="en-US" sz="2000" dirty="0" smtClean="0"/>
              <a:t>”</a:t>
            </a:r>
            <a:r>
              <a:rPr lang="ru-RU" sz="2000" dirty="0" smtClean="0"/>
              <a:t> людей, не признавать русским царём королевича Лжедмитрия </a:t>
            </a:r>
            <a:r>
              <a:rPr lang="en-US" sz="2000" dirty="0" smtClean="0"/>
              <a:t>II</a:t>
            </a:r>
            <a:r>
              <a:rPr lang="ru-RU" sz="2000" dirty="0" smtClean="0"/>
              <a:t>, которого поддерживала небольшая часть казачества, русского же государя выбирать </a:t>
            </a:r>
            <a:r>
              <a:rPr lang="en-US" sz="2000" dirty="0" smtClean="0"/>
              <a:t>“</a:t>
            </a:r>
            <a:r>
              <a:rPr lang="ru-RU" sz="2000" dirty="0" smtClean="0"/>
              <a:t>всею землей</a:t>
            </a:r>
            <a:r>
              <a:rPr lang="en-US" sz="2000" dirty="0" smtClean="0"/>
              <a:t>”</a:t>
            </a:r>
            <a:r>
              <a:rPr lang="ru-RU" sz="2000" dirty="0" smtClean="0"/>
              <a:t>. Стратегический план вождей ополчения предусматривал нанесение главного удара по полякам, засевшим в Москве.	</a:t>
            </a:r>
          </a:p>
          <a:p>
            <a:pPr marL="0" indent="450000" algn="just" eaLnBrk="1" hangingPunct="1">
              <a:spcBef>
                <a:spcPts val="0"/>
              </a:spcBef>
              <a:buFontTx/>
              <a:buNone/>
            </a:pPr>
            <a:r>
              <a:rPr lang="ru-RU" sz="2000" dirty="0" smtClean="0"/>
              <a:t>Захватчик претендовал на захват русских земель и взятие управление государством в свои руки.</a:t>
            </a:r>
            <a:endParaRPr lang="ru-RU"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0724"/>
                                        </p:tgtEl>
                                        <p:attrNameLst>
                                          <p:attrName>style.visibility</p:attrName>
                                        </p:attrNameLst>
                                      </p:cBhvr>
                                      <p:to>
                                        <p:strVal val="visible"/>
                                      </p:to>
                                    </p:set>
                                    <p:animEffect transition="in" filter="fade">
                                      <p:cBhvr>
                                        <p:cTn id="7" dur="1000">
                                          <p:stCondLst>
                                            <p:cond delay="0"/>
                                          </p:stCondLst>
                                        </p:cTn>
                                        <p:tgtEl>
                                          <p:spTgt spid="30724"/>
                                        </p:tgtEl>
                                      </p:cBhvr>
                                    </p:animEffect>
                                  </p:childTnLst>
                                </p:cTn>
                              </p:par>
                            </p:childTnLst>
                          </p:cTn>
                        </p:par>
                        <p:par>
                          <p:cTn id="8" fill="hold">
                            <p:stCondLst>
                              <p:cond delay="3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0725">
                                            <p:txEl>
                                              <p:pRg st="0" end="0"/>
                                            </p:txEl>
                                          </p:spTgt>
                                        </p:tgtEl>
                                        <p:attrNameLst>
                                          <p:attrName>style.visibility</p:attrName>
                                        </p:attrNameLst>
                                      </p:cBhvr>
                                      <p:to>
                                        <p:strVal val="visible"/>
                                      </p:to>
                                    </p:set>
                                    <p:animEffect transition="in" filter="fade">
                                      <p:cBhvr>
                                        <p:cTn id="11" dur="500">
                                          <p:stCondLst>
                                            <p:cond delay="0"/>
                                          </p:stCondLst>
                                        </p:cTn>
                                        <p:tgtEl>
                                          <p:spTgt spid="30725">
                                            <p:txEl>
                                              <p:pRg st="0" end="0"/>
                                            </p:txEl>
                                          </p:spTgt>
                                        </p:tgtEl>
                                      </p:cBhvr>
                                    </p:animEffect>
                                  </p:childTnLst>
                                </p:cTn>
                              </p:par>
                            </p:childTnLst>
                          </p:cTn>
                        </p:par>
                        <p:par>
                          <p:cTn id="12" fill="hold">
                            <p:stCondLst>
                              <p:cond delay="134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0725">
                                            <p:txEl>
                                              <p:pRg st="1" end="1"/>
                                            </p:txEl>
                                          </p:spTgt>
                                        </p:tgtEl>
                                        <p:attrNameLst>
                                          <p:attrName>style.visibility</p:attrName>
                                        </p:attrNameLst>
                                      </p:cBhvr>
                                      <p:to>
                                        <p:strVal val="visible"/>
                                      </p:to>
                                    </p:set>
                                    <p:animEffect transition="in" filter="fade">
                                      <p:cBhvr>
                                        <p:cTn id="15" dur="500">
                                          <p:stCondLst>
                                            <p:cond delay="0"/>
                                          </p:stCondLst>
                                        </p:cTn>
                                        <p:tgtEl>
                                          <p:spTgt spid="30725">
                                            <p:txEl>
                                              <p:pRg st="1" end="1"/>
                                            </p:txEl>
                                          </p:spTgt>
                                        </p:tgtEl>
                                      </p:cBhvr>
                                    </p:animEffect>
                                  </p:childTnLst>
                                </p:cTn>
                              </p:par>
                            </p:childTnLst>
                          </p:cTn>
                        </p:par>
                        <p:par>
                          <p:cTn id="16" fill="hold">
                            <p:stCondLst>
                              <p:cond delay="152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0725">
                                            <p:txEl>
                                              <p:pRg st="2" end="2"/>
                                            </p:txEl>
                                          </p:spTgt>
                                        </p:tgtEl>
                                        <p:attrNameLst>
                                          <p:attrName>style.visibility</p:attrName>
                                        </p:attrNameLst>
                                      </p:cBhvr>
                                      <p:to>
                                        <p:strVal val="visible"/>
                                      </p:to>
                                    </p:set>
                                    <p:animEffect transition="in" filter="fade">
                                      <p:cBhvr>
                                        <p:cTn id="19" dur="500">
                                          <p:stCondLst>
                                            <p:cond delay="0"/>
                                          </p:stCondLst>
                                        </p:cTn>
                                        <p:tgtEl>
                                          <p:spTgt spid="30725">
                                            <p:txEl>
                                              <p:pRg st="2" end="2"/>
                                            </p:txEl>
                                          </p:spTgt>
                                        </p:tgtEl>
                                      </p:cBhvr>
                                    </p:animEffect>
                                  </p:childTnLst>
                                </p:cTn>
                              </p:par>
                            </p:childTnLst>
                          </p:cTn>
                        </p:par>
                        <p:par>
                          <p:cTn id="20" fill="hold">
                            <p:stCondLst>
                              <p:cond delay="214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30725">
                                            <p:txEl>
                                              <p:pRg st="3" end="3"/>
                                            </p:txEl>
                                          </p:spTgt>
                                        </p:tgtEl>
                                        <p:attrNameLst>
                                          <p:attrName>style.visibility</p:attrName>
                                        </p:attrNameLst>
                                      </p:cBhvr>
                                      <p:to>
                                        <p:strVal val="visible"/>
                                      </p:to>
                                    </p:set>
                                    <p:animEffect transition="in" filter="fade">
                                      <p:cBhvr>
                                        <p:cTn id="23" dur="500">
                                          <p:stCondLst>
                                            <p:cond delay="0"/>
                                          </p:stCondLst>
                                        </p:cTn>
                                        <p:tgtEl>
                                          <p:spTgt spid="30725">
                                            <p:txEl>
                                              <p:pRg st="3" end="3"/>
                                            </p:txEl>
                                          </p:spTgt>
                                        </p:tgtEl>
                                      </p:cBhvr>
                                    </p:animEffect>
                                  </p:childTnLst>
                                </p:cTn>
                              </p:par>
                            </p:childTnLst>
                          </p:cTn>
                        </p:par>
                        <p:par>
                          <p:cTn id="24" fill="hold">
                            <p:stCondLst>
                              <p:cond delay="378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fade">
                                      <p:cBhvr>
                                        <p:cTn id="27" dur="500">
                                          <p:stCondLst>
                                            <p:cond delay="0"/>
                                          </p:stCondLst>
                                        </p:cTn>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5"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8" descr="Минин и Пожарский"/>
          <p:cNvPicPr>
            <a:picLocks noChangeAspect="1" noChangeArrowheads="1"/>
          </p:cNvPicPr>
          <p:nvPr/>
        </p:nvPicPr>
        <p:blipFill>
          <a:blip r:embed="rId2" cstate="print">
            <a:lum bright="12000"/>
          </a:blip>
          <a:srcRect/>
          <a:stretch>
            <a:fillRect/>
          </a:stretch>
        </p:blipFill>
        <p:spPr bwMode="auto">
          <a:xfrm>
            <a:off x="4284663" y="981075"/>
            <a:ext cx="4406900" cy="5545138"/>
          </a:xfrm>
          <a:prstGeom prst="rect">
            <a:avLst/>
          </a:prstGeom>
          <a:noFill/>
          <a:ln w="9525">
            <a:noFill/>
            <a:miter lim="800000"/>
            <a:headEnd/>
            <a:tailEnd/>
          </a:ln>
        </p:spPr>
      </p:pic>
      <p:sp>
        <p:nvSpPr>
          <p:cNvPr id="29699" name="Rectangle 3"/>
          <p:cNvSpPr>
            <a:spLocks noGrp="1" noChangeArrowheads="1"/>
          </p:cNvSpPr>
          <p:nvPr>
            <p:ph type="title"/>
          </p:nvPr>
        </p:nvSpPr>
        <p:spPr>
          <a:xfrm>
            <a:off x="755650" y="0"/>
            <a:ext cx="8388350" cy="914400"/>
          </a:xfrm>
        </p:spPr>
        <p:txBody>
          <a:bodyPr/>
          <a:lstStyle/>
          <a:p>
            <a:pPr eaLnBrk="1" hangingPunct="1"/>
            <a:r>
              <a:rPr lang="ru-RU" sz="2400" b="1" smtClean="0">
                <a:solidFill>
                  <a:srgbClr val="006666"/>
                </a:solidFill>
                <a:latin typeface="Arial" charset="0"/>
              </a:rPr>
              <a:t>День народного единства (1612 г.)</a:t>
            </a:r>
            <a:br>
              <a:rPr lang="ru-RU" sz="2400" b="1" smtClean="0">
                <a:solidFill>
                  <a:srgbClr val="006666"/>
                </a:solidFill>
                <a:latin typeface="Arial" charset="0"/>
              </a:rPr>
            </a:br>
            <a:r>
              <a:rPr lang="ru-RU" sz="2000" b="1" smtClean="0">
                <a:solidFill>
                  <a:srgbClr val="006666"/>
                </a:solidFill>
                <a:latin typeface="Arial" charset="0"/>
              </a:rPr>
              <a:t>(продолжение)</a:t>
            </a:r>
          </a:p>
        </p:txBody>
      </p:sp>
      <p:sp>
        <p:nvSpPr>
          <p:cNvPr id="24580" name="Rectangle 6"/>
          <p:cNvSpPr>
            <a:spLocks noChangeArrowheads="1"/>
          </p:cNvSpPr>
          <p:nvPr/>
        </p:nvSpPr>
        <p:spPr bwMode="auto">
          <a:xfrm>
            <a:off x="539750" y="836613"/>
            <a:ext cx="8604250" cy="5761037"/>
          </a:xfrm>
          <a:prstGeom prst="rect">
            <a:avLst/>
          </a:prstGeom>
          <a:noFill/>
          <a:ln w="9525">
            <a:noFill/>
            <a:miter lim="800000"/>
            <a:headEnd/>
            <a:tailEnd/>
          </a:ln>
        </p:spPr>
        <p:txBody>
          <a:bodyPr/>
          <a:lstStyle/>
          <a:p>
            <a:pPr marL="342900" indent="-342900">
              <a:lnSpc>
                <a:spcPct val="90000"/>
              </a:lnSpc>
              <a:spcBef>
                <a:spcPct val="20000"/>
              </a:spcBef>
            </a:pPr>
            <a:r>
              <a:rPr lang="ru-RU" sz="1800"/>
              <a:t>	</a:t>
            </a:r>
            <a:r>
              <a:rPr lang="ru-RU" sz="2000">
                <a:solidFill>
                  <a:srgbClr val="800000"/>
                </a:solidFill>
                <a:latin typeface="Arial" charset="0"/>
              </a:rPr>
              <a:t>Основные эпизоды</a:t>
            </a:r>
            <a:r>
              <a:rPr lang="ru-RU" sz="1800">
                <a:solidFill>
                  <a:srgbClr val="800000"/>
                </a:solidFill>
                <a:latin typeface="Arial" charset="0"/>
              </a:rPr>
              <a:t>: </a:t>
            </a:r>
            <a:r>
              <a:rPr lang="ru-RU" sz="1800"/>
              <a:t>1601-1603 года – время экономической и военной нестабильности. Внешние враги использовали внутренние осложнения в государ-стве. В 1604 году польская шляхта не решаясь вступить открыто, направляет в Россию с целью овладения русскими землями авантюриста Лжедмитрия </a:t>
            </a:r>
            <a:r>
              <a:rPr lang="en-US" sz="1800"/>
              <a:t>I</a:t>
            </a:r>
            <a:r>
              <a:rPr lang="ru-RU" sz="1800"/>
              <a:t>. С по-мощью польско-литовского отряда шляхтичей и воевод-предателей Лжедмитрий </a:t>
            </a:r>
            <a:r>
              <a:rPr lang="en-US" sz="1800"/>
              <a:t>I</a:t>
            </a:r>
            <a:r>
              <a:rPr lang="ru-RU" sz="1800"/>
              <a:t> без боя занял несколько русских городов. В апреле 1605 г. внезапно умер Борис Годунов, его смерть облегчила победу Лжедмитрию. 20 июня 1605 г. в результате предательства ставленник интервентов вступил в Москву. Интервенты бесчинствовали в Москве. 17 мая 1606 г. в Москве вспыхнуло восстание против насилия иноземцев. Самозванец был убит, царем стал боярин Василий Шуйский.</a:t>
            </a:r>
          </a:p>
          <a:p>
            <a:pPr marL="342900" indent="-342900">
              <a:lnSpc>
                <a:spcPct val="90000"/>
              </a:lnSpc>
              <a:spcBef>
                <a:spcPct val="20000"/>
              </a:spcBef>
            </a:pPr>
            <a:r>
              <a:rPr lang="ru-RU" sz="1800"/>
              <a:t>	 После жестокого разгрома польских шляхтичей в Москве в мае 1606 г. правящая верхушка Польши не оставила своих захватнических замыслов. Осенью 1607 г. на территории России появился новый польский ставленник Лжедмитрий </a:t>
            </a:r>
            <a:r>
              <a:rPr lang="en-US" sz="1800"/>
              <a:t>II</a:t>
            </a:r>
            <a:r>
              <a:rPr lang="ru-RU" sz="1800"/>
              <a:t>.</a:t>
            </a:r>
          </a:p>
          <a:p>
            <a:pPr marL="342900" indent="-342900">
              <a:lnSpc>
                <a:spcPct val="90000"/>
              </a:lnSpc>
              <a:spcBef>
                <a:spcPct val="20000"/>
              </a:spcBef>
            </a:pPr>
            <a:r>
              <a:rPr lang="ru-RU" sz="1800"/>
              <a:t>	 В 1610 г. войско гетмана Жолтовского разбило царское войско под Москвой. Шуйский был свергнут и московским царем, по заключению договора, был признан польский королевич Владислав. Положение страны продолжало оставаться очень тяжёлым. С захватом Москвы усиливается народно-освободи-тельная борьба под началом Минина и князя Пожарского против интервентов и бояр-изменников. Кузьма Минин, человек умный и энергичный, первый бросил клич о необходимости сбора сил и средств для борьбы с интервентами. Призыв Минина нашёл живой отклик среди нижегородского населения, а затем и во многих других городах.</a:t>
            </a:r>
            <a:r>
              <a:rPr lang="ru-RU" sz="2000"/>
              <a:t>	</a:t>
            </a:r>
          </a:p>
        </p:txBody>
      </p:sp>
      <p:sp>
        <p:nvSpPr>
          <p:cNvPr id="24581" name="Text Box 7"/>
          <p:cNvSpPr txBox="1">
            <a:spLocks noChangeArrowheads="1"/>
          </p:cNvSpPr>
          <p:nvPr/>
        </p:nvSpPr>
        <p:spPr bwMode="auto">
          <a:xfrm>
            <a:off x="0" y="6521450"/>
            <a:ext cx="755650"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4-9</a:t>
            </a:r>
          </a:p>
        </p:txBody>
      </p:sp>
      <p:sp>
        <p:nvSpPr>
          <p:cNvPr id="24582" name="AutoShape 10">
            <a:hlinkClick r:id="rId3" action="ppaction://hlinksldjump" highlightClick="1"/>
          </p:cNvPr>
          <p:cNvSpPr>
            <a:spLocks noChangeArrowheads="1"/>
          </p:cNvSpPr>
          <p:nvPr/>
        </p:nvSpPr>
        <p:spPr bwMode="auto">
          <a:xfrm>
            <a:off x="8783638" y="6497638"/>
            <a:ext cx="360362" cy="360362"/>
          </a:xfrm>
          <a:prstGeom prst="actionButtonBackPrevious">
            <a:avLst/>
          </a:prstGeom>
          <a:solidFill>
            <a:srgbClr val="FF0000"/>
          </a:solidFill>
          <a:ln w="9525">
            <a:no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stCondLst>
                                            <p:cond delay="0"/>
                                          </p:stCondLst>
                                        </p:cTn>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a:xfrm>
            <a:off x="827088" y="260350"/>
            <a:ext cx="7772400" cy="685800"/>
          </a:xfrm>
        </p:spPr>
        <p:txBody>
          <a:bodyPr/>
          <a:lstStyle/>
          <a:p>
            <a:pPr eaLnBrk="1" hangingPunct="1"/>
            <a:r>
              <a:rPr lang="ru-RU" sz="2000" b="1" smtClean="0">
                <a:solidFill>
                  <a:srgbClr val="006666"/>
                </a:solidFill>
                <a:latin typeface="Arial" charset="0"/>
              </a:rPr>
              <a:t>Освобождение Москвы от польской интервенции (1612 г.)</a:t>
            </a:r>
            <a:br>
              <a:rPr lang="ru-RU" sz="2000" b="1" smtClean="0">
                <a:solidFill>
                  <a:srgbClr val="006666"/>
                </a:solidFill>
                <a:latin typeface="Arial" charset="0"/>
              </a:rPr>
            </a:br>
            <a:r>
              <a:rPr lang="ru-RU" sz="1800" b="1" smtClean="0">
                <a:solidFill>
                  <a:srgbClr val="006666"/>
                </a:solidFill>
                <a:latin typeface="Arial" charset="0"/>
              </a:rPr>
              <a:t>(продолжение)</a:t>
            </a:r>
          </a:p>
        </p:txBody>
      </p:sp>
      <p:sp>
        <p:nvSpPr>
          <p:cNvPr id="25603" name="Rectangle 4"/>
          <p:cNvSpPr>
            <a:spLocks noChangeArrowheads="1"/>
          </p:cNvSpPr>
          <p:nvPr/>
        </p:nvSpPr>
        <p:spPr bwMode="auto">
          <a:xfrm>
            <a:off x="539750" y="1096963"/>
            <a:ext cx="4248150" cy="5761037"/>
          </a:xfrm>
          <a:prstGeom prst="rect">
            <a:avLst/>
          </a:prstGeom>
          <a:noFill/>
          <a:ln w="9525">
            <a:noFill/>
            <a:miter lim="800000"/>
            <a:headEnd/>
            <a:tailEnd/>
          </a:ln>
        </p:spPr>
        <p:txBody>
          <a:bodyPr/>
          <a:lstStyle/>
          <a:p>
            <a:pPr marL="342900" indent="-342900">
              <a:lnSpc>
                <a:spcPct val="90000"/>
              </a:lnSpc>
              <a:spcBef>
                <a:spcPct val="20000"/>
              </a:spcBef>
            </a:pPr>
            <a:r>
              <a:rPr lang="ru-RU" sz="1800"/>
              <a:t>       </a:t>
            </a:r>
            <a:r>
              <a:rPr lang="ru-RU" sz="1600"/>
              <a:t>Основные сражения по предупреждению соединения сил поляков и литовцев прош-ли летом 1612 года.  Сражение 22 августа началось с наступления противника, который переправился через Москву-реку и утром атаковал ополчение, имея наме-рение прорваться в Кремль. В результате ожесточенного сражения, длившегося более 7 часов, русскими была одержана победа. </a:t>
            </a:r>
          </a:p>
          <a:p>
            <a:pPr marL="342900" indent="-342900">
              <a:lnSpc>
                <a:spcPct val="90000"/>
              </a:lnSpc>
              <a:spcBef>
                <a:spcPct val="20000"/>
              </a:spcBef>
            </a:pPr>
            <a:r>
              <a:rPr lang="ru-RU" sz="1600"/>
              <a:t>        24 августа произошло второе большое сражение в районе Замоскворечья. После пятичасового боя отряды ополченцев начали отходить. Противник занял городские валы и рвы. Но благодаря своевременной и стремительной контратаке ополченцев, враг был выбит из занимаемых территорий. За 22 и 24 августа противник потерял больше половины войска и обоз.</a:t>
            </a:r>
          </a:p>
          <a:p>
            <a:pPr marL="342900" indent="-342900">
              <a:lnSpc>
                <a:spcPct val="90000"/>
              </a:lnSpc>
              <a:spcBef>
                <a:spcPct val="20000"/>
              </a:spcBef>
            </a:pPr>
            <a:r>
              <a:rPr lang="ru-RU" sz="2000">
                <a:solidFill>
                  <a:srgbClr val="800000"/>
                </a:solidFill>
                <a:latin typeface="Arial" charset="0"/>
              </a:rPr>
              <a:t>     Итог:</a:t>
            </a:r>
            <a:r>
              <a:rPr lang="ru-RU" sz="1800">
                <a:solidFill>
                  <a:srgbClr val="800000"/>
                </a:solidFill>
                <a:latin typeface="Arial" charset="0"/>
              </a:rPr>
              <a:t> </a:t>
            </a:r>
            <a:r>
              <a:rPr lang="ru-RU" sz="1600"/>
              <a:t>колесо фортуны повернулось, и надежда овладеть целым Московским государством рухнула безвозвратно.</a:t>
            </a:r>
          </a:p>
        </p:txBody>
      </p:sp>
      <p:sp>
        <p:nvSpPr>
          <p:cNvPr id="25604" name="Text Box 5"/>
          <p:cNvSpPr txBox="1">
            <a:spLocks noChangeArrowheads="1"/>
          </p:cNvSpPr>
          <p:nvPr/>
        </p:nvSpPr>
        <p:spPr bwMode="auto">
          <a:xfrm>
            <a:off x="0" y="6521450"/>
            <a:ext cx="900113"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4-10</a:t>
            </a:r>
          </a:p>
        </p:txBody>
      </p:sp>
      <p:pic>
        <p:nvPicPr>
          <p:cNvPr id="25605" name="Picture 6" descr="Польская интервенция"/>
          <p:cNvPicPr>
            <a:picLocks noChangeAspect="1" noChangeArrowheads="1"/>
          </p:cNvPicPr>
          <p:nvPr/>
        </p:nvPicPr>
        <p:blipFill>
          <a:blip r:embed="rId2" cstate="print"/>
          <a:srcRect/>
          <a:stretch>
            <a:fillRect/>
          </a:stretch>
        </p:blipFill>
        <p:spPr bwMode="auto">
          <a:xfrm>
            <a:off x="4713288" y="1196975"/>
            <a:ext cx="4430712" cy="5327650"/>
          </a:xfrm>
          <a:prstGeom prst="rect">
            <a:avLst/>
          </a:prstGeom>
          <a:noFill/>
          <a:ln w="9525">
            <a:noFill/>
            <a:miter lim="800000"/>
            <a:headEnd/>
            <a:tailEnd/>
          </a:ln>
        </p:spPr>
      </p:pic>
      <p:sp>
        <p:nvSpPr>
          <p:cNvPr id="25606" name="AutoShape 8">
            <a:hlinkClick r:id="rId3" action="ppaction://hlinksldjump" highlightClick="1"/>
          </p:cNvPr>
          <p:cNvSpPr>
            <a:spLocks noChangeArrowheads="1"/>
          </p:cNvSpPr>
          <p:nvPr/>
        </p:nvSpPr>
        <p:spPr bwMode="auto">
          <a:xfrm>
            <a:off x="8783638" y="6497638"/>
            <a:ext cx="360362" cy="360362"/>
          </a:xfrm>
          <a:prstGeom prst="actionButtonBackPrevious">
            <a:avLst/>
          </a:prstGeom>
          <a:solidFill>
            <a:schemeClr val="accent1"/>
          </a:solidFill>
          <a:ln w="9525">
            <a:no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0963"/>
                                        </p:tgtEl>
                                        <p:attrNameLst>
                                          <p:attrName>style.visibility</p:attrName>
                                        </p:attrNameLst>
                                      </p:cBhvr>
                                      <p:to>
                                        <p:strVal val="visible"/>
                                      </p:to>
                                    </p:set>
                                    <p:animEffect transition="in" filter="fade">
                                      <p:cBhvr>
                                        <p:cTn id="7" dur="1000">
                                          <p:stCondLst>
                                            <p:cond delay="0"/>
                                          </p:stCondLst>
                                        </p:cTn>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785786" y="214290"/>
            <a:ext cx="7821612" cy="581025"/>
          </a:xfrm>
        </p:spPr>
        <p:txBody>
          <a:bodyPr/>
          <a:lstStyle/>
          <a:p>
            <a:pPr eaLnBrk="1" hangingPunct="1"/>
            <a:r>
              <a:rPr lang="ru-RU" sz="2800" b="1" dirty="0" smtClean="0">
                <a:solidFill>
                  <a:srgbClr val="006666"/>
                </a:solidFill>
                <a:latin typeface="+mn-lt"/>
              </a:rPr>
              <a:t>Полтавская битва (1709 г.)</a:t>
            </a:r>
          </a:p>
        </p:txBody>
      </p:sp>
      <p:sp>
        <p:nvSpPr>
          <p:cNvPr id="41988" name="Rectangle 4"/>
          <p:cNvSpPr>
            <a:spLocks noGrp="1" noChangeArrowheads="1"/>
          </p:cNvSpPr>
          <p:nvPr>
            <p:ph type="body" idx="1"/>
          </p:nvPr>
        </p:nvSpPr>
        <p:spPr>
          <a:xfrm>
            <a:off x="214282" y="857232"/>
            <a:ext cx="5067331" cy="5762643"/>
          </a:xfrm>
        </p:spPr>
        <p:txBody>
          <a:bodyPr/>
          <a:lstStyle/>
          <a:p>
            <a:pPr marL="0" indent="450000" algn="just"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Участвующие стороны:</a:t>
            </a:r>
            <a:r>
              <a:rPr lang="ru-RU" sz="2000" dirty="0" smtClean="0">
                <a:effectLst>
                  <a:outerShdw blurRad="38100" dist="38100" dir="2700000" algn="tl">
                    <a:srgbClr val="000000">
                      <a:alpha val="43137"/>
                    </a:srgbClr>
                  </a:outerShdw>
                </a:effectLst>
              </a:rPr>
              <a:t> </a:t>
            </a:r>
            <a:r>
              <a:rPr lang="ru-RU" sz="2000" dirty="0" smtClean="0"/>
              <a:t>войско шведского короля Карла </a:t>
            </a:r>
            <a:r>
              <a:rPr lang="en-US" sz="2000" dirty="0" smtClean="0"/>
              <a:t>XII</a:t>
            </a:r>
            <a:r>
              <a:rPr lang="ru-RU" sz="2000" dirty="0" smtClean="0"/>
              <a:t>, которому противостояла русская армия Петра </a:t>
            </a:r>
            <a:r>
              <a:rPr lang="en-US" sz="2000" dirty="0" smtClean="0"/>
              <a:t>I</a:t>
            </a:r>
            <a:r>
              <a:rPr lang="ru-RU" sz="2000" dirty="0" smtClean="0"/>
              <a:t> и силы союзников (украинские казаки и запорожцы). </a:t>
            </a:r>
          </a:p>
          <a:p>
            <a:pPr marL="0" indent="450000" algn="just"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Места сражений:</a:t>
            </a:r>
            <a:r>
              <a:rPr lang="ru-RU" sz="2000" dirty="0" smtClean="0">
                <a:effectLst>
                  <a:outerShdw blurRad="38100" dist="38100" dir="2700000" algn="tl">
                    <a:srgbClr val="000000">
                      <a:alpha val="43137"/>
                    </a:srgbClr>
                  </a:outerShdw>
                </a:effectLst>
              </a:rPr>
              <a:t> </a:t>
            </a:r>
            <a:r>
              <a:rPr lang="ru-RU" sz="2000" dirty="0" smtClean="0"/>
              <a:t>побережье Балтийского моря, район города Полтава.</a:t>
            </a:r>
          </a:p>
          <a:p>
            <a:pPr marL="0" indent="450000" algn="just"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Численность:</a:t>
            </a:r>
            <a:r>
              <a:rPr lang="ru-RU" sz="2000" dirty="0" smtClean="0">
                <a:effectLst>
                  <a:outerShdw blurRad="38100" dist="38100" dir="2700000" algn="tl">
                    <a:srgbClr val="000000">
                      <a:alpha val="43137"/>
                    </a:srgbClr>
                  </a:outerShdw>
                </a:effectLst>
              </a:rPr>
              <a:t> </a:t>
            </a:r>
            <a:r>
              <a:rPr lang="ru-RU" sz="2000" dirty="0" smtClean="0"/>
              <a:t>состав русской армии - 87 батальонов пехоты, 29 драгунских полков, 5 отдельных эскадронов и 102 артиллерийских орудия. Общая численность - 60 тыс. человек. Противник насчитывал 37 тыс. человек и 41 </a:t>
            </a:r>
            <a:r>
              <a:rPr lang="ru-RU" sz="2000" dirty="0" err="1" smtClean="0"/>
              <a:t>артил-лерийское</a:t>
            </a:r>
            <a:r>
              <a:rPr lang="ru-RU" sz="2000" dirty="0" smtClean="0"/>
              <a:t> орудие. Использование сил обоих сторон было частичное.</a:t>
            </a:r>
          </a:p>
          <a:p>
            <a:pPr marL="0" indent="450000" algn="just"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Задачи: </a:t>
            </a:r>
            <a:r>
              <a:rPr lang="ru-RU" sz="2000" u="sng" dirty="0" smtClean="0"/>
              <a:t>русская армия</a:t>
            </a:r>
            <a:r>
              <a:rPr lang="ru-RU" sz="2000" dirty="0" smtClean="0"/>
              <a:t> - возвращение исконно русских земель и выход в Балтийское море; </a:t>
            </a:r>
            <a:r>
              <a:rPr lang="ru-RU" sz="2000" u="sng" dirty="0" smtClean="0"/>
              <a:t>шведов</a:t>
            </a:r>
            <a:r>
              <a:rPr lang="ru-RU" sz="2000" dirty="0" smtClean="0"/>
              <a:t> - недопущение выхода русской армии к Балтийскому морю. </a:t>
            </a:r>
          </a:p>
        </p:txBody>
      </p:sp>
      <p:sp>
        <p:nvSpPr>
          <p:cNvPr id="26628" name="Text Box 5"/>
          <p:cNvSpPr txBox="1">
            <a:spLocks noChangeArrowheads="1"/>
          </p:cNvSpPr>
          <p:nvPr/>
        </p:nvSpPr>
        <p:spPr bwMode="auto">
          <a:xfrm>
            <a:off x="0" y="6521450"/>
            <a:ext cx="900113"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4-11</a:t>
            </a:r>
          </a:p>
        </p:txBody>
      </p:sp>
      <p:pic>
        <p:nvPicPr>
          <p:cNvPr id="26629" name="Picture 6" descr="Полтава 1"/>
          <p:cNvPicPr>
            <a:picLocks noChangeAspect="1" noChangeArrowheads="1"/>
          </p:cNvPicPr>
          <p:nvPr/>
        </p:nvPicPr>
        <p:blipFill>
          <a:blip r:embed="rId2" cstate="print"/>
          <a:srcRect/>
          <a:stretch>
            <a:fillRect/>
          </a:stretch>
        </p:blipFill>
        <p:spPr bwMode="auto">
          <a:xfrm>
            <a:off x="5286380" y="1000108"/>
            <a:ext cx="3643338" cy="47513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1987"/>
                                        </p:tgtEl>
                                        <p:attrNameLst>
                                          <p:attrName>style.visibility</p:attrName>
                                        </p:attrNameLst>
                                      </p:cBhvr>
                                      <p:to>
                                        <p:strVal val="visible"/>
                                      </p:to>
                                    </p:set>
                                    <p:animEffect transition="in" filter="fade">
                                      <p:cBhvr>
                                        <p:cTn id="7" dur="1000">
                                          <p:stCondLst>
                                            <p:cond delay="0"/>
                                          </p:stCondLst>
                                        </p:cTn>
                                        <p:tgtEl>
                                          <p:spTgt spid="41987"/>
                                        </p:tgtEl>
                                      </p:cBhvr>
                                    </p:animEffect>
                                  </p:childTnLst>
                                </p:cTn>
                              </p:par>
                            </p:childTnLst>
                          </p:cTn>
                        </p:par>
                        <p:par>
                          <p:cTn id="8" fill="hold">
                            <p:stCondLst>
                              <p:cond delay="32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41988">
                                            <p:txEl>
                                              <p:pRg st="0" end="0"/>
                                            </p:txEl>
                                          </p:spTgt>
                                        </p:tgtEl>
                                        <p:attrNameLst>
                                          <p:attrName>style.visibility</p:attrName>
                                        </p:attrNameLst>
                                      </p:cBhvr>
                                      <p:to>
                                        <p:strVal val="visible"/>
                                      </p:to>
                                    </p:set>
                                    <p:animEffect transition="in" filter="fade">
                                      <p:cBhvr>
                                        <p:cTn id="11" dur="500">
                                          <p:stCondLst>
                                            <p:cond delay="0"/>
                                          </p:stCondLst>
                                        </p:cTn>
                                        <p:tgtEl>
                                          <p:spTgt spid="41988">
                                            <p:txEl>
                                              <p:pRg st="0" end="0"/>
                                            </p:txEl>
                                          </p:spTgt>
                                        </p:tgtEl>
                                      </p:cBhvr>
                                    </p:animEffect>
                                  </p:childTnLst>
                                </p:cTn>
                              </p:par>
                            </p:childTnLst>
                          </p:cTn>
                        </p:par>
                        <p:par>
                          <p:cTn id="12" fill="hold">
                            <p:stCondLst>
                              <p:cond delay="102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1988">
                                            <p:txEl>
                                              <p:pRg st="1" end="1"/>
                                            </p:txEl>
                                          </p:spTgt>
                                        </p:tgtEl>
                                        <p:attrNameLst>
                                          <p:attrName>style.visibility</p:attrName>
                                        </p:attrNameLst>
                                      </p:cBhvr>
                                      <p:to>
                                        <p:strVal val="visible"/>
                                      </p:to>
                                    </p:set>
                                    <p:animEffect transition="in" filter="fade">
                                      <p:cBhvr>
                                        <p:cTn id="15" dur="500">
                                          <p:stCondLst>
                                            <p:cond delay="0"/>
                                          </p:stCondLst>
                                        </p:cTn>
                                        <p:tgtEl>
                                          <p:spTgt spid="41988">
                                            <p:txEl>
                                              <p:pRg st="1" end="1"/>
                                            </p:txEl>
                                          </p:spTgt>
                                        </p:tgtEl>
                                      </p:cBhvr>
                                    </p:animEffect>
                                  </p:childTnLst>
                                </p:cTn>
                              </p:par>
                            </p:childTnLst>
                          </p:cTn>
                        </p:par>
                        <p:par>
                          <p:cTn id="16" fill="hold">
                            <p:stCondLst>
                              <p:cond delay="135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41988">
                                            <p:txEl>
                                              <p:pRg st="2" end="2"/>
                                            </p:txEl>
                                          </p:spTgt>
                                        </p:tgtEl>
                                        <p:attrNameLst>
                                          <p:attrName>style.visibility</p:attrName>
                                        </p:attrNameLst>
                                      </p:cBhvr>
                                      <p:to>
                                        <p:strVal val="visible"/>
                                      </p:to>
                                    </p:set>
                                    <p:animEffect transition="in" filter="fade">
                                      <p:cBhvr>
                                        <p:cTn id="19" dur="500">
                                          <p:stCondLst>
                                            <p:cond delay="0"/>
                                          </p:stCondLst>
                                        </p:cTn>
                                        <p:tgtEl>
                                          <p:spTgt spid="41988">
                                            <p:txEl>
                                              <p:pRg st="2" end="2"/>
                                            </p:txEl>
                                          </p:spTgt>
                                        </p:tgtEl>
                                      </p:cBhvr>
                                    </p:animEffect>
                                  </p:childTnLst>
                                </p:cTn>
                              </p:par>
                            </p:childTnLst>
                          </p:cTn>
                        </p:par>
                        <p:par>
                          <p:cTn id="20" fill="hold">
                            <p:stCondLst>
                              <p:cond delay="261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41988">
                                            <p:txEl>
                                              <p:pRg st="3" end="3"/>
                                            </p:txEl>
                                          </p:spTgt>
                                        </p:tgtEl>
                                        <p:attrNameLst>
                                          <p:attrName>style.visibility</p:attrName>
                                        </p:attrNameLst>
                                      </p:cBhvr>
                                      <p:to>
                                        <p:strVal val="visible"/>
                                      </p:to>
                                    </p:set>
                                    <p:animEffect transition="in" filter="fade">
                                      <p:cBhvr>
                                        <p:cTn id="23" dur="500">
                                          <p:stCondLst>
                                            <p:cond delay="0"/>
                                          </p:stCondLst>
                                        </p:cTn>
                                        <p:tgtEl>
                                          <p:spTgt spid="419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8" descr="Петр 112"/>
          <p:cNvPicPr>
            <a:picLocks noChangeAspect="1" noChangeArrowheads="1"/>
          </p:cNvPicPr>
          <p:nvPr/>
        </p:nvPicPr>
        <p:blipFill>
          <a:blip r:embed="rId2" cstate="print">
            <a:lum bright="30000" contrast="-6000"/>
          </a:blip>
          <a:srcRect/>
          <a:stretch>
            <a:fillRect/>
          </a:stretch>
        </p:blipFill>
        <p:spPr bwMode="auto">
          <a:xfrm>
            <a:off x="5929322" y="785794"/>
            <a:ext cx="3074884" cy="4352215"/>
          </a:xfrm>
          <a:prstGeom prst="rect">
            <a:avLst/>
          </a:prstGeom>
          <a:ln>
            <a:noFill/>
          </a:ln>
          <a:effectLst>
            <a:outerShdw blurRad="292100" dist="139700" dir="2700000" algn="tl" rotWithShape="0">
              <a:srgbClr val="333333">
                <a:alpha val="65000"/>
              </a:srgbClr>
            </a:outerShdw>
          </a:effectLst>
        </p:spPr>
      </p:pic>
      <p:sp>
        <p:nvSpPr>
          <p:cNvPr id="43011" name="Rectangle 3"/>
          <p:cNvSpPr>
            <a:spLocks noGrp="1" noChangeArrowheads="1"/>
          </p:cNvSpPr>
          <p:nvPr>
            <p:ph type="title"/>
          </p:nvPr>
        </p:nvSpPr>
        <p:spPr>
          <a:xfrm>
            <a:off x="285720" y="214290"/>
            <a:ext cx="8382000" cy="457200"/>
          </a:xfrm>
        </p:spPr>
        <p:txBody>
          <a:bodyPr/>
          <a:lstStyle/>
          <a:p>
            <a:pPr eaLnBrk="1" hangingPunct="1"/>
            <a:r>
              <a:rPr lang="ru-RU" sz="2400" b="1" dirty="0" smtClean="0">
                <a:solidFill>
                  <a:srgbClr val="006666"/>
                </a:solidFill>
                <a:latin typeface="+mn-lt"/>
              </a:rPr>
              <a:t>Полтавская битва (1709 г.)</a:t>
            </a:r>
            <a:br>
              <a:rPr lang="ru-RU" sz="2400" b="1" dirty="0" smtClean="0">
                <a:solidFill>
                  <a:srgbClr val="006666"/>
                </a:solidFill>
                <a:latin typeface="+mn-lt"/>
              </a:rPr>
            </a:br>
            <a:r>
              <a:rPr lang="ru-RU" sz="2000" b="1" dirty="0" smtClean="0">
                <a:solidFill>
                  <a:srgbClr val="006666"/>
                </a:solidFill>
                <a:latin typeface="+mn-lt"/>
              </a:rPr>
              <a:t>(продолжение)</a:t>
            </a:r>
            <a:endParaRPr lang="ru-RU" sz="2400" b="1" dirty="0" smtClean="0">
              <a:solidFill>
                <a:srgbClr val="006666"/>
              </a:solidFill>
              <a:latin typeface="+mn-lt"/>
            </a:endParaRPr>
          </a:p>
        </p:txBody>
      </p:sp>
      <p:sp>
        <p:nvSpPr>
          <p:cNvPr id="27652" name="Rectangle 4"/>
          <p:cNvSpPr>
            <a:spLocks noChangeArrowheads="1"/>
          </p:cNvSpPr>
          <p:nvPr/>
        </p:nvSpPr>
        <p:spPr bwMode="auto">
          <a:xfrm>
            <a:off x="214282" y="685800"/>
            <a:ext cx="8572560" cy="5886472"/>
          </a:xfrm>
          <a:prstGeom prst="rect">
            <a:avLst/>
          </a:prstGeom>
          <a:noFill/>
          <a:ln w="9525">
            <a:noFill/>
            <a:miter lim="800000"/>
            <a:headEnd/>
            <a:tailEnd/>
          </a:ln>
        </p:spPr>
        <p:txBody>
          <a:bodyPr/>
          <a:lstStyle/>
          <a:p>
            <a:pPr indent="450000">
              <a:spcBef>
                <a:spcPts val="0"/>
              </a:spcBef>
            </a:pPr>
            <a:r>
              <a:rPr lang="ru-RU" sz="1800" dirty="0" smtClean="0">
                <a:solidFill>
                  <a:srgbClr val="800000"/>
                </a:solidFill>
                <a:effectLst>
                  <a:outerShdw blurRad="38100" dist="38100" dir="2700000" algn="tl">
                    <a:srgbClr val="000000">
                      <a:alpha val="43137"/>
                    </a:srgbClr>
                  </a:outerShdw>
                </a:effectLst>
                <a:latin typeface="+mn-lt"/>
              </a:rPr>
              <a:t>Основные </a:t>
            </a:r>
            <a:r>
              <a:rPr lang="ru-RU" sz="1800" dirty="0">
                <a:solidFill>
                  <a:srgbClr val="800000"/>
                </a:solidFill>
                <a:effectLst>
                  <a:outerShdw blurRad="38100" dist="38100" dir="2700000" algn="tl">
                    <a:srgbClr val="000000">
                      <a:alpha val="43137"/>
                    </a:srgbClr>
                  </a:outerShdw>
                </a:effectLst>
                <a:latin typeface="+mn-lt"/>
              </a:rPr>
              <a:t>эпизоды: </a:t>
            </a:r>
            <a:r>
              <a:rPr lang="ru-RU" sz="1600" dirty="0" smtClean="0">
                <a:latin typeface="+mn-lt"/>
              </a:rPr>
              <a:t>в </a:t>
            </a:r>
            <a:r>
              <a:rPr lang="ru-RU" sz="1600" dirty="0">
                <a:latin typeface="+mn-lt"/>
              </a:rPr>
              <a:t>ходе Северной войны </a:t>
            </a:r>
            <a:r>
              <a:rPr lang="ru-RU" sz="1600" dirty="0" smtClean="0">
                <a:latin typeface="+mn-lt"/>
              </a:rPr>
              <a:t>шведский </a:t>
            </a:r>
          </a:p>
          <a:p>
            <a:pPr>
              <a:spcBef>
                <a:spcPts val="0"/>
              </a:spcBef>
            </a:pPr>
            <a:r>
              <a:rPr lang="ru-RU" sz="1600" dirty="0" smtClean="0">
                <a:latin typeface="+mn-lt"/>
              </a:rPr>
              <a:t>король </a:t>
            </a:r>
            <a:r>
              <a:rPr lang="ru-RU" sz="1600" dirty="0">
                <a:latin typeface="+mn-lt"/>
              </a:rPr>
              <a:t>Карл </a:t>
            </a:r>
            <a:r>
              <a:rPr lang="en-US" sz="1600" dirty="0">
                <a:latin typeface="+mn-lt"/>
              </a:rPr>
              <a:t>XII</a:t>
            </a:r>
            <a:r>
              <a:rPr lang="ru-RU" sz="1600" dirty="0">
                <a:latin typeface="+mn-lt"/>
              </a:rPr>
              <a:t> весной 1709 г. </a:t>
            </a:r>
            <a:r>
              <a:rPr lang="ru-RU" sz="1600" dirty="0" smtClean="0">
                <a:latin typeface="+mn-lt"/>
              </a:rPr>
              <a:t>Предпринял поход </a:t>
            </a:r>
            <a:r>
              <a:rPr lang="ru-RU" sz="1600" dirty="0">
                <a:latin typeface="+mn-lt"/>
              </a:rPr>
              <a:t>на Москву </a:t>
            </a:r>
            <a:endParaRPr lang="ru-RU" sz="1600" dirty="0" smtClean="0">
              <a:latin typeface="+mn-lt"/>
            </a:endParaRPr>
          </a:p>
          <a:p>
            <a:pPr>
              <a:spcBef>
                <a:spcPts val="0"/>
              </a:spcBef>
            </a:pPr>
            <a:r>
              <a:rPr lang="ru-RU" sz="1600" dirty="0" smtClean="0">
                <a:latin typeface="+mn-lt"/>
              </a:rPr>
              <a:t>через </a:t>
            </a:r>
            <a:r>
              <a:rPr lang="ru-RU" sz="1600" dirty="0">
                <a:latin typeface="+mn-lt"/>
              </a:rPr>
              <a:t>Харьков и Белгород. </a:t>
            </a:r>
            <a:r>
              <a:rPr lang="ru-RU" sz="1600" dirty="0" smtClean="0">
                <a:latin typeface="+mn-lt"/>
              </a:rPr>
              <a:t>Стремясь разгромить </a:t>
            </a:r>
            <a:r>
              <a:rPr lang="ru-RU" sz="1600" dirty="0">
                <a:latin typeface="+mn-lt"/>
              </a:rPr>
              <a:t>русскую </a:t>
            </a:r>
            <a:endParaRPr lang="ru-RU" sz="1600" dirty="0" smtClean="0">
              <a:latin typeface="+mn-lt"/>
            </a:endParaRPr>
          </a:p>
          <a:p>
            <a:pPr>
              <a:spcBef>
                <a:spcPts val="0"/>
              </a:spcBef>
            </a:pPr>
            <a:r>
              <a:rPr lang="ru-RU" sz="1600" dirty="0" smtClean="0">
                <a:latin typeface="+mn-lt"/>
              </a:rPr>
              <a:t>армию </a:t>
            </a:r>
            <a:r>
              <a:rPr lang="ru-RU" sz="1600" dirty="0">
                <a:latin typeface="+mn-lt"/>
              </a:rPr>
              <a:t>в генеральном </a:t>
            </a:r>
            <a:r>
              <a:rPr lang="ru-RU" sz="1600" dirty="0" smtClean="0">
                <a:latin typeface="+mn-lt"/>
              </a:rPr>
              <a:t>сражении</a:t>
            </a:r>
            <a:r>
              <a:rPr lang="ru-RU" sz="1600" dirty="0">
                <a:latin typeface="+mn-lt"/>
              </a:rPr>
              <a:t>, </a:t>
            </a:r>
            <a:r>
              <a:rPr lang="ru-RU" sz="1600" dirty="0" smtClean="0">
                <a:latin typeface="+mn-lt"/>
              </a:rPr>
              <a:t>Карл </a:t>
            </a:r>
            <a:r>
              <a:rPr lang="en-US" sz="1600" dirty="0">
                <a:latin typeface="+mn-lt"/>
              </a:rPr>
              <a:t>XII</a:t>
            </a:r>
            <a:r>
              <a:rPr lang="ru-RU" sz="1600" dirty="0">
                <a:latin typeface="+mn-lt"/>
              </a:rPr>
              <a:t> решил быстро </a:t>
            </a:r>
            <a:r>
              <a:rPr lang="ru-RU" sz="1600" dirty="0" err="1" smtClean="0">
                <a:latin typeface="+mn-lt"/>
              </a:rPr>
              <a:t>ов</a:t>
            </a:r>
            <a:r>
              <a:rPr lang="ru-RU" sz="1600" dirty="0" smtClean="0">
                <a:latin typeface="+mn-lt"/>
              </a:rPr>
              <a:t>-</a:t>
            </a:r>
          </a:p>
          <a:p>
            <a:pPr>
              <a:spcBef>
                <a:spcPts val="0"/>
              </a:spcBef>
            </a:pPr>
            <a:r>
              <a:rPr lang="ru-RU" sz="1600" dirty="0" err="1" smtClean="0">
                <a:latin typeface="+mn-lt"/>
              </a:rPr>
              <a:t>ладеть</a:t>
            </a:r>
            <a:r>
              <a:rPr lang="ru-RU" sz="1600" dirty="0" smtClean="0">
                <a:latin typeface="+mn-lt"/>
              </a:rPr>
              <a:t> </a:t>
            </a:r>
            <a:r>
              <a:rPr lang="ru-RU" sz="1600" dirty="0">
                <a:latin typeface="+mn-lt"/>
              </a:rPr>
              <a:t>Полтавой, </a:t>
            </a:r>
            <a:r>
              <a:rPr lang="ru-RU" sz="1600" dirty="0" smtClean="0">
                <a:latin typeface="+mn-lt"/>
              </a:rPr>
              <a:t>находившейся </a:t>
            </a:r>
            <a:r>
              <a:rPr lang="ru-RU" sz="1600" dirty="0">
                <a:latin typeface="+mn-lt"/>
              </a:rPr>
              <a:t>на пути движения его армии. </a:t>
            </a:r>
            <a:endParaRPr lang="ru-RU" sz="1600" dirty="0" smtClean="0">
              <a:latin typeface="+mn-lt"/>
            </a:endParaRPr>
          </a:p>
          <a:p>
            <a:pPr>
              <a:spcBef>
                <a:spcPts val="0"/>
              </a:spcBef>
            </a:pPr>
            <a:r>
              <a:rPr lang="ru-RU" sz="1600" dirty="0" smtClean="0">
                <a:latin typeface="+mn-lt"/>
              </a:rPr>
              <a:t>Гарнизон Полтавы </a:t>
            </a:r>
            <a:r>
              <a:rPr lang="ru-RU" sz="1600" dirty="0">
                <a:latin typeface="+mn-lt"/>
              </a:rPr>
              <a:t>насчитывал 4 тыс. солдат и 2500 </a:t>
            </a:r>
            <a:r>
              <a:rPr lang="ru-RU" sz="1600" dirty="0" err="1" smtClean="0">
                <a:latin typeface="+mn-lt"/>
              </a:rPr>
              <a:t>воору</a:t>
            </a:r>
            <a:r>
              <a:rPr lang="ru-RU" sz="1600" dirty="0" smtClean="0">
                <a:latin typeface="+mn-lt"/>
              </a:rPr>
              <a:t>-</a:t>
            </a:r>
          </a:p>
          <a:p>
            <a:pPr>
              <a:spcBef>
                <a:spcPts val="0"/>
              </a:spcBef>
            </a:pPr>
            <a:r>
              <a:rPr lang="ru-RU" sz="1600" dirty="0" err="1" smtClean="0">
                <a:latin typeface="+mn-lt"/>
              </a:rPr>
              <a:t>жённых</a:t>
            </a:r>
            <a:r>
              <a:rPr lang="ru-RU" sz="1600" dirty="0" smtClean="0">
                <a:latin typeface="+mn-lt"/>
              </a:rPr>
              <a:t> горожан</a:t>
            </a:r>
            <a:r>
              <a:rPr lang="ru-RU" sz="1600" dirty="0">
                <a:latin typeface="+mn-lt"/>
              </a:rPr>
              <a:t>. Руководил обороной города полковник </a:t>
            </a:r>
            <a:endParaRPr lang="ru-RU" sz="1600" dirty="0" smtClean="0">
              <a:latin typeface="+mn-lt"/>
            </a:endParaRPr>
          </a:p>
          <a:p>
            <a:pPr>
              <a:spcBef>
                <a:spcPts val="0"/>
              </a:spcBef>
            </a:pPr>
            <a:r>
              <a:rPr lang="ru-RU" sz="1600" dirty="0" smtClean="0">
                <a:latin typeface="+mn-lt"/>
              </a:rPr>
              <a:t>Алексей </a:t>
            </a:r>
            <a:r>
              <a:rPr lang="ru-RU" sz="1600" dirty="0" err="1">
                <a:latin typeface="+mn-lt"/>
              </a:rPr>
              <a:t>Келин</a:t>
            </a:r>
            <a:r>
              <a:rPr lang="ru-RU" sz="1600" dirty="0">
                <a:latin typeface="+mn-lt"/>
              </a:rPr>
              <a:t>. Защитники Полтавы отбили все </a:t>
            </a:r>
            <a:r>
              <a:rPr lang="ru-RU" sz="1600" dirty="0" smtClean="0">
                <a:latin typeface="+mn-lt"/>
              </a:rPr>
              <a:t>попытки</a:t>
            </a:r>
          </a:p>
          <a:p>
            <a:pPr>
              <a:spcBef>
                <a:spcPts val="0"/>
              </a:spcBef>
            </a:pPr>
            <a:r>
              <a:rPr lang="ru-RU" sz="1600" dirty="0" smtClean="0">
                <a:latin typeface="+mn-lt"/>
              </a:rPr>
              <a:t> </a:t>
            </a:r>
            <a:r>
              <a:rPr lang="ru-RU" sz="1600" dirty="0">
                <a:latin typeface="+mn-lt"/>
              </a:rPr>
              <a:t>шведов штурмом овладеть городом и тем самым </a:t>
            </a:r>
            <a:r>
              <a:rPr lang="ru-RU" sz="1600" dirty="0" smtClean="0">
                <a:latin typeface="+mn-lt"/>
              </a:rPr>
              <a:t>задержали </a:t>
            </a:r>
          </a:p>
          <a:p>
            <a:pPr>
              <a:spcBef>
                <a:spcPts val="0"/>
              </a:spcBef>
            </a:pPr>
            <a:r>
              <a:rPr lang="ru-RU" sz="1600" dirty="0" smtClean="0">
                <a:latin typeface="+mn-lt"/>
              </a:rPr>
              <a:t>шведскую </a:t>
            </a:r>
            <a:r>
              <a:rPr lang="ru-RU" sz="1600" dirty="0">
                <a:latin typeface="+mn-lt"/>
              </a:rPr>
              <a:t>армию на три месяца, дав </a:t>
            </a:r>
            <a:r>
              <a:rPr lang="ru-RU" sz="1600" dirty="0" smtClean="0">
                <a:latin typeface="+mn-lt"/>
              </a:rPr>
              <a:t>возможность </a:t>
            </a:r>
            <a:r>
              <a:rPr lang="ru-RU" sz="1600" dirty="0">
                <a:latin typeface="+mn-lt"/>
              </a:rPr>
              <a:t>русским </a:t>
            </a:r>
            <a:endParaRPr lang="ru-RU" sz="1600" dirty="0" smtClean="0">
              <a:latin typeface="+mn-lt"/>
            </a:endParaRPr>
          </a:p>
          <a:p>
            <a:pPr>
              <a:spcBef>
                <a:spcPts val="0"/>
              </a:spcBef>
            </a:pPr>
            <a:r>
              <a:rPr lang="ru-RU" sz="1600" dirty="0" smtClean="0">
                <a:latin typeface="+mn-lt"/>
              </a:rPr>
              <a:t>войскам </a:t>
            </a:r>
            <a:r>
              <a:rPr lang="ru-RU" sz="1600" dirty="0">
                <a:latin typeface="+mn-lt"/>
              </a:rPr>
              <a:t>подготовиться к </a:t>
            </a:r>
            <a:r>
              <a:rPr lang="ru-RU" sz="1600" dirty="0" smtClean="0">
                <a:latin typeface="+mn-lt"/>
              </a:rPr>
              <a:t>генеральному сражению</a:t>
            </a:r>
            <a:r>
              <a:rPr lang="ru-RU" sz="1600" dirty="0">
                <a:latin typeface="+mn-lt"/>
              </a:rPr>
              <a:t>.</a:t>
            </a:r>
          </a:p>
          <a:p>
            <a:pPr indent="450000">
              <a:spcBef>
                <a:spcPts val="0"/>
              </a:spcBef>
            </a:pPr>
            <a:r>
              <a:rPr lang="ru-RU" sz="1600" dirty="0" smtClean="0">
                <a:latin typeface="+mn-lt"/>
              </a:rPr>
              <a:t>В </a:t>
            </a:r>
            <a:r>
              <a:rPr lang="ru-RU" sz="1600" dirty="0">
                <a:latin typeface="+mn-lt"/>
              </a:rPr>
              <a:t>июне 1709 г. Пётр </a:t>
            </a:r>
            <a:r>
              <a:rPr lang="en-US" sz="1600" dirty="0">
                <a:latin typeface="+mn-lt"/>
              </a:rPr>
              <a:t>I</a:t>
            </a:r>
            <a:r>
              <a:rPr lang="ru-RU" sz="1600" dirty="0">
                <a:latin typeface="+mn-lt"/>
              </a:rPr>
              <a:t> прибыл в армию и решил дать </a:t>
            </a:r>
            <a:endParaRPr lang="ru-RU" sz="1600" dirty="0" smtClean="0">
              <a:latin typeface="+mn-lt"/>
            </a:endParaRPr>
          </a:p>
          <a:p>
            <a:pPr>
              <a:spcBef>
                <a:spcPts val="0"/>
              </a:spcBef>
            </a:pPr>
            <a:r>
              <a:rPr lang="ru-RU" sz="1600" dirty="0" smtClean="0">
                <a:latin typeface="+mn-lt"/>
              </a:rPr>
              <a:t>шведам </a:t>
            </a:r>
            <a:r>
              <a:rPr lang="ru-RU" sz="1600" dirty="0">
                <a:latin typeface="+mn-lt"/>
              </a:rPr>
              <a:t>29 июня генеральное сражение. Замысел Петра </a:t>
            </a:r>
            <a:r>
              <a:rPr lang="en-US" sz="1600" dirty="0">
                <a:latin typeface="+mn-lt"/>
              </a:rPr>
              <a:t>I</a:t>
            </a:r>
            <a:r>
              <a:rPr lang="ru-RU" sz="1600" dirty="0">
                <a:latin typeface="+mn-lt"/>
              </a:rPr>
              <a:t> </a:t>
            </a:r>
            <a:r>
              <a:rPr lang="ru-RU" sz="1600" dirty="0" smtClean="0">
                <a:latin typeface="+mn-lt"/>
              </a:rPr>
              <a:t>со-</a:t>
            </a:r>
          </a:p>
          <a:p>
            <a:pPr>
              <a:spcBef>
                <a:spcPts val="0"/>
              </a:spcBef>
            </a:pPr>
            <a:r>
              <a:rPr lang="ru-RU" sz="1600" dirty="0" smtClean="0">
                <a:latin typeface="+mn-lt"/>
              </a:rPr>
              <a:t>стоял </a:t>
            </a:r>
            <a:r>
              <a:rPr lang="ru-RU" sz="1600" dirty="0">
                <a:latin typeface="+mn-lt"/>
              </a:rPr>
              <a:t>в том, чтобы измотать противника на передовой </a:t>
            </a:r>
            <a:r>
              <a:rPr lang="ru-RU" sz="1600" dirty="0" smtClean="0">
                <a:latin typeface="+mn-lt"/>
              </a:rPr>
              <a:t>позиции</a:t>
            </a:r>
            <a:r>
              <a:rPr lang="ru-RU" sz="1600" dirty="0">
                <a:latin typeface="+mn-lt"/>
              </a:rPr>
              <a:t>, </a:t>
            </a:r>
            <a:endParaRPr lang="ru-RU" sz="1600" dirty="0" smtClean="0">
              <a:latin typeface="+mn-lt"/>
            </a:endParaRPr>
          </a:p>
          <a:p>
            <a:pPr>
              <a:spcBef>
                <a:spcPts val="0"/>
              </a:spcBef>
            </a:pPr>
            <a:r>
              <a:rPr lang="ru-RU" sz="1600" dirty="0" smtClean="0">
                <a:latin typeface="+mn-lt"/>
              </a:rPr>
              <a:t>а </a:t>
            </a:r>
            <a:r>
              <a:rPr lang="ru-RU" sz="1600" dirty="0">
                <a:latin typeface="+mn-lt"/>
              </a:rPr>
              <a:t>затем разбить его в сражении главных сил.</a:t>
            </a:r>
          </a:p>
          <a:p>
            <a:pPr indent="450000">
              <a:spcBef>
                <a:spcPts val="0"/>
              </a:spcBef>
            </a:pPr>
            <a:r>
              <a:rPr lang="ru-RU" sz="1600" dirty="0" smtClean="0">
                <a:latin typeface="+mn-lt"/>
              </a:rPr>
              <a:t>В </a:t>
            </a:r>
            <a:r>
              <a:rPr lang="ru-RU" sz="1600" dirty="0">
                <a:latin typeface="+mn-lt"/>
              </a:rPr>
              <a:t>ходе успешных и ожесточённых боёв русской армии с </a:t>
            </a:r>
            <a:endParaRPr lang="ru-RU" sz="1600" dirty="0" smtClean="0">
              <a:latin typeface="+mn-lt"/>
            </a:endParaRPr>
          </a:p>
          <a:p>
            <a:pPr>
              <a:spcBef>
                <a:spcPts val="0"/>
              </a:spcBef>
            </a:pPr>
            <a:r>
              <a:rPr lang="ru-RU" sz="1600" dirty="0" smtClean="0">
                <a:latin typeface="+mn-lt"/>
              </a:rPr>
              <a:t>участием </a:t>
            </a:r>
            <a:r>
              <a:rPr lang="ru-RU" sz="1600" dirty="0">
                <a:latin typeface="+mn-lt"/>
              </a:rPr>
              <a:t>таких полководцев как Меньшиков и Шереметьев, </a:t>
            </a:r>
            <a:endParaRPr lang="ru-RU" sz="1600" dirty="0" smtClean="0">
              <a:latin typeface="+mn-lt"/>
            </a:endParaRPr>
          </a:p>
          <a:p>
            <a:pPr>
              <a:spcBef>
                <a:spcPts val="0"/>
              </a:spcBef>
            </a:pPr>
            <a:r>
              <a:rPr lang="ru-RU" sz="1600" dirty="0" smtClean="0">
                <a:latin typeface="+mn-lt"/>
              </a:rPr>
              <a:t>Петром </a:t>
            </a:r>
            <a:r>
              <a:rPr lang="en-US" sz="1600" dirty="0">
                <a:latin typeface="+mn-lt"/>
              </a:rPr>
              <a:t>I</a:t>
            </a:r>
            <a:r>
              <a:rPr lang="ru-RU" sz="1600" dirty="0">
                <a:latin typeface="+mn-lt"/>
              </a:rPr>
              <a:t> были использованы опыт, полученный в предыдущих </a:t>
            </a:r>
            <a:endParaRPr lang="ru-RU" sz="1600" dirty="0" smtClean="0">
              <a:latin typeface="+mn-lt"/>
            </a:endParaRPr>
          </a:p>
          <a:p>
            <a:pPr>
              <a:spcBef>
                <a:spcPts val="0"/>
              </a:spcBef>
            </a:pPr>
            <a:r>
              <a:rPr lang="ru-RU" sz="1600" dirty="0" smtClean="0">
                <a:latin typeface="+mn-lt"/>
              </a:rPr>
              <a:t>боях</a:t>
            </a:r>
            <a:r>
              <a:rPr lang="ru-RU" sz="1600" dirty="0">
                <a:latin typeface="+mn-lt"/>
              </a:rPr>
              <a:t>, и военные хитрости</a:t>
            </a:r>
            <a:r>
              <a:rPr lang="ru-RU" sz="1600" dirty="0" smtClean="0">
                <a:latin typeface="+mn-lt"/>
              </a:rPr>
              <a:t>.</a:t>
            </a:r>
            <a:endParaRPr lang="ru-RU" sz="1600" dirty="0">
              <a:solidFill>
                <a:srgbClr val="800000"/>
              </a:solidFill>
              <a:latin typeface="+mn-lt"/>
            </a:endParaRPr>
          </a:p>
          <a:p>
            <a:pPr indent="450000">
              <a:spcBef>
                <a:spcPts val="0"/>
              </a:spcBef>
            </a:pPr>
            <a:r>
              <a:rPr lang="ru-RU" sz="1600" dirty="0" smtClean="0">
                <a:solidFill>
                  <a:srgbClr val="800000"/>
                </a:solidFill>
                <a:latin typeface="+mn-lt"/>
              </a:rPr>
              <a:t>Итог</a:t>
            </a:r>
            <a:r>
              <a:rPr lang="ru-RU" sz="1600" dirty="0">
                <a:solidFill>
                  <a:srgbClr val="800000"/>
                </a:solidFill>
                <a:latin typeface="+mn-lt"/>
              </a:rPr>
              <a:t>: </a:t>
            </a:r>
            <a:r>
              <a:rPr lang="ru-RU" sz="1600" dirty="0">
                <a:latin typeface="+mn-lt"/>
              </a:rPr>
              <a:t>результат не заставил себя долго ждать и 30 июня, преследуя убегающих шведов, русские войска разгромили их у д. </a:t>
            </a:r>
            <a:r>
              <a:rPr lang="ru-RU" sz="1600" dirty="0" err="1">
                <a:latin typeface="+mn-lt"/>
              </a:rPr>
              <a:t>Переволочино</a:t>
            </a:r>
            <a:r>
              <a:rPr lang="ru-RU" sz="1600" dirty="0">
                <a:latin typeface="+mn-lt"/>
              </a:rPr>
              <a:t>. Карл </a:t>
            </a:r>
            <a:r>
              <a:rPr lang="en-US" sz="1600" dirty="0">
                <a:latin typeface="+mn-lt"/>
              </a:rPr>
              <a:t>XII</a:t>
            </a:r>
            <a:r>
              <a:rPr lang="ru-RU" sz="1600" dirty="0">
                <a:latin typeface="+mn-lt"/>
              </a:rPr>
              <a:t>, вместе с изменником Мазепой и небольшой охраной в ночь на 30 июня, бежал в Турцию. Шведский король потерял всю свою армию.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3011"/>
                                        </p:tgtEl>
                                        <p:attrNameLst>
                                          <p:attrName>style.visibility</p:attrName>
                                        </p:attrNameLst>
                                      </p:cBhvr>
                                      <p:to>
                                        <p:strVal val="visible"/>
                                      </p:to>
                                    </p:set>
                                    <p:animEffect transition="in" filter="fade">
                                      <p:cBhvr>
                                        <p:cTn id="7" dur="1000">
                                          <p:stCondLst>
                                            <p:cond delay="0"/>
                                          </p:stCondLst>
                                        </p:cTn>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xfrm>
            <a:off x="642910" y="0"/>
            <a:ext cx="7821612" cy="765175"/>
          </a:xfrm>
        </p:spPr>
        <p:txBody>
          <a:bodyPr/>
          <a:lstStyle/>
          <a:p>
            <a:pPr eaLnBrk="1" hangingPunct="1"/>
            <a:r>
              <a:rPr lang="ru-RU" sz="2800" b="1" dirty="0" smtClean="0">
                <a:solidFill>
                  <a:srgbClr val="006666"/>
                </a:solidFill>
              </a:rPr>
              <a:t>Сражение у мыса Гангут (1714 г.)</a:t>
            </a:r>
          </a:p>
        </p:txBody>
      </p:sp>
      <p:sp>
        <p:nvSpPr>
          <p:cNvPr id="44036" name="Rectangle 4"/>
          <p:cNvSpPr>
            <a:spLocks noGrp="1" noChangeArrowheads="1"/>
          </p:cNvSpPr>
          <p:nvPr>
            <p:ph type="body" idx="1"/>
          </p:nvPr>
        </p:nvSpPr>
        <p:spPr>
          <a:xfrm>
            <a:off x="142845" y="714356"/>
            <a:ext cx="4143403" cy="5761057"/>
          </a:xfrm>
        </p:spPr>
        <p:txBody>
          <a:bodyPr/>
          <a:lstStyle/>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latin typeface="+mj-lt"/>
              </a:rPr>
              <a:t>Участвующие стороны:</a:t>
            </a:r>
            <a:r>
              <a:rPr lang="ru-RU" sz="2000" dirty="0" smtClean="0">
                <a:effectLst>
                  <a:outerShdw blurRad="38100" dist="38100" dir="2700000" algn="tl">
                    <a:srgbClr val="000000">
                      <a:alpha val="43137"/>
                    </a:srgbClr>
                  </a:outerShdw>
                </a:effectLst>
                <a:latin typeface="+mj-lt"/>
              </a:rPr>
              <a:t> </a:t>
            </a:r>
            <a:r>
              <a:rPr lang="ru-RU" sz="1800" dirty="0" smtClean="0">
                <a:latin typeface="+mj-lt"/>
              </a:rPr>
              <a:t>флот России и шведский флот.</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latin typeface="+mj-lt"/>
              </a:rPr>
              <a:t>Место сражения:</a:t>
            </a:r>
            <a:r>
              <a:rPr lang="ru-RU" sz="2000" dirty="0" smtClean="0">
                <a:effectLst>
                  <a:outerShdw blurRad="38100" dist="38100" dir="2700000" algn="tl">
                    <a:srgbClr val="000000">
                      <a:alpha val="43137"/>
                    </a:srgbClr>
                  </a:outerShdw>
                </a:effectLst>
                <a:latin typeface="+mj-lt"/>
              </a:rPr>
              <a:t> </a:t>
            </a:r>
            <a:r>
              <a:rPr lang="ru-RU" sz="1800" dirty="0" smtClean="0">
                <a:latin typeface="+mj-lt"/>
              </a:rPr>
              <a:t>мыс Гангут</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latin typeface="+mj-lt"/>
              </a:rPr>
              <a:t>Численность:</a:t>
            </a:r>
            <a:r>
              <a:rPr lang="ru-RU" sz="2000" dirty="0" smtClean="0">
                <a:effectLst>
                  <a:outerShdw blurRad="38100" dist="38100" dir="2700000" algn="tl">
                    <a:srgbClr val="000000">
                      <a:alpha val="43137"/>
                    </a:srgbClr>
                  </a:outerShdw>
                </a:effectLst>
                <a:latin typeface="+mj-lt"/>
              </a:rPr>
              <a:t>  </a:t>
            </a:r>
            <a:r>
              <a:rPr lang="ru-RU" sz="1800" dirty="0" smtClean="0">
                <a:latin typeface="+mj-lt"/>
              </a:rPr>
              <a:t>(см. схему сражения)</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latin typeface="+mj-lt"/>
              </a:rPr>
              <a:t>Задачи: </a:t>
            </a:r>
            <a:r>
              <a:rPr lang="ru-RU" sz="1800" u="sng" dirty="0" smtClean="0">
                <a:latin typeface="+mj-lt"/>
              </a:rPr>
              <a:t>русских</a:t>
            </a:r>
            <a:r>
              <a:rPr lang="ru-RU" sz="1800" dirty="0" smtClean="0">
                <a:latin typeface="+mj-lt"/>
              </a:rPr>
              <a:t> - оборона страны, возвращение исконно русских земель в Прибалтике, выход к берегам Балтийского моря, занятие видного места в международных отношениях Европы; </a:t>
            </a:r>
            <a:r>
              <a:rPr lang="ru-RU" sz="1800" u="sng" dirty="0" smtClean="0">
                <a:latin typeface="+mj-lt"/>
              </a:rPr>
              <a:t>шведов</a:t>
            </a:r>
            <a:r>
              <a:rPr lang="ru-RU" sz="1800" dirty="0" smtClean="0">
                <a:latin typeface="+mj-lt"/>
              </a:rPr>
              <a:t> - разгром русского флота и укрепление позиций своего флота на море.</a:t>
            </a:r>
          </a:p>
        </p:txBody>
      </p:sp>
      <p:pic>
        <p:nvPicPr>
          <p:cNvPr id="28676" name="Picture 8" descr="Гангут1"/>
          <p:cNvPicPr>
            <a:picLocks noChangeAspect="1" noChangeArrowheads="1"/>
          </p:cNvPicPr>
          <p:nvPr/>
        </p:nvPicPr>
        <p:blipFill>
          <a:blip r:embed="rId2" cstate="print"/>
          <a:srcRect/>
          <a:stretch>
            <a:fillRect/>
          </a:stretch>
        </p:blipFill>
        <p:spPr bwMode="auto">
          <a:xfrm>
            <a:off x="4286248" y="857232"/>
            <a:ext cx="4645925" cy="53578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4035"/>
                                        </p:tgtEl>
                                        <p:attrNameLst>
                                          <p:attrName>style.visibility</p:attrName>
                                        </p:attrNameLst>
                                      </p:cBhvr>
                                      <p:to>
                                        <p:strVal val="visible"/>
                                      </p:to>
                                    </p:set>
                                    <p:animEffect transition="in" filter="fade">
                                      <p:cBhvr>
                                        <p:cTn id="7" dur="1000">
                                          <p:stCondLst>
                                            <p:cond delay="0"/>
                                          </p:stCondLst>
                                        </p:cTn>
                                        <p:tgtEl>
                                          <p:spTgt spid="44035"/>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44036">
                                            <p:txEl>
                                              <p:pRg st="0" end="0"/>
                                            </p:txEl>
                                          </p:spTgt>
                                        </p:tgtEl>
                                        <p:attrNameLst>
                                          <p:attrName>style.visibility</p:attrName>
                                        </p:attrNameLst>
                                      </p:cBhvr>
                                      <p:to>
                                        <p:strVal val="visible"/>
                                      </p:to>
                                    </p:set>
                                    <p:animEffect transition="in" filter="fade">
                                      <p:cBhvr>
                                        <p:cTn id="11" dur="500">
                                          <p:stCondLst>
                                            <p:cond delay="0"/>
                                          </p:stCondLst>
                                        </p:cTn>
                                        <p:tgtEl>
                                          <p:spTgt spid="44036">
                                            <p:txEl>
                                              <p:pRg st="0" end="0"/>
                                            </p:txEl>
                                          </p:spTgt>
                                        </p:tgtEl>
                                      </p:cBhvr>
                                    </p:animEffect>
                                  </p:childTnLst>
                                </p:cTn>
                              </p:par>
                            </p:childTnLst>
                          </p:cTn>
                        </p:par>
                        <p:par>
                          <p:cTn id="12" fill="hold">
                            <p:stCondLst>
                              <p:cond delay="62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4036">
                                            <p:txEl>
                                              <p:pRg st="1" end="1"/>
                                            </p:txEl>
                                          </p:spTgt>
                                        </p:tgtEl>
                                        <p:attrNameLst>
                                          <p:attrName>style.visibility</p:attrName>
                                        </p:attrNameLst>
                                      </p:cBhvr>
                                      <p:to>
                                        <p:strVal val="visible"/>
                                      </p:to>
                                    </p:set>
                                    <p:animEffect transition="in" filter="fade">
                                      <p:cBhvr>
                                        <p:cTn id="15" dur="500">
                                          <p:stCondLst>
                                            <p:cond delay="0"/>
                                          </p:stCondLst>
                                        </p:cTn>
                                        <p:tgtEl>
                                          <p:spTgt spid="44036">
                                            <p:txEl>
                                              <p:pRg st="1" end="1"/>
                                            </p:txEl>
                                          </p:spTgt>
                                        </p:tgtEl>
                                      </p:cBhvr>
                                    </p:animEffect>
                                  </p:childTnLst>
                                </p:cTn>
                              </p:par>
                            </p:childTnLst>
                          </p:cTn>
                        </p:par>
                        <p:par>
                          <p:cTn id="16" fill="hold">
                            <p:stCondLst>
                              <p:cond delay="78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44036">
                                            <p:txEl>
                                              <p:pRg st="2" end="2"/>
                                            </p:txEl>
                                          </p:spTgt>
                                        </p:tgtEl>
                                        <p:attrNameLst>
                                          <p:attrName>style.visibility</p:attrName>
                                        </p:attrNameLst>
                                      </p:cBhvr>
                                      <p:to>
                                        <p:strVal val="visible"/>
                                      </p:to>
                                    </p:set>
                                    <p:animEffect transition="in" filter="fade">
                                      <p:cBhvr>
                                        <p:cTn id="19" dur="500">
                                          <p:stCondLst>
                                            <p:cond delay="0"/>
                                          </p:stCondLst>
                                        </p:cTn>
                                        <p:tgtEl>
                                          <p:spTgt spid="44036">
                                            <p:txEl>
                                              <p:pRg st="2" end="2"/>
                                            </p:txEl>
                                          </p:spTgt>
                                        </p:tgtEl>
                                      </p:cBhvr>
                                    </p:animEffect>
                                  </p:childTnLst>
                                </p:cTn>
                              </p:par>
                            </p:childTnLst>
                          </p:cTn>
                        </p:par>
                        <p:par>
                          <p:cTn id="20" fill="hold">
                            <p:stCondLst>
                              <p:cond delay="97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44036">
                                            <p:txEl>
                                              <p:pRg st="3" end="3"/>
                                            </p:txEl>
                                          </p:spTgt>
                                        </p:tgtEl>
                                        <p:attrNameLst>
                                          <p:attrName>style.visibility</p:attrName>
                                        </p:attrNameLst>
                                      </p:cBhvr>
                                      <p:to>
                                        <p:strVal val="visible"/>
                                      </p:to>
                                    </p:set>
                                    <p:animEffect transition="in" filter="fade">
                                      <p:cBhvr>
                                        <p:cTn id="23" dur="500">
                                          <p:stCondLst>
                                            <p:cond delay="0"/>
                                          </p:stCondLst>
                                        </p:cTn>
                                        <p:tgtEl>
                                          <p:spTgt spid="440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8" descr="Гангут 2"/>
          <p:cNvPicPr>
            <a:picLocks noChangeAspect="1" noChangeArrowheads="1"/>
          </p:cNvPicPr>
          <p:nvPr/>
        </p:nvPicPr>
        <p:blipFill>
          <a:blip r:embed="rId2" cstate="print">
            <a:lum/>
          </a:blip>
          <a:srcRect/>
          <a:stretch>
            <a:fillRect/>
          </a:stretch>
        </p:blipFill>
        <p:spPr bwMode="auto">
          <a:xfrm>
            <a:off x="4500562" y="857232"/>
            <a:ext cx="4451438" cy="3516318"/>
          </a:xfrm>
          <a:prstGeom prst="rect">
            <a:avLst/>
          </a:prstGeom>
          <a:ln>
            <a:noFill/>
          </a:ln>
          <a:effectLst>
            <a:outerShdw blurRad="292100" dist="139700" dir="2700000" algn="tl" rotWithShape="0">
              <a:srgbClr val="333333">
                <a:alpha val="65000"/>
              </a:srgbClr>
            </a:outerShdw>
          </a:effectLst>
        </p:spPr>
      </p:pic>
      <p:sp>
        <p:nvSpPr>
          <p:cNvPr id="45059" name="Rectangle 3"/>
          <p:cNvSpPr>
            <a:spLocks noGrp="1" noChangeArrowheads="1"/>
          </p:cNvSpPr>
          <p:nvPr>
            <p:ph type="title"/>
          </p:nvPr>
        </p:nvSpPr>
        <p:spPr>
          <a:xfrm>
            <a:off x="762000" y="152400"/>
            <a:ext cx="7772400" cy="457200"/>
          </a:xfrm>
        </p:spPr>
        <p:txBody>
          <a:bodyPr/>
          <a:lstStyle/>
          <a:p>
            <a:pPr eaLnBrk="1" hangingPunct="1"/>
            <a:r>
              <a:rPr lang="ru-RU" sz="2400" b="1" dirty="0" smtClean="0">
                <a:solidFill>
                  <a:srgbClr val="006666"/>
                </a:solidFill>
                <a:latin typeface="+mn-lt"/>
              </a:rPr>
              <a:t>Сражение у мыса Гангут (1714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29700" name="Rectangle 4"/>
          <p:cNvSpPr>
            <a:spLocks noChangeArrowheads="1"/>
          </p:cNvSpPr>
          <p:nvPr/>
        </p:nvSpPr>
        <p:spPr bwMode="auto">
          <a:xfrm>
            <a:off x="214282" y="692150"/>
            <a:ext cx="8072494" cy="5880122"/>
          </a:xfrm>
          <a:prstGeom prst="rect">
            <a:avLst/>
          </a:prstGeom>
          <a:noFill/>
          <a:ln w="9525">
            <a:noFill/>
            <a:miter lim="800000"/>
            <a:headEnd/>
            <a:tailEnd/>
          </a:ln>
        </p:spPr>
        <p:txBody>
          <a:bodyPr/>
          <a:lstStyle/>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Основные </a:t>
            </a:r>
            <a:r>
              <a:rPr lang="ru-RU" sz="1800" dirty="0">
                <a:solidFill>
                  <a:srgbClr val="800000"/>
                </a:solidFill>
                <a:effectLst>
                  <a:outerShdw blurRad="38100" dist="38100" dir="2700000" algn="tl">
                    <a:srgbClr val="000000">
                      <a:alpha val="43137"/>
                    </a:srgbClr>
                  </a:outerShdw>
                </a:effectLst>
                <a:latin typeface="+mn-lt"/>
              </a:rPr>
              <a:t>эпизоды: </a:t>
            </a:r>
            <a:r>
              <a:rPr lang="ru-RU" sz="1800" dirty="0">
                <a:effectLst>
                  <a:outerShdw blurRad="38100" dist="38100" dir="2700000" algn="tl">
                    <a:srgbClr val="000000">
                      <a:alpha val="43137"/>
                    </a:srgbClr>
                  </a:outerShdw>
                </a:effectLst>
                <a:latin typeface="+mn-lt"/>
              </a:rPr>
              <a:t> </a:t>
            </a:r>
            <a:r>
              <a:rPr lang="ru-RU" sz="1600" dirty="0">
                <a:latin typeface="+mn-lt"/>
              </a:rPr>
              <a:t>в мае 1714 г. </a:t>
            </a:r>
            <a:r>
              <a:rPr lang="ru-RU" sz="1600" dirty="0" smtClean="0">
                <a:latin typeface="+mn-lt"/>
              </a:rPr>
              <a:t>рус-</a:t>
            </a:r>
          </a:p>
          <a:p>
            <a:pPr algn="just">
              <a:spcBef>
                <a:spcPts val="0"/>
              </a:spcBef>
            </a:pPr>
            <a:r>
              <a:rPr lang="ru-RU" sz="1600" dirty="0" err="1" smtClean="0">
                <a:latin typeface="+mn-lt"/>
              </a:rPr>
              <a:t>ский</a:t>
            </a:r>
            <a:r>
              <a:rPr lang="ru-RU" sz="1600" dirty="0" smtClean="0">
                <a:latin typeface="+mn-lt"/>
              </a:rPr>
              <a:t> </a:t>
            </a:r>
            <a:r>
              <a:rPr lang="ru-RU" sz="1600" dirty="0">
                <a:latin typeface="+mn-lt"/>
              </a:rPr>
              <a:t>галерный флот в </a:t>
            </a:r>
            <a:r>
              <a:rPr lang="ru-RU" sz="1600" dirty="0" smtClean="0">
                <a:latin typeface="+mn-lt"/>
              </a:rPr>
              <a:t>составе 99 </a:t>
            </a:r>
            <a:r>
              <a:rPr lang="ru-RU" sz="1600" dirty="0">
                <a:latin typeface="+mn-lt"/>
              </a:rPr>
              <a:t>галер и </a:t>
            </a:r>
            <a:r>
              <a:rPr lang="ru-RU" sz="1600" dirty="0" err="1" smtClean="0">
                <a:latin typeface="+mn-lt"/>
              </a:rPr>
              <a:t>скам</a:t>
            </a:r>
            <a:r>
              <a:rPr lang="ru-RU" sz="1600" dirty="0" smtClean="0">
                <a:latin typeface="+mn-lt"/>
              </a:rPr>
              <a:t>-</a:t>
            </a:r>
          </a:p>
          <a:p>
            <a:pPr algn="just">
              <a:spcBef>
                <a:spcPts val="0"/>
              </a:spcBef>
            </a:pPr>
            <a:r>
              <a:rPr lang="ru-RU" sz="1600" dirty="0" err="1" smtClean="0">
                <a:latin typeface="+mn-lt"/>
              </a:rPr>
              <a:t>павей</a:t>
            </a:r>
            <a:r>
              <a:rPr lang="ru-RU" sz="1600" dirty="0" smtClean="0">
                <a:latin typeface="+mn-lt"/>
              </a:rPr>
              <a:t> </a:t>
            </a:r>
            <a:r>
              <a:rPr lang="ru-RU" sz="1600" dirty="0">
                <a:latin typeface="+mn-lt"/>
              </a:rPr>
              <a:t>(полугалеры) с 15 тысячами человек </a:t>
            </a:r>
            <a:r>
              <a:rPr lang="ru-RU" sz="1600" dirty="0" smtClean="0">
                <a:latin typeface="+mn-lt"/>
              </a:rPr>
              <a:t>де-</a:t>
            </a:r>
          </a:p>
          <a:p>
            <a:pPr algn="just">
              <a:spcBef>
                <a:spcPts val="0"/>
              </a:spcBef>
            </a:pPr>
            <a:r>
              <a:rPr lang="ru-RU" sz="1600" dirty="0" err="1" smtClean="0">
                <a:latin typeface="+mn-lt"/>
              </a:rPr>
              <a:t>сантных</a:t>
            </a:r>
            <a:r>
              <a:rPr lang="ru-RU" sz="1600" dirty="0" smtClean="0">
                <a:latin typeface="+mn-lt"/>
              </a:rPr>
              <a:t> </a:t>
            </a:r>
            <a:r>
              <a:rPr lang="ru-RU" sz="1600" dirty="0">
                <a:latin typeface="+mn-lt"/>
              </a:rPr>
              <a:t>войск под командованием </a:t>
            </a:r>
            <a:r>
              <a:rPr lang="ru-RU" sz="1600" dirty="0" smtClean="0">
                <a:latin typeface="+mn-lt"/>
              </a:rPr>
              <a:t>генерал-</a:t>
            </a:r>
          </a:p>
          <a:p>
            <a:pPr algn="just">
              <a:spcBef>
                <a:spcPts val="0"/>
              </a:spcBef>
            </a:pPr>
            <a:r>
              <a:rPr lang="ru-RU" sz="1600" dirty="0" smtClean="0">
                <a:latin typeface="+mn-lt"/>
              </a:rPr>
              <a:t>адмирала </a:t>
            </a:r>
            <a:r>
              <a:rPr lang="ru-RU" sz="1600" dirty="0">
                <a:latin typeface="+mn-lt"/>
              </a:rPr>
              <a:t>Апраксина вышел из Петербурга, </a:t>
            </a:r>
            <a:r>
              <a:rPr lang="ru-RU" sz="1600" dirty="0" err="1" smtClean="0">
                <a:latin typeface="+mn-lt"/>
              </a:rPr>
              <a:t>сле</a:t>
            </a:r>
            <a:r>
              <a:rPr lang="ru-RU" sz="1600" dirty="0" smtClean="0">
                <a:latin typeface="+mn-lt"/>
              </a:rPr>
              <a:t>-</a:t>
            </a:r>
          </a:p>
          <a:p>
            <a:pPr algn="just">
              <a:spcBef>
                <a:spcPts val="0"/>
              </a:spcBef>
            </a:pPr>
            <a:r>
              <a:rPr lang="ru-RU" sz="1600" dirty="0" smtClean="0">
                <a:latin typeface="+mn-lt"/>
              </a:rPr>
              <a:t>дуя </a:t>
            </a:r>
            <a:r>
              <a:rPr lang="ru-RU" sz="1600" dirty="0">
                <a:latin typeface="+mn-lt"/>
              </a:rPr>
              <a:t>к городу </a:t>
            </a:r>
            <a:r>
              <a:rPr lang="ru-RU" sz="1600" dirty="0" err="1">
                <a:latin typeface="+mn-lt"/>
              </a:rPr>
              <a:t>Або</a:t>
            </a:r>
            <a:r>
              <a:rPr lang="ru-RU" sz="1600" dirty="0">
                <a:latin typeface="+mn-lt"/>
              </a:rPr>
              <a:t> для совместных действий с </a:t>
            </a:r>
            <a:endParaRPr lang="ru-RU" sz="1600" dirty="0" smtClean="0">
              <a:latin typeface="+mn-lt"/>
            </a:endParaRPr>
          </a:p>
          <a:p>
            <a:pPr algn="just">
              <a:spcBef>
                <a:spcPts val="0"/>
              </a:spcBef>
            </a:pPr>
            <a:r>
              <a:rPr lang="ru-RU" sz="1600" dirty="0" smtClean="0">
                <a:latin typeface="+mn-lt"/>
              </a:rPr>
              <a:t>войсками </a:t>
            </a:r>
            <a:r>
              <a:rPr lang="ru-RU" sz="1600" dirty="0">
                <a:latin typeface="+mn-lt"/>
              </a:rPr>
              <a:t>генерала Голицына, </a:t>
            </a:r>
            <a:r>
              <a:rPr lang="ru-RU" sz="1600" dirty="0" smtClean="0">
                <a:latin typeface="+mn-lt"/>
              </a:rPr>
              <a:t>находившимся</a:t>
            </a:r>
          </a:p>
          <a:p>
            <a:pPr algn="just">
              <a:spcBef>
                <a:spcPts val="0"/>
              </a:spcBef>
            </a:pPr>
            <a:r>
              <a:rPr lang="ru-RU" sz="1600" dirty="0" smtClean="0">
                <a:latin typeface="+mn-lt"/>
              </a:rPr>
              <a:t>в </a:t>
            </a:r>
            <a:r>
              <a:rPr lang="ru-RU" sz="1600" dirty="0">
                <a:latin typeface="+mn-lt"/>
              </a:rPr>
              <a:t>Финляндии. Общее руководство над </a:t>
            </a:r>
            <a:r>
              <a:rPr lang="ru-RU" sz="1600" dirty="0" err="1" smtClean="0">
                <a:latin typeface="+mn-lt"/>
              </a:rPr>
              <a:t>корабель</a:t>
            </a:r>
            <a:r>
              <a:rPr lang="ru-RU" sz="1600" dirty="0" smtClean="0">
                <a:latin typeface="+mn-lt"/>
              </a:rPr>
              <a:t>-</a:t>
            </a:r>
          </a:p>
          <a:p>
            <a:pPr algn="just">
              <a:spcBef>
                <a:spcPts val="0"/>
              </a:spcBef>
            </a:pPr>
            <a:r>
              <a:rPr lang="ru-RU" sz="1600" dirty="0" err="1" smtClean="0">
                <a:latin typeface="+mn-lt"/>
              </a:rPr>
              <a:t>ным</a:t>
            </a:r>
            <a:r>
              <a:rPr lang="ru-RU" sz="1600" dirty="0" smtClean="0">
                <a:latin typeface="+mn-lt"/>
              </a:rPr>
              <a:t> </a:t>
            </a:r>
            <a:r>
              <a:rPr lang="ru-RU" sz="1600" dirty="0">
                <a:latin typeface="+mn-lt"/>
              </a:rPr>
              <a:t>флотом взял на себя Пётр </a:t>
            </a:r>
            <a:r>
              <a:rPr lang="en-US" sz="1600" dirty="0">
                <a:latin typeface="+mn-lt"/>
              </a:rPr>
              <a:t>I</a:t>
            </a:r>
            <a:r>
              <a:rPr lang="ru-RU" sz="1600" dirty="0">
                <a:latin typeface="+mn-lt"/>
              </a:rPr>
              <a:t>. Утром 27 </a:t>
            </a:r>
            <a:endParaRPr lang="ru-RU" sz="1600" dirty="0" smtClean="0">
              <a:latin typeface="+mn-lt"/>
            </a:endParaRPr>
          </a:p>
          <a:p>
            <a:pPr algn="just">
              <a:spcBef>
                <a:spcPts val="0"/>
              </a:spcBef>
            </a:pPr>
            <a:r>
              <a:rPr lang="ru-RU" sz="1600" dirty="0" smtClean="0">
                <a:latin typeface="+mn-lt"/>
              </a:rPr>
              <a:t>июля </a:t>
            </a:r>
            <a:r>
              <a:rPr lang="ru-RU" sz="1600" dirty="0">
                <a:latin typeface="+mn-lt"/>
              </a:rPr>
              <a:t>(7 августа) при продолжавшемся </a:t>
            </a:r>
            <a:r>
              <a:rPr lang="ru-RU" sz="1600" dirty="0" smtClean="0">
                <a:latin typeface="+mn-lt"/>
              </a:rPr>
              <a:t>штиле</a:t>
            </a:r>
          </a:p>
          <a:p>
            <a:pPr algn="just">
              <a:spcBef>
                <a:spcPts val="0"/>
              </a:spcBef>
            </a:pPr>
            <a:r>
              <a:rPr lang="ru-RU" sz="1600" dirty="0" smtClean="0">
                <a:latin typeface="+mn-lt"/>
              </a:rPr>
              <a:t> </a:t>
            </a:r>
            <a:r>
              <a:rPr lang="ru-RU" sz="1600" dirty="0">
                <a:latin typeface="+mn-lt"/>
              </a:rPr>
              <a:t>главные силы русского галерного флота </a:t>
            </a:r>
            <a:endParaRPr lang="ru-RU" sz="1600" dirty="0" smtClean="0">
              <a:latin typeface="+mn-lt"/>
            </a:endParaRPr>
          </a:p>
          <a:p>
            <a:pPr algn="just">
              <a:spcBef>
                <a:spcPts val="0"/>
              </a:spcBef>
            </a:pPr>
            <a:r>
              <a:rPr lang="ru-RU" sz="1600" dirty="0" smtClean="0">
                <a:latin typeface="+mn-lt"/>
              </a:rPr>
              <a:t>прорвались </a:t>
            </a:r>
            <a:r>
              <a:rPr lang="ru-RU" sz="1600" dirty="0">
                <a:latin typeface="+mn-lt"/>
              </a:rPr>
              <a:t>через оставленный шведами </a:t>
            </a:r>
            <a:endParaRPr lang="ru-RU" sz="1600" dirty="0" smtClean="0">
              <a:latin typeface="+mn-lt"/>
            </a:endParaRPr>
          </a:p>
          <a:p>
            <a:pPr algn="just">
              <a:spcBef>
                <a:spcPts val="0"/>
              </a:spcBef>
            </a:pPr>
            <a:r>
              <a:rPr lang="ru-RU" sz="1600" dirty="0" smtClean="0">
                <a:latin typeface="+mn-lt"/>
              </a:rPr>
              <a:t>свободный </a:t>
            </a:r>
            <a:r>
              <a:rPr lang="ru-RU" sz="1600" dirty="0">
                <a:latin typeface="+mn-lt"/>
              </a:rPr>
              <a:t>проход у берега. В этот день </a:t>
            </a:r>
            <a:endParaRPr lang="ru-RU" sz="1600" dirty="0" smtClean="0">
              <a:latin typeface="+mn-lt"/>
            </a:endParaRPr>
          </a:p>
          <a:p>
            <a:pPr algn="just">
              <a:spcBef>
                <a:spcPts val="0"/>
              </a:spcBef>
            </a:pPr>
            <a:r>
              <a:rPr lang="ru-RU" sz="1600" dirty="0" smtClean="0">
                <a:latin typeface="+mn-lt"/>
              </a:rPr>
              <a:t>произошло </a:t>
            </a:r>
            <a:r>
              <a:rPr lang="ru-RU" sz="1600" dirty="0">
                <a:latin typeface="+mn-lt"/>
              </a:rPr>
              <a:t>сражение при Гангуте между </a:t>
            </a:r>
            <a:r>
              <a:rPr lang="ru-RU" sz="1600" dirty="0" smtClean="0">
                <a:latin typeface="+mn-lt"/>
              </a:rPr>
              <a:t>рус-</a:t>
            </a:r>
          </a:p>
          <a:p>
            <a:pPr algn="just">
              <a:spcBef>
                <a:spcPts val="0"/>
              </a:spcBef>
            </a:pPr>
            <a:r>
              <a:rPr lang="ru-RU" sz="1600" dirty="0" err="1" smtClean="0">
                <a:latin typeface="+mn-lt"/>
              </a:rPr>
              <a:t>скими</a:t>
            </a:r>
            <a:r>
              <a:rPr lang="ru-RU" sz="1600" dirty="0" smtClean="0">
                <a:latin typeface="+mn-lt"/>
              </a:rPr>
              <a:t> </a:t>
            </a:r>
            <a:r>
              <a:rPr lang="ru-RU" sz="1600" dirty="0">
                <a:latin typeface="+mn-lt"/>
              </a:rPr>
              <a:t>галерами и отрядом </a:t>
            </a:r>
            <a:r>
              <a:rPr lang="ru-RU" sz="1600" dirty="0" err="1">
                <a:latin typeface="+mn-lt"/>
              </a:rPr>
              <a:t>Эреншильда</a:t>
            </a:r>
            <a:r>
              <a:rPr lang="ru-RU" sz="1600" dirty="0">
                <a:latin typeface="+mn-lt"/>
              </a:rPr>
              <a:t> у </a:t>
            </a:r>
            <a:endParaRPr lang="ru-RU" sz="1600" dirty="0" smtClean="0">
              <a:latin typeface="+mn-lt"/>
            </a:endParaRPr>
          </a:p>
          <a:p>
            <a:pPr algn="just">
              <a:spcBef>
                <a:spcPts val="0"/>
              </a:spcBef>
            </a:pPr>
            <a:r>
              <a:rPr lang="ru-RU" sz="1600" dirty="0" err="1" smtClean="0">
                <a:latin typeface="+mn-lt"/>
              </a:rPr>
              <a:t>Рилакс-фиорда</a:t>
            </a:r>
            <a:r>
              <a:rPr lang="ru-RU" sz="1600" dirty="0">
                <a:latin typeface="+mn-lt"/>
              </a:rPr>
              <a:t>. Русский флот, стеснённый в узком пространстве, способен был противопоставить более 80-ти шведским орудиям не более 24 своих пушек, причём приходилось абордировать фрегаты и галеры с низких </a:t>
            </a:r>
            <a:r>
              <a:rPr lang="ru-RU" sz="1600" dirty="0" smtClean="0">
                <a:latin typeface="+mn-lt"/>
              </a:rPr>
              <a:t>галер.</a:t>
            </a:r>
          </a:p>
          <a:p>
            <a:pPr indent="450000" algn="just">
              <a:spcBef>
                <a:spcPts val="0"/>
              </a:spcBef>
            </a:pPr>
            <a:r>
              <a:rPr lang="ru-RU" sz="1600" dirty="0" smtClean="0">
                <a:latin typeface="+mn-lt"/>
              </a:rPr>
              <a:t>Третья </a:t>
            </a:r>
            <a:r>
              <a:rPr lang="ru-RU" sz="1600" dirty="0">
                <a:latin typeface="+mn-lt"/>
              </a:rPr>
              <a:t>фланговая атака увенчалась полным успехом: русские галеры сблизились со шведскими судами, и в ожесточённом бою добились </a:t>
            </a:r>
            <a:r>
              <a:rPr lang="ru-RU" sz="1600" dirty="0" smtClean="0">
                <a:latin typeface="+mn-lt"/>
              </a:rPr>
              <a:t>победы.</a:t>
            </a:r>
          </a:p>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Итог:  </a:t>
            </a:r>
            <a:r>
              <a:rPr lang="ru-RU" sz="1600" dirty="0" smtClean="0">
                <a:latin typeface="+mn-lt"/>
              </a:rPr>
              <a:t>30 и 31 июля на флоте, а 9 сентября в Петербурге состоялось торжественное празднование победы. Все участники сражения были награждены медалями в честь битвы при Гангуте. Пётр </a:t>
            </a:r>
            <a:r>
              <a:rPr lang="en-US" sz="1600" dirty="0" smtClean="0">
                <a:latin typeface="+mn-lt"/>
              </a:rPr>
              <a:t>I</a:t>
            </a:r>
            <a:r>
              <a:rPr lang="ru-RU" sz="1600" dirty="0" smtClean="0">
                <a:latin typeface="+mn-lt"/>
              </a:rPr>
              <a:t> был произведён в вице-адмиралы.</a:t>
            </a:r>
            <a:endParaRPr lang="ru-RU" sz="16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5059"/>
                                        </p:tgtEl>
                                        <p:attrNameLst>
                                          <p:attrName>style.visibility</p:attrName>
                                        </p:attrNameLst>
                                      </p:cBhvr>
                                      <p:to>
                                        <p:strVal val="visible"/>
                                      </p:to>
                                    </p:set>
                                    <p:animEffect transition="in" filter="fade">
                                      <p:cBhvr>
                                        <p:cTn id="7" dur="1000">
                                          <p:stCondLst>
                                            <p:cond delay="0"/>
                                          </p:stCondLst>
                                        </p:cTn>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Grp="1" noChangeArrowheads="1"/>
          </p:cNvSpPr>
          <p:nvPr>
            <p:ph type="title"/>
          </p:nvPr>
        </p:nvSpPr>
        <p:spPr>
          <a:xfrm>
            <a:off x="684213" y="1412875"/>
            <a:ext cx="7772400" cy="1143000"/>
          </a:xfrm>
        </p:spPr>
        <p:txBody>
          <a:bodyPr/>
          <a:lstStyle/>
          <a:p>
            <a:pPr eaLnBrk="1" hangingPunct="1">
              <a:defRPr/>
            </a:pPr>
            <a:r>
              <a:rPr lang="ru-RU" sz="2000" b="1" i="1" dirty="0" smtClean="0"/>
              <a:t>Федеральный закон</a:t>
            </a:r>
            <a:r>
              <a:rPr lang="ru-RU" sz="2000" b="1" dirty="0" smtClean="0"/>
              <a:t/>
            </a:r>
            <a:br>
              <a:rPr lang="ru-RU" sz="2000" b="1" dirty="0" smtClean="0"/>
            </a:br>
            <a:r>
              <a:rPr lang="ru-RU" sz="3600" b="1" dirty="0" smtClean="0">
                <a:solidFill>
                  <a:schemeClr val="accent1">
                    <a:lumMod val="50000"/>
                  </a:schemeClr>
                </a:solidFill>
              </a:rPr>
              <a:t>О днях воинской славы (победных днях) </a:t>
            </a:r>
            <a:r>
              <a:rPr lang="ru-RU" sz="3600" b="1" u="sng" dirty="0" smtClean="0">
                <a:solidFill>
                  <a:schemeClr val="accent1">
                    <a:lumMod val="50000"/>
                  </a:schemeClr>
                </a:solidFill>
              </a:rPr>
              <a:t>и памятных датах</a:t>
            </a:r>
            <a:r>
              <a:rPr lang="ru-RU" sz="3600" b="1" dirty="0" smtClean="0">
                <a:solidFill>
                  <a:schemeClr val="accent1">
                    <a:lumMod val="50000"/>
                  </a:schemeClr>
                </a:solidFill>
              </a:rPr>
              <a:t> России</a:t>
            </a:r>
            <a:r>
              <a:rPr lang="ru-RU" sz="3600" dirty="0" smtClean="0">
                <a:solidFill>
                  <a:schemeClr val="accent1">
                    <a:lumMod val="50000"/>
                  </a:schemeClr>
                </a:solidFill>
              </a:rPr>
              <a:t> № 32- ФЗ</a:t>
            </a:r>
            <a:r>
              <a:rPr lang="en-US" sz="4000" dirty="0" smtClean="0"/>
              <a:t/>
            </a:r>
            <a:br>
              <a:rPr lang="en-US" sz="4000" dirty="0" smtClean="0"/>
            </a:br>
            <a:r>
              <a:rPr lang="ru-RU" sz="2000" i="1" dirty="0" smtClean="0"/>
              <a:t>(в ред.</a:t>
            </a:r>
            <a:r>
              <a:rPr lang="ru-RU" sz="4000" i="1" dirty="0" smtClean="0"/>
              <a:t> </a:t>
            </a:r>
            <a:r>
              <a:rPr lang="ru-RU" sz="2000" i="1" dirty="0" smtClean="0"/>
              <a:t>Федерального закона от 21.07.05 № 98-ФЗ)</a:t>
            </a:r>
            <a:r>
              <a:rPr lang="ru-RU" sz="2000" dirty="0" smtClean="0"/>
              <a:t> </a:t>
            </a:r>
            <a:br>
              <a:rPr lang="ru-RU" sz="2000" dirty="0" smtClean="0"/>
            </a:br>
            <a:r>
              <a:rPr lang="ru-RU" sz="1600" b="1" dirty="0" smtClean="0"/>
              <a:t>Принят 13 марта  1995 года</a:t>
            </a:r>
            <a:r>
              <a:rPr lang="ru-RU" sz="4000" b="1" dirty="0" smtClean="0"/>
              <a:t> </a:t>
            </a:r>
          </a:p>
        </p:txBody>
      </p:sp>
      <p:sp>
        <p:nvSpPr>
          <p:cNvPr id="7171" name="Rectangle 5"/>
          <p:cNvSpPr>
            <a:spLocks noChangeArrowheads="1"/>
          </p:cNvSpPr>
          <p:nvPr/>
        </p:nvSpPr>
        <p:spPr bwMode="auto">
          <a:xfrm>
            <a:off x="357188" y="3571875"/>
            <a:ext cx="8383587" cy="2800350"/>
          </a:xfrm>
          <a:prstGeom prst="rect">
            <a:avLst/>
          </a:prstGeom>
          <a:noFill/>
          <a:ln w="9525">
            <a:noFill/>
            <a:miter lim="800000"/>
            <a:headEnd/>
            <a:tailEnd/>
          </a:ln>
        </p:spPr>
        <p:txBody>
          <a:bodyPr anchor="ctr">
            <a:spAutoFit/>
          </a:bodyPr>
          <a:lstStyle/>
          <a:p>
            <a:pPr indent="449263" algn="just"/>
            <a:r>
              <a:rPr lang="ru-RU" sz="2400"/>
              <a:t>История России богата знаменательными событиями. Во все века героизм, мужество воинов России, мощь и слава русского оружия были неотъемлемой частью величия</a:t>
            </a:r>
            <a:r>
              <a:rPr lang="en-US" sz="2400"/>
              <a:t> </a:t>
            </a:r>
            <a:r>
              <a:rPr lang="ru-RU" sz="2400"/>
              <a:t>Российского государства.</a:t>
            </a:r>
            <a:r>
              <a:rPr lang="en-US" sz="2400"/>
              <a:t> </a:t>
            </a:r>
            <a:r>
              <a:rPr lang="ru-RU" sz="2400"/>
              <a:t>Помимо военных побед существуют события,</a:t>
            </a:r>
            <a:r>
              <a:rPr lang="en-US" sz="2400"/>
              <a:t> </a:t>
            </a:r>
            <a:r>
              <a:rPr lang="ru-RU" sz="2400"/>
              <a:t>достойные быть увековеченными в народной</a:t>
            </a:r>
            <a:r>
              <a:rPr lang="en-US" sz="2400"/>
              <a:t> </a:t>
            </a:r>
            <a:r>
              <a:rPr lang="ru-RU" sz="2400"/>
              <a:t>памяти. </a:t>
            </a:r>
            <a:r>
              <a:rPr lang="ru-RU"/>
              <a:t/>
            </a:r>
            <a:br>
              <a:rPr lang="ru-RU"/>
            </a:br>
            <a:r>
              <a:rPr lang="ru-RU"/>
              <a:t/>
            </a:r>
            <a:br>
              <a:rPr lang="ru-RU"/>
            </a:br>
            <a:endParaRPr lang="ru-R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6" descr="Измаил -план"/>
          <p:cNvPicPr>
            <a:picLocks noChangeAspect="1" noChangeArrowheads="1"/>
          </p:cNvPicPr>
          <p:nvPr/>
        </p:nvPicPr>
        <p:blipFill>
          <a:blip r:embed="rId2" cstate="print">
            <a:lum bright="12000"/>
          </a:blip>
          <a:srcRect/>
          <a:stretch>
            <a:fillRect/>
          </a:stretch>
        </p:blipFill>
        <p:spPr bwMode="auto">
          <a:xfrm>
            <a:off x="2000232" y="2786058"/>
            <a:ext cx="5128249" cy="3714776"/>
          </a:xfrm>
          <a:prstGeom prst="rect">
            <a:avLst/>
          </a:prstGeom>
          <a:ln>
            <a:noFill/>
          </a:ln>
          <a:effectLst>
            <a:outerShdw blurRad="292100" dist="139700" dir="2700000" algn="tl" rotWithShape="0">
              <a:srgbClr val="333333">
                <a:alpha val="65000"/>
              </a:srgbClr>
            </a:outerShdw>
          </a:effectLst>
        </p:spPr>
      </p:pic>
      <p:sp>
        <p:nvSpPr>
          <p:cNvPr id="46083" name="Rectangle 3"/>
          <p:cNvSpPr>
            <a:spLocks noGrp="1" noChangeArrowheads="1"/>
          </p:cNvSpPr>
          <p:nvPr>
            <p:ph type="title"/>
          </p:nvPr>
        </p:nvSpPr>
        <p:spPr>
          <a:xfrm>
            <a:off x="857224" y="0"/>
            <a:ext cx="7821613" cy="581025"/>
          </a:xfrm>
        </p:spPr>
        <p:txBody>
          <a:bodyPr/>
          <a:lstStyle/>
          <a:p>
            <a:pPr eaLnBrk="1" hangingPunct="1"/>
            <a:r>
              <a:rPr lang="ru-RU" sz="2800" b="1" dirty="0" smtClean="0">
                <a:solidFill>
                  <a:srgbClr val="006666"/>
                </a:solidFill>
                <a:latin typeface="+mn-lt"/>
              </a:rPr>
              <a:t>Штурм Измаила (1790 г.)</a:t>
            </a:r>
          </a:p>
        </p:txBody>
      </p:sp>
      <p:sp>
        <p:nvSpPr>
          <p:cNvPr id="46084" name="Rectangle 4"/>
          <p:cNvSpPr>
            <a:spLocks noGrp="1" noChangeArrowheads="1"/>
          </p:cNvSpPr>
          <p:nvPr>
            <p:ph type="body" idx="1"/>
          </p:nvPr>
        </p:nvSpPr>
        <p:spPr>
          <a:xfrm>
            <a:off x="214282" y="571480"/>
            <a:ext cx="8715436" cy="5010168"/>
          </a:xfrm>
        </p:spPr>
        <p:txBody>
          <a:bodyPr/>
          <a:lstStyle/>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Участвующие стороны:</a:t>
            </a:r>
            <a:r>
              <a:rPr lang="ru-RU" sz="2000" dirty="0" smtClean="0">
                <a:effectLst>
                  <a:outerShdw blurRad="38100" dist="38100" dir="2700000" algn="tl">
                    <a:srgbClr val="000000">
                      <a:alpha val="43137"/>
                    </a:srgbClr>
                  </a:outerShdw>
                </a:effectLst>
              </a:rPr>
              <a:t> </a:t>
            </a:r>
            <a:r>
              <a:rPr lang="ru-RU" sz="1800" dirty="0" smtClean="0"/>
              <a:t>Русские солдаты и матросы сражались с турками.</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Место сражения:</a:t>
            </a:r>
            <a:r>
              <a:rPr lang="ru-RU" sz="2000" dirty="0" smtClean="0">
                <a:effectLst>
                  <a:outerShdw blurRad="38100" dist="38100" dir="2700000" algn="tl">
                    <a:srgbClr val="000000">
                      <a:alpha val="43137"/>
                    </a:srgbClr>
                  </a:outerShdw>
                </a:effectLst>
              </a:rPr>
              <a:t> </a:t>
            </a:r>
            <a:r>
              <a:rPr lang="ru-RU" sz="1800" dirty="0" smtClean="0"/>
              <a:t>турецкая крепость Измаил.</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Численность:</a:t>
            </a:r>
            <a:r>
              <a:rPr lang="ru-RU" sz="2000" dirty="0" smtClean="0">
                <a:effectLst>
                  <a:outerShdw blurRad="38100" dist="38100" dir="2700000" algn="tl">
                    <a:srgbClr val="000000">
                      <a:alpha val="43137"/>
                    </a:srgbClr>
                  </a:outerShdw>
                </a:effectLst>
              </a:rPr>
              <a:t> </a:t>
            </a:r>
            <a:r>
              <a:rPr lang="ru-RU" sz="1800" dirty="0" smtClean="0"/>
              <a:t>Русские стреляли из 607 орудий, в том числе 567 орудий флота. Турки отвечали огнём 265 орудий. Турецкое войско насчитывало около 43 тыс. человек.</a:t>
            </a:r>
          </a:p>
          <a:p>
            <a:pPr marL="0" indent="450000" eaLnBrk="1" hangingPunct="1">
              <a:spcBef>
                <a:spcPts val="0"/>
              </a:spcBef>
              <a:buFontTx/>
              <a:buNone/>
            </a:pPr>
            <a:r>
              <a:rPr lang="ru-RU" sz="2000" dirty="0" smtClean="0">
                <a:solidFill>
                  <a:srgbClr val="800000"/>
                </a:solidFill>
                <a:effectLst>
                  <a:outerShdw blurRad="38100" dist="38100" dir="2700000" algn="tl">
                    <a:srgbClr val="000000">
                      <a:alpha val="43137"/>
                    </a:srgbClr>
                  </a:outerShdw>
                </a:effectLst>
              </a:rPr>
              <a:t>Задачи: </a:t>
            </a:r>
            <a:r>
              <a:rPr lang="ru-RU" sz="1800" dirty="0" smtClean="0"/>
              <a:t>захват крепости Измаил и выход к Чёрному морю через реку Дунай, укрепление позиций Русского флота на Чёрном море.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6083"/>
                                        </p:tgtEl>
                                        <p:attrNameLst>
                                          <p:attrName>style.visibility</p:attrName>
                                        </p:attrNameLst>
                                      </p:cBhvr>
                                      <p:to>
                                        <p:strVal val="visible"/>
                                      </p:to>
                                    </p:set>
                                    <p:animEffect transition="in" filter="fade">
                                      <p:cBhvr>
                                        <p:cTn id="7" dur="1000">
                                          <p:stCondLst>
                                            <p:cond delay="0"/>
                                          </p:stCondLst>
                                        </p:cTn>
                                        <p:tgtEl>
                                          <p:spTgt spid="46083"/>
                                        </p:tgtEl>
                                      </p:cBhvr>
                                    </p:animEffect>
                                  </p:childTnLst>
                                </p:cTn>
                              </p:par>
                            </p:childTnLst>
                          </p:cTn>
                        </p:par>
                        <p:par>
                          <p:cTn id="8" fill="hold">
                            <p:stCondLst>
                              <p:cond delay="29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46084">
                                            <p:txEl>
                                              <p:pRg st="0" end="0"/>
                                            </p:txEl>
                                          </p:spTgt>
                                        </p:tgtEl>
                                        <p:attrNameLst>
                                          <p:attrName>style.visibility</p:attrName>
                                        </p:attrNameLst>
                                      </p:cBhvr>
                                      <p:to>
                                        <p:strVal val="visible"/>
                                      </p:to>
                                    </p:set>
                                    <p:animEffect transition="in" filter="fade">
                                      <p:cBhvr>
                                        <p:cTn id="11" dur="500">
                                          <p:stCondLst>
                                            <p:cond delay="0"/>
                                          </p:stCondLst>
                                        </p:cTn>
                                        <p:tgtEl>
                                          <p:spTgt spid="46084">
                                            <p:txEl>
                                              <p:pRg st="0" end="0"/>
                                            </p:txEl>
                                          </p:spTgt>
                                        </p:tgtEl>
                                      </p:cBhvr>
                                    </p:animEffect>
                                  </p:childTnLst>
                                </p:cTn>
                              </p:par>
                            </p:childTnLst>
                          </p:cTn>
                        </p:par>
                        <p:par>
                          <p:cTn id="12" fill="hold">
                            <p:stCondLst>
                              <p:cond delay="63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6084">
                                            <p:txEl>
                                              <p:pRg st="1" end="1"/>
                                            </p:txEl>
                                          </p:spTgt>
                                        </p:tgtEl>
                                        <p:attrNameLst>
                                          <p:attrName>style.visibility</p:attrName>
                                        </p:attrNameLst>
                                      </p:cBhvr>
                                      <p:to>
                                        <p:strVal val="visible"/>
                                      </p:to>
                                    </p:set>
                                    <p:animEffect transition="in" filter="fade">
                                      <p:cBhvr>
                                        <p:cTn id="15" dur="500">
                                          <p:stCondLst>
                                            <p:cond delay="0"/>
                                          </p:stCondLst>
                                        </p:cTn>
                                        <p:tgtEl>
                                          <p:spTgt spid="46084">
                                            <p:txEl>
                                              <p:pRg st="1" end="1"/>
                                            </p:txEl>
                                          </p:spTgt>
                                        </p:tgtEl>
                                      </p:cBhvr>
                                    </p:animEffect>
                                  </p:childTnLst>
                                </p:cTn>
                              </p:par>
                            </p:childTnLst>
                          </p:cTn>
                        </p:par>
                        <p:par>
                          <p:cTn id="16" fill="hold">
                            <p:stCondLst>
                              <p:cond delay="86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46084">
                                            <p:txEl>
                                              <p:pRg st="2" end="2"/>
                                            </p:txEl>
                                          </p:spTgt>
                                        </p:tgtEl>
                                        <p:attrNameLst>
                                          <p:attrName>style.visibility</p:attrName>
                                        </p:attrNameLst>
                                      </p:cBhvr>
                                      <p:to>
                                        <p:strVal val="visible"/>
                                      </p:to>
                                    </p:set>
                                    <p:animEffect transition="in" filter="fade">
                                      <p:cBhvr>
                                        <p:cTn id="19" dur="500">
                                          <p:stCondLst>
                                            <p:cond delay="0"/>
                                          </p:stCondLst>
                                        </p:cTn>
                                        <p:tgtEl>
                                          <p:spTgt spid="46084">
                                            <p:txEl>
                                              <p:pRg st="2" end="2"/>
                                            </p:txEl>
                                          </p:spTgt>
                                        </p:tgtEl>
                                      </p:cBhvr>
                                    </p:animEffect>
                                  </p:childTnLst>
                                </p:cTn>
                              </p:par>
                            </p:childTnLst>
                          </p:cTn>
                        </p:par>
                        <p:par>
                          <p:cTn id="20" fill="hold">
                            <p:stCondLst>
                              <p:cond delay="158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46084">
                                            <p:txEl>
                                              <p:pRg st="3" end="3"/>
                                            </p:txEl>
                                          </p:spTgt>
                                        </p:tgtEl>
                                        <p:attrNameLst>
                                          <p:attrName>style.visibility</p:attrName>
                                        </p:attrNameLst>
                                      </p:cBhvr>
                                      <p:to>
                                        <p:strVal val="visible"/>
                                      </p:to>
                                    </p:set>
                                    <p:animEffect transition="in" filter="fade">
                                      <p:cBhvr>
                                        <p:cTn id="23" dur="500">
                                          <p:stCondLst>
                                            <p:cond delay="0"/>
                                          </p:stCondLst>
                                        </p:cTn>
                                        <p:tgtEl>
                                          <p:spTgt spid="460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4"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10" descr="Измаил -штурм"/>
          <p:cNvPicPr>
            <a:picLocks noChangeAspect="1" noChangeArrowheads="1"/>
          </p:cNvPicPr>
          <p:nvPr/>
        </p:nvPicPr>
        <p:blipFill>
          <a:blip r:embed="rId2" cstate="print">
            <a:lum bright="10000"/>
          </a:blip>
          <a:srcRect/>
          <a:stretch>
            <a:fillRect/>
          </a:stretch>
        </p:blipFill>
        <p:spPr bwMode="auto">
          <a:xfrm>
            <a:off x="5072066" y="3500438"/>
            <a:ext cx="3927472" cy="2928958"/>
          </a:xfrm>
          <a:prstGeom prst="rect">
            <a:avLst/>
          </a:prstGeom>
          <a:ln>
            <a:noFill/>
          </a:ln>
          <a:effectLst>
            <a:outerShdw blurRad="292100" dist="139700" dir="2700000" algn="tl" rotWithShape="0">
              <a:srgbClr val="333333">
                <a:alpha val="65000"/>
              </a:srgbClr>
            </a:outerShdw>
          </a:effectLst>
        </p:spPr>
      </p:pic>
      <p:sp>
        <p:nvSpPr>
          <p:cNvPr id="47107" name="Rectangle 3"/>
          <p:cNvSpPr>
            <a:spLocks noGrp="1" noChangeArrowheads="1"/>
          </p:cNvSpPr>
          <p:nvPr>
            <p:ph type="title"/>
          </p:nvPr>
        </p:nvSpPr>
        <p:spPr>
          <a:xfrm>
            <a:off x="500034" y="142852"/>
            <a:ext cx="8131175" cy="457200"/>
          </a:xfrm>
        </p:spPr>
        <p:txBody>
          <a:bodyPr/>
          <a:lstStyle/>
          <a:p>
            <a:pPr eaLnBrk="1" hangingPunct="1"/>
            <a:r>
              <a:rPr lang="ru-RU" sz="2400" b="1" dirty="0" smtClean="0">
                <a:solidFill>
                  <a:srgbClr val="006666"/>
                </a:solidFill>
                <a:latin typeface="+mn-lt"/>
              </a:rPr>
              <a:t>Штурм Измаила (1790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31748" name="Rectangle 4"/>
          <p:cNvSpPr>
            <a:spLocks noChangeArrowheads="1"/>
          </p:cNvSpPr>
          <p:nvPr/>
        </p:nvSpPr>
        <p:spPr bwMode="auto">
          <a:xfrm>
            <a:off x="214282" y="620713"/>
            <a:ext cx="8643998" cy="6094435"/>
          </a:xfrm>
          <a:prstGeom prst="rect">
            <a:avLst/>
          </a:prstGeom>
          <a:noFill/>
          <a:ln w="9525">
            <a:noFill/>
            <a:miter lim="800000"/>
            <a:headEnd/>
            <a:tailEnd/>
          </a:ln>
        </p:spPr>
        <p:txBody>
          <a:bodyPr/>
          <a:lstStyle/>
          <a:p>
            <a:pPr indent="450000" algn="just">
              <a:spcBef>
                <a:spcPts val="0"/>
              </a:spcBef>
            </a:pPr>
            <a:r>
              <a:rPr lang="ru-RU" sz="1800" dirty="0" smtClean="0"/>
              <a:t>Штурм </a:t>
            </a:r>
            <a:r>
              <a:rPr lang="ru-RU" sz="1800" dirty="0"/>
              <a:t>Измаила был предпринят в ходе русско-турецкой войны 1787-1792 гг. по приказу главнокомандующего Южной армией </a:t>
            </a:r>
            <a:r>
              <a:rPr lang="ru-RU" sz="1800" dirty="0" err="1"/>
              <a:t>генерал-фельдмаршала</a:t>
            </a:r>
            <a:r>
              <a:rPr lang="ru-RU" sz="1800" dirty="0"/>
              <a:t> Г. А. Потемкина. Решить эту задачу не смогли ни Н. В. Репнин (1789), ни И. В. </a:t>
            </a:r>
            <a:r>
              <a:rPr lang="ru-RU" sz="1800" dirty="0" err="1"/>
              <a:t>Гудович</a:t>
            </a:r>
            <a:r>
              <a:rPr lang="ru-RU" sz="1800" dirty="0"/>
              <a:t> и П. С. Потемкин (1790), после чего Г. А. Потемкин поручил операцию А. В. Суворову. </a:t>
            </a:r>
          </a:p>
          <a:p>
            <a:pPr indent="450000" algn="just">
              <a:spcBef>
                <a:spcPts val="0"/>
              </a:spcBef>
            </a:pPr>
            <a:r>
              <a:rPr lang="ru-RU" sz="1800" dirty="0"/>
              <a:t>Прибыв 2 декабря под Измаил, Суворов в течение шести дней вел подготовку к штурму, в том числе обучая войска штурмовать макеты высоких крепостных стен Измаила. Коменданту Измаила было предложено капитулировать, однако он в ответ велел сообщить, что "скорее небо упадет на землю, чем Измаил будет взят". </a:t>
            </a:r>
          </a:p>
          <a:p>
            <a:pPr indent="450000" algn="just">
              <a:spcBef>
                <a:spcPts val="0"/>
              </a:spcBef>
            </a:pPr>
            <a:r>
              <a:rPr lang="ru-RU" sz="1800" dirty="0"/>
              <a:t>В течение двух дней Суворов вел артиллерийскую подготовку, а 11 декабря в 5 ч 30 мин утра начался штурм крепости. К 8 ч утра все укрепления были заняты, но сопротивление на улицах города </a:t>
            </a:r>
            <a:r>
              <a:rPr lang="ru-RU" sz="1800" dirty="0" smtClean="0"/>
              <a:t>продолжа-</a:t>
            </a:r>
          </a:p>
          <a:p>
            <a:pPr algn="just">
              <a:spcBef>
                <a:spcPts val="0"/>
              </a:spcBef>
            </a:pPr>
            <a:r>
              <a:rPr lang="ru-RU" sz="1800" dirty="0" smtClean="0"/>
              <a:t>лось </a:t>
            </a:r>
            <a:r>
              <a:rPr lang="ru-RU" sz="1800" dirty="0"/>
              <a:t>до 16 ч. </a:t>
            </a:r>
          </a:p>
          <a:p>
            <a:pPr indent="450000" algn="just">
              <a:spcBef>
                <a:spcPts val="0"/>
              </a:spcBef>
            </a:pPr>
            <a:r>
              <a:rPr lang="ru-RU" sz="1800" dirty="0"/>
              <a:t>Турецкие потери составили 26 тыс. </a:t>
            </a:r>
          </a:p>
          <a:p>
            <a:pPr algn="just">
              <a:spcBef>
                <a:spcPts val="0"/>
              </a:spcBef>
            </a:pPr>
            <a:r>
              <a:rPr lang="ru-RU" sz="1800" dirty="0" smtClean="0"/>
              <a:t>чел</a:t>
            </a:r>
            <a:r>
              <a:rPr lang="ru-RU" sz="1800" dirty="0"/>
              <a:t>. убитыми и 9 тыс. пленными. </a:t>
            </a:r>
            <a:r>
              <a:rPr lang="ru-RU" sz="1800" dirty="0" smtClean="0"/>
              <a:t>Потери</a:t>
            </a:r>
          </a:p>
          <a:p>
            <a:pPr algn="just">
              <a:spcBef>
                <a:spcPts val="0"/>
              </a:spcBef>
            </a:pPr>
            <a:r>
              <a:rPr lang="ru-RU" sz="1800" dirty="0" smtClean="0"/>
              <a:t> </a:t>
            </a:r>
            <a:r>
              <a:rPr lang="ru-RU" sz="1800" dirty="0"/>
              <a:t>русской армии составили 4 тыс. чел. </a:t>
            </a:r>
            <a:r>
              <a:rPr lang="ru-RU" sz="1800" dirty="0" smtClean="0"/>
              <a:t>Убитыми</a:t>
            </a:r>
          </a:p>
          <a:p>
            <a:pPr algn="just">
              <a:spcBef>
                <a:spcPts val="0"/>
              </a:spcBef>
            </a:pPr>
            <a:r>
              <a:rPr lang="ru-RU" sz="1800" dirty="0" smtClean="0"/>
              <a:t> и </a:t>
            </a:r>
            <a:r>
              <a:rPr lang="ru-RU" sz="1800" dirty="0"/>
              <a:t>6 тыс. ранеными. Были захвачены все </a:t>
            </a:r>
            <a:endParaRPr lang="ru-RU" sz="1800" dirty="0" smtClean="0"/>
          </a:p>
          <a:p>
            <a:pPr algn="just">
              <a:spcBef>
                <a:spcPts val="0"/>
              </a:spcBef>
            </a:pPr>
            <a:r>
              <a:rPr lang="ru-RU" sz="1800" dirty="0" smtClean="0"/>
              <a:t>орудия</a:t>
            </a:r>
            <a:r>
              <a:rPr lang="ru-RU" sz="1800" dirty="0"/>
              <a:t>, 400 знамен, огромные </a:t>
            </a:r>
            <a:r>
              <a:rPr lang="ru-RU" sz="1800" dirty="0" smtClean="0"/>
              <a:t>запасы </a:t>
            </a:r>
          </a:p>
          <a:p>
            <a:pPr algn="just">
              <a:spcBef>
                <a:spcPts val="0"/>
              </a:spcBef>
            </a:pPr>
            <a:r>
              <a:rPr lang="ru-RU" sz="1800" dirty="0" smtClean="0"/>
              <a:t>провианта </a:t>
            </a:r>
            <a:r>
              <a:rPr lang="ru-RU" sz="1800" dirty="0"/>
              <a:t>и драгоценностей на 10 </a:t>
            </a:r>
            <a:r>
              <a:rPr lang="ru-RU" sz="1800" dirty="0" err="1"/>
              <a:t>млн</a:t>
            </a:r>
            <a:r>
              <a:rPr lang="ru-RU" sz="1800" dirty="0"/>
              <a:t> </a:t>
            </a:r>
            <a:endParaRPr lang="ru-RU" sz="1800" dirty="0" smtClean="0"/>
          </a:p>
          <a:p>
            <a:pPr algn="just">
              <a:spcBef>
                <a:spcPts val="0"/>
              </a:spcBef>
            </a:pPr>
            <a:r>
              <a:rPr lang="ru-RU" sz="1800" dirty="0" smtClean="0"/>
              <a:t>пиастров</a:t>
            </a:r>
            <a:r>
              <a:rPr lang="ru-RU" sz="1800" dirty="0"/>
              <a:t>. Комендантом крепости был назначен </a:t>
            </a:r>
            <a:endParaRPr lang="ru-RU" sz="1800" dirty="0" smtClean="0"/>
          </a:p>
          <a:p>
            <a:pPr algn="just">
              <a:spcBef>
                <a:spcPts val="0"/>
              </a:spcBef>
            </a:pPr>
            <a:r>
              <a:rPr lang="ru-RU" sz="1800" dirty="0" smtClean="0"/>
              <a:t>М</a:t>
            </a:r>
            <a:r>
              <a:rPr lang="ru-RU" sz="1800" dirty="0"/>
              <a:t>. И. Кутузов. </a:t>
            </a:r>
          </a:p>
          <a:p>
            <a:pPr indent="450000" algn="just">
              <a:spcBef>
                <a:spcPts val="0"/>
              </a:spcBef>
            </a:pPr>
            <a:r>
              <a:rPr lang="ru-RU" sz="1800" dirty="0"/>
              <a:t> Сегодня Измаил с населением 92 тысячи </a:t>
            </a:r>
          </a:p>
          <a:p>
            <a:pPr algn="just">
              <a:spcBef>
                <a:spcPts val="0"/>
              </a:spcBef>
            </a:pPr>
            <a:r>
              <a:rPr lang="ru-RU" sz="1800" dirty="0" smtClean="0"/>
              <a:t>человек </a:t>
            </a:r>
            <a:r>
              <a:rPr lang="ru-RU" sz="1800" dirty="0"/>
              <a:t>является городом областного подчинения в Одесской области. </a:t>
            </a:r>
          </a:p>
          <a:p>
            <a:pPr marL="342900" indent="-342900" algn="just">
              <a:spcBef>
                <a:spcPct val="20000"/>
              </a:spcBef>
            </a:pPr>
            <a:r>
              <a:rPr lang="ru-RU" sz="1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7107"/>
                                        </p:tgtEl>
                                        <p:attrNameLst>
                                          <p:attrName>style.visibility</p:attrName>
                                        </p:attrNameLst>
                                      </p:cBhvr>
                                      <p:to>
                                        <p:strVal val="visible"/>
                                      </p:to>
                                    </p:set>
                                    <p:animEffect transition="in" filter="fade">
                                      <p:cBhvr>
                                        <p:cTn id="7" dur="1000">
                                          <p:stCondLst>
                                            <p:cond delay="0"/>
                                          </p:stCondLst>
                                        </p:cTn>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10" descr="Измаил-сдача"/>
          <p:cNvPicPr>
            <a:picLocks noChangeAspect="1" noChangeArrowheads="1"/>
          </p:cNvPicPr>
          <p:nvPr/>
        </p:nvPicPr>
        <p:blipFill>
          <a:blip r:embed="rId2" cstate="print">
            <a:lum bright="36000" contrast="-12000"/>
          </a:blip>
          <a:srcRect/>
          <a:stretch>
            <a:fillRect/>
          </a:stretch>
        </p:blipFill>
        <p:spPr bwMode="auto">
          <a:xfrm>
            <a:off x="3857620" y="3714752"/>
            <a:ext cx="5072865" cy="2786082"/>
          </a:xfrm>
          <a:prstGeom prst="rect">
            <a:avLst/>
          </a:prstGeom>
          <a:ln>
            <a:noFill/>
          </a:ln>
          <a:effectLst>
            <a:outerShdw blurRad="292100" dist="139700" dir="2700000" algn="tl" rotWithShape="0">
              <a:srgbClr val="333333">
                <a:alpha val="65000"/>
              </a:srgbClr>
            </a:outerShdw>
          </a:effectLst>
        </p:spPr>
      </p:pic>
      <p:sp>
        <p:nvSpPr>
          <p:cNvPr id="48131" name="Rectangle 3"/>
          <p:cNvSpPr>
            <a:spLocks noGrp="1" noChangeArrowheads="1"/>
          </p:cNvSpPr>
          <p:nvPr>
            <p:ph type="title"/>
          </p:nvPr>
        </p:nvSpPr>
        <p:spPr>
          <a:xfrm>
            <a:off x="762000" y="152400"/>
            <a:ext cx="7772400" cy="457200"/>
          </a:xfrm>
        </p:spPr>
        <p:txBody>
          <a:bodyPr/>
          <a:lstStyle/>
          <a:p>
            <a:pPr eaLnBrk="1" hangingPunct="1"/>
            <a:r>
              <a:rPr lang="ru-RU" sz="2400" b="1" dirty="0" smtClean="0">
                <a:solidFill>
                  <a:srgbClr val="006666"/>
                </a:solidFill>
                <a:latin typeface="+mn-lt"/>
              </a:rPr>
              <a:t>Штурм Измаила (1790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32772" name="Rectangle 4"/>
          <p:cNvSpPr>
            <a:spLocks noChangeArrowheads="1"/>
          </p:cNvSpPr>
          <p:nvPr/>
        </p:nvSpPr>
        <p:spPr bwMode="auto">
          <a:xfrm>
            <a:off x="539750" y="642918"/>
            <a:ext cx="8604250" cy="5761037"/>
          </a:xfrm>
          <a:prstGeom prst="rect">
            <a:avLst/>
          </a:prstGeom>
          <a:noFill/>
          <a:ln w="9525">
            <a:noFill/>
            <a:miter lim="800000"/>
            <a:headEnd/>
            <a:tailEnd/>
          </a:ln>
        </p:spPr>
        <p:txBody>
          <a:bodyPr/>
          <a:lstStyle/>
          <a:p>
            <a:pPr indent="450000">
              <a:spcBef>
                <a:spcPts val="0"/>
              </a:spcBef>
            </a:pPr>
            <a:r>
              <a:rPr lang="ru-RU" sz="1800" dirty="0" smtClean="0">
                <a:latin typeface="+mj-lt"/>
              </a:rPr>
              <a:t> </a:t>
            </a:r>
            <a:r>
              <a:rPr lang="ru-RU" sz="2000" dirty="0">
                <a:solidFill>
                  <a:srgbClr val="800000"/>
                </a:solidFill>
                <a:effectLst>
                  <a:outerShdw blurRad="38100" dist="38100" dir="2700000" algn="tl">
                    <a:srgbClr val="000000">
                      <a:alpha val="43137"/>
                    </a:srgbClr>
                  </a:outerShdw>
                </a:effectLst>
                <a:latin typeface="+mj-lt"/>
              </a:rPr>
              <a:t>Основные эпизоды: </a:t>
            </a:r>
            <a:r>
              <a:rPr lang="ru-RU" sz="1800" dirty="0">
                <a:latin typeface="+mj-lt"/>
              </a:rPr>
              <a:t>развивая этот успех, Кутузов взял из резерва ещё один батальон бугских егерей, который продолжал теснить турок и расширил захваченные участки крепостной стены. Но противник сосредоточил свежие силы в количестве, намного превышавшем отряд Кутузова. </a:t>
            </a:r>
          </a:p>
          <a:p>
            <a:pPr indent="450000">
              <a:spcBef>
                <a:spcPts val="0"/>
              </a:spcBef>
            </a:pPr>
            <a:r>
              <a:rPr lang="ru-RU" sz="1800" dirty="0" smtClean="0">
                <a:latin typeface="+mj-lt"/>
              </a:rPr>
              <a:t>  </a:t>
            </a:r>
            <a:r>
              <a:rPr lang="ru-RU" sz="1800" dirty="0">
                <a:latin typeface="+mj-lt"/>
              </a:rPr>
              <a:t>Дважды Кутузов поднимался на вал, увлекая за собой войска на штурм, и дважды противник отбрасывал их. Неся большие потери, Кутузов запросил у Суворова поддержки, но получил ответ, что в Россию уже послано донесение о взятии Измаила, а самого Кутузова он назначает комендантом крепости. Тогда Кутузов собрал бугских егерей, взял свой последний резерв (два батальона Херсонского гренадерского полка) и в третий раз повёл войска на приступ. </a:t>
            </a:r>
          </a:p>
          <a:p>
            <a:pPr indent="450000">
              <a:spcBef>
                <a:spcPts val="0"/>
              </a:spcBef>
            </a:pPr>
            <a:r>
              <a:rPr lang="ru-RU" sz="1800" dirty="0" smtClean="0">
                <a:latin typeface="+mj-lt"/>
              </a:rPr>
              <a:t> </a:t>
            </a:r>
            <a:r>
              <a:rPr lang="ru-RU" sz="1800" dirty="0">
                <a:latin typeface="+mj-lt"/>
              </a:rPr>
              <a:t>Исход сражения был на стороне Кутузова. </a:t>
            </a:r>
            <a:endParaRPr lang="ru-RU" sz="2000" dirty="0">
              <a:latin typeface="+mj-lt"/>
            </a:endParaRPr>
          </a:p>
          <a:p>
            <a:pPr indent="450000">
              <a:spcBef>
                <a:spcPts val="0"/>
              </a:spcBef>
            </a:pPr>
            <a:r>
              <a:rPr lang="ru-RU" sz="2000" dirty="0">
                <a:solidFill>
                  <a:srgbClr val="800000"/>
                </a:solidFill>
                <a:latin typeface="+mj-lt"/>
              </a:rPr>
              <a:t>  </a:t>
            </a:r>
            <a:r>
              <a:rPr lang="ru-RU" sz="2000" dirty="0" smtClean="0">
                <a:solidFill>
                  <a:srgbClr val="800000"/>
                </a:solidFill>
                <a:effectLst>
                  <a:outerShdw blurRad="38100" dist="38100" dir="2700000" algn="tl">
                    <a:srgbClr val="000000">
                      <a:alpha val="43137"/>
                    </a:srgbClr>
                  </a:outerShdw>
                </a:effectLst>
                <a:latin typeface="+mj-lt"/>
              </a:rPr>
              <a:t>Итог</a:t>
            </a:r>
            <a:r>
              <a:rPr lang="ru-RU" sz="2000" dirty="0">
                <a:solidFill>
                  <a:srgbClr val="800000"/>
                </a:solidFill>
                <a:effectLst>
                  <a:outerShdw blurRad="38100" dist="38100" dir="2700000" algn="tl">
                    <a:srgbClr val="000000">
                      <a:alpha val="43137"/>
                    </a:srgbClr>
                  </a:outerShdw>
                </a:effectLst>
                <a:latin typeface="+mj-lt"/>
              </a:rPr>
              <a:t>: </a:t>
            </a:r>
            <a:r>
              <a:rPr lang="ru-RU" sz="1800" dirty="0">
                <a:latin typeface="+mj-lt"/>
              </a:rPr>
              <a:t>после захвата </a:t>
            </a:r>
            <a:r>
              <a:rPr lang="ru-RU" sz="1800" dirty="0" err="1" smtClean="0">
                <a:latin typeface="+mj-lt"/>
              </a:rPr>
              <a:t>кре</a:t>
            </a:r>
            <a:r>
              <a:rPr lang="ru-RU" sz="1800" dirty="0" smtClean="0">
                <a:latin typeface="+mj-lt"/>
              </a:rPr>
              <a:t>-</a:t>
            </a:r>
          </a:p>
          <a:p>
            <a:pPr>
              <a:spcBef>
                <a:spcPts val="0"/>
              </a:spcBef>
            </a:pPr>
            <a:r>
              <a:rPr lang="ru-RU" sz="1800" dirty="0" err="1" smtClean="0">
                <a:latin typeface="+mj-lt"/>
              </a:rPr>
              <a:t>пости</a:t>
            </a:r>
            <a:r>
              <a:rPr lang="ru-RU" sz="1800" dirty="0" smtClean="0">
                <a:latin typeface="+mj-lt"/>
              </a:rPr>
              <a:t> </a:t>
            </a:r>
            <a:r>
              <a:rPr lang="ru-RU" sz="1800" dirty="0">
                <a:latin typeface="+mj-lt"/>
              </a:rPr>
              <a:t>ещё два дня </a:t>
            </a:r>
            <a:r>
              <a:rPr lang="ru-RU" sz="1800" dirty="0" smtClean="0">
                <a:latin typeface="+mj-lt"/>
              </a:rPr>
              <a:t>продолжа-</a:t>
            </a:r>
          </a:p>
          <a:p>
            <a:pPr>
              <a:spcBef>
                <a:spcPts val="0"/>
              </a:spcBef>
            </a:pPr>
            <a:r>
              <a:rPr lang="ru-RU" sz="1800" dirty="0" err="1" smtClean="0">
                <a:latin typeface="+mj-lt"/>
              </a:rPr>
              <a:t>лись</a:t>
            </a:r>
            <a:r>
              <a:rPr lang="ru-RU" sz="1800" dirty="0" smtClean="0">
                <a:latin typeface="+mj-lt"/>
              </a:rPr>
              <a:t> </a:t>
            </a:r>
            <a:r>
              <a:rPr lang="ru-RU" sz="1800" dirty="0">
                <a:latin typeface="+mj-lt"/>
              </a:rPr>
              <a:t>бои </a:t>
            </a:r>
            <a:r>
              <a:rPr lang="ru-RU" sz="1800" dirty="0" smtClean="0">
                <a:latin typeface="+mj-lt"/>
              </a:rPr>
              <a:t>внутри </a:t>
            </a:r>
            <a:r>
              <a:rPr lang="ru-RU" sz="1800" dirty="0">
                <a:latin typeface="+mj-lt"/>
              </a:rPr>
              <a:t>неё. Гром </a:t>
            </a:r>
            <a:r>
              <a:rPr lang="ru-RU" sz="1800" dirty="0" err="1" smtClean="0">
                <a:latin typeface="+mj-lt"/>
              </a:rPr>
              <a:t>пу</a:t>
            </a:r>
            <a:r>
              <a:rPr lang="ru-RU" sz="1800" dirty="0" smtClean="0">
                <a:latin typeface="+mj-lt"/>
              </a:rPr>
              <a:t>-</a:t>
            </a:r>
          </a:p>
          <a:p>
            <a:pPr>
              <a:spcBef>
                <a:spcPts val="0"/>
              </a:spcBef>
            </a:pPr>
            <a:r>
              <a:rPr lang="ru-RU" sz="1800" dirty="0" err="1" smtClean="0">
                <a:latin typeface="+mj-lt"/>
              </a:rPr>
              <a:t>шек</a:t>
            </a:r>
            <a:r>
              <a:rPr lang="ru-RU" sz="1800" dirty="0" smtClean="0">
                <a:latin typeface="+mj-lt"/>
              </a:rPr>
              <a:t> </a:t>
            </a:r>
            <a:r>
              <a:rPr lang="ru-RU" sz="1800" dirty="0">
                <a:latin typeface="+mj-lt"/>
              </a:rPr>
              <a:t>под Измаилом </a:t>
            </a:r>
            <a:r>
              <a:rPr lang="ru-RU" sz="1800" dirty="0" smtClean="0">
                <a:latin typeface="+mj-lt"/>
              </a:rPr>
              <a:t>возвестил</a:t>
            </a:r>
          </a:p>
          <a:p>
            <a:pPr>
              <a:spcBef>
                <a:spcPts val="0"/>
              </a:spcBef>
            </a:pPr>
            <a:r>
              <a:rPr lang="ru-RU" sz="1800" dirty="0" smtClean="0">
                <a:latin typeface="+mj-lt"/>
              </a:rPr>
              <a:t> </a:t>
            </a:r>
            <a:r>
              <a:rPr lang="ru-RU" sz="1800" dirty="0">
                <a:latin typeface="+mj-lt"/>
              </a:rPr>
              <a:t>об одной из самых </a:t>
            </a:r>
            <a:r>
              <a:rPr lang="ru-RU" sz="1800" dirty="0" err="1" smtClean="0">
                <a:latin typeface="+mj-lt"/>
              </a:rPr>
              <a:t>блистатель</a:t>
            </a:r>
            <a:r>
              <a:rPr lang="ru-RU" sz="1800" dirty="0" smtClean="0">
                <a:latin typeface="+mj-lt"/>
              </a:rPr>
              <a:t>-</a:t>
            </a:r>
          </a:p>
          <a:p>
            <a:pPr>
              <a:spcBef>
                <a:spcPts val="0"/>
              </a:spcBef>
            </a:pPr>
            <a:r>
              <a:rPr lang="ru-RU" sz="1800" dirty="0" err="1" smtClean="0">
                <a:latin typeface="+mj-lt"/>
              </a:rPr>
              <a:t>ных</a:t>
            </a:r>
            <a:r>
              <a:rPr lang="ru-RU" sz="1800" dirty="0" smtClean="0">
                <a:latin typeface="+mj-lt"/>
              </a:rPr>
              <a:t> </a:t>
            </a:r>
            <a:r>
              <a:rPr lang="ru-RU" sz="1800" dirty="0">
                <a:latin typeface="+mj-lt"/>
              </a:rPr>
              <a:t>побед русского оружия. </a:t>
            </a:r>
            <a:endParaRPr lang="ru-RU" sz="1800" dirty="0" smtClean="0">
              <a:latin typeface="+mj-lt"/>
            </a:endParaRPr>
          </a:p>
          <a:p>
            <a:pPr>
              <a:spcBef>
                <a:spcPts val="0"/>
              </a:spcBef>
            </a:pPr>
            <a:r>
              <a:rPr lang="ru-RU" sz="1800" dirty="0" smtClean="0">
                <a:latin typeface="+mj-lt"/>
              </a:rPr>
              <a:t>Екатерина </a:t>
            </a:r>
            <a:r>
              <a:rPr lang="ru-RU" sz="1800" dirty="0">
                <a:latin typeface="+mj-lt"/>
              </a:rPr>
              <a:t>повелела выбить </a:t>
            </a:r>
            <a:r>
              <a:rPr lang="ru-RU" sz="1800" dirty="0" err="1" smtClean="0">
                <a:latin typeface="+mj-lt"/>
              </a:rPr>
              <a:t>ме</a:t>
            </a:r>
            <a:r>
              <a:rPr lang="ru-RU" sz="1800" dirty="0" smtClean="0">
                <a:latin typeface="+mj-lt"/>
              </a:rPr>
              <a:t>-</a:t>
            </a:r>
          </a:p>
          <a:p>
            <a:pPr>
              <a:spcBef>
                <a:spcPts val="0"/>
              </a:spcBef>
            </a:pPr>
            <a:r>
              <a:rPr lang="ru-RU" sz="1800" dirty="0" smtClean="0">
                <a:latin typeface="+mj-lt"/>
              </a:rPr>
              <a:t>даль </a:t>
            </a:r>
            <a:r>
              <a:rPr lang="ru-RU" sz="1800" dirty="0">
                <a:latin typeface="+mj-lt"/>
              </a:rPr>
              <a:t>в честь А.В. Суворова за </a:t>
            </a:r>
            <a:endParaRPr lang="ru-RU" sz="1800" dirty="0" smtClean="0">
              <a:latin typeface="+mj-lt"/>
            </a:endParaRPr>
          </a:p>
          <a:p>
            <a:pPr>
              <a:spcBef>
                <a:spcPts val="0"/>
              </a:spcBef>
            </a:pPr>
            <a:r>
              <a:rPr lang="ru-RU" sz="1800" dirty="0" smtClean="0">
                <a:latin typeface="+mj-lt"/>
              </a:rPr>
              <a:t>взятие </a:t>
            </a:r>
            <a:r>
              <a:rPr lang="ru-RU" sz="1800" dirty="0">
                <a:latin typeface="+mj-lt"/>
              </a:rPr>
              <a:t>Измаила.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8131"/>
                                        </p:tgtEl>
                                        <p:attrNameLst>
                                          <p:attrName>style.visibility</p:attrName>
                                        </p:attrNameLst>
                                      </p:cBhvr>
                                      <p:to>
                                        <p:strVal val="visible"/>
                                      </p:to>
                                    </p:set>
                                    <p:animEffect transition="in" filter="fade">
                                      <p:cBhvr>
                                        <p:cTn id="7" dur="1000">
                                          <p:stCondLst>
                                            <p:cond delay="0"/>
                                          </p:stCondLst>
                                        </p:cTn>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xfrm>
            <a:off x="785786" y="142852"/>
            <a:ext cx="7821612" cy="581025"/>
          </a:xfrm>
        </p:spPr>
        <p:txBody>
          <a:bodyPr/>
          <a:lstStyle/>
          <a:p>
            <a:pPr eaLnBrk="1" hangingPunct="1"/>
            <a:r>
              <a:rPr lang="ru-RU" sz="2800" b="1" dirty="0" smtClean="0">
                <a:solidFill>
                  <a:srgbClr val="006666"/>
                </a:solidFill>
                <a:latin typeface="+mn-lt"/>
              </a:rPr>
              <a:t>Морской бой у мыса </a:t>
            </a:r>
            <a:r>
              <a:rPr lang="ru-RU" sz="2800" b="1" dirty="0" err="1" smtClean="0">
                <a:solidFill>
                  <a:srgbClr val="006666"/>
                </a:solidFill>
                <a:latin typeface="+mn-lt"/>
              </a:rPr>
              <a:t>Тендра</a:t>
            </a:r>
            <a:r>
              <a:rPr lang="ru-RU" sz="2800" b="1" dirty="0" smtClean="0">
                <a:solidFill>
                  <a:srgbClr val="006666"/>
                </a:solidFill>
                <a:latin typeface="+mn-lt"/>
              </a:rPr>
              <a:t> (1790 г.)</a:t>
            </a:r>
          </a:p>
        </p:txBody>
      </p:sp>
      <p:sp>
        <p:nvSpPr>
          <p:cNvPr id="49156" name="Rectangle 4"/>
          <p:cNvSpPr>
            <a:spLocks noGrp="1" noChangeArrowheads="1"/>
          </p:cNvSpPr>
          <p:nvPr>
            <p:ph type="body" idx="1"/>
          </p:nvPr>
        </p:nvSpPr>
        <p:spPr>
          <a:xfrm>
            <a:off x="214282" y="785794"/>
            <a:ext cx="3529043" cy="5864225"/>
          </a:xfrm>
        </p:spPr>
        <p:txBody>
          <a:bodyPr/>
          <a:lstStyle/>
          <a:p>
            <a:pPr marL="0" indent="450000" eaLnBrk="1" hangingPunct="1">
              <a:spcBef>
                <a:spcPts val="0"/>
              </a:spcBef>
              <a:buFontTx/>
              <a:buNone/>
            </a:pPr>
            <a:r>
              <a:rPr lang="ru-RU" sz="1800" dirty="0" smtClean="0">
                <a:solidFill>
                  <a:srgbClr val="800000"/>
                </a:solidFill>
                <a:effectLst>
                  <a:outerShdw blurRad="38100" dist="38100" dir="2700000" algn="tl">
                    <a:srgbClr val="000000">
                      <a:alpha val="43137"/>
                    </a:srgbClr>
                  </a:outerShdw>
                </a:effectLst>
              </a:rPr>
              <a:t>Участвующие</a:t>
            </a:r>
            <a:r>
              <a:rPr lang="ru-RU" sz="1800" b="1" dirty="0" smtClean="0">
                <a:solidFill>
                  <a:srgbClr val="800000"/>
                </a:solidFill>
                <a:effectLst>
                  <a:outerShdw blurRad="38100" dist="38100" dir="2700000" algn="tl">
                    <a:srgbClr val="000000">
                      <a:alpha val="43137"/>
                    </a:srgbClr>
                  </a:outerShdw>
                </a:effectLst>
              </a:rPr>
              <a:t> </a:t>
            </a:r>
            <a:r>
              <a:rPr lang="ru-RU" sz="1800" dirty="0" smtClean="0">
                <a:solidFill>
                  <a:srgbClr val="800000"/>
                </a:solidFill>
                <a:effectLst>
                  <a:outerShdw blurRad="38100" dist="38100" dir="2700000" algn="tl">
                    <a:srgbClr val="000000">
                      <a:alpha val="43137"/>
                    </a:srgbClr>
                  </a:outerShdw>
                </a:effectLst>
              </a:rPr>
              <a:t>стороны</a:t>
            </a:r>
            <a:r>
              <a:rPr lang="ru-RU" sz="1800" b="1" dirty="0" smtClean="0">
                <a:solidFill>
                  <a:srgbClr val="800000"/>
                </a:solidFill>
                <a:effectLst>
                  <a:outerShdw blurRad="38100" dist="38100" dir="2700000" algn="tl">
                    <a:srgbClr val="000000">
                      <a:alpha val="43137"/>
                    </a:srgbClr>
                  </a:outerShdw>
                </a:effectLst>
              </a:rPr>
              <a:t>:</a:t>
            </a:r>
            <a:r>
              <a:rPr lang="ru-RU" sz="1600" dirty="0" smtClean="0">
                <a:effectLst>
                  <a:outerShdw blurRad="38100" dist="38100" dir="2700000" algn="tl">
                    <a:srgbClr val="000000">
                      <a:alpha val="43137"/>
                    </a:srgbClr>
                  </a:outerShdw>
                </a:effectLst>
              </a:rPr>
              <a:t> </a:t>
            </a:r>
            <a:r>
              <a:rPr lang="ru-RU" sz="1600" dirty="0" smtClean="0"/>
              <a:t>Русский Черноморский и Турецкий флоты.</a:t>
            </a:r>
          </a:p>
          <a:p>
            <a:pPr marL="0" indent="450000" eaLnBrk="1" hangingPunct="1">
              <a:spcBef>
                <a:spcPts val="0"/>
              </a:spcBef>
              <a:buFontTx/>
              <a:buNone/>
            </a:pPr>
            <a:r>
              <a:rPr lang="ru-RU" sz="1800" dirty="0" smtClean="0">
                <a:solidFill>
                  <a:srgbClr val="800000"/>
                </a:solidFill>
                <a:effectLst>
                  <a:outerShdw blurRad="38100" dist="38100" dir="2700000" algn="tl">
                    <a:srgbClr val="000000">
                      <a:alpha val="43137"/>
                    </a:srgbClr>
                  </a:outerShdw>
                </a:effectLst>
              </a:rPr>
              <a:t>Место сражения:</a:t>
            </a:r>
            <a:r>
              <a:rPr lang="ru-RU" sz="1600" dirty="0" smtClean="0">
                <a:effectLst>
                  <a:outerShdw blurRad="38100" dist="38100" dir="2700000" algn="tl">
                    <a:srgbClr val="000000">
                      <a:alpha val="43137"/>
                    </a:srgbClr>
                  </a:outerShdw>
                </a:effectLst>
              </a:rPr>
              <a:t> </a:t>
            </a:r>
            <a:r>
              <a:rPr lang="ru-RU" sz="1800" dirty="0" smtClean="0"/>
              <a:t>мыс </a:t>
            </a:r>
            <a:r>
              <a:rPr lang="ru-RU" sz="1800" dirty="0" err="1" smtClean="0"/>
              <a:t>Тендра</a:t>
            </a:r>
            <a:endParaRPr lang="ru-RU" sz="2000" dirty="0" smtClean="0"/>
          </a:p>
          <a:p>
            <a:pPr marL="0" indent="450000" eaLnBrk="1" hangingPunct="1">
              <a:spcBef>
                <a:spcPts val="0"/>
              </a:spcBef>
              <a:buFontTx/>
              <a:buNone/>
            </a:pPr>
            <a:r>
              <a:rPr lang="ru-RU" sz="1800" dirty="0" smtClean="0">
                <a:solidFill>
                  <a:srgbClr val="800000"/>
                </a:solidFill>
                <a:effectLst>
                  <a:outerShdw blurRad="38100" dist="38100" dir="2700000" algn="tl">
                    <a:srgbClr val="000000">
                      <a:alpha val="43137"/>
                    </a:srgbClr>
                  </a:outerShdw>
                </a:effectLst>
              </a:rPr>
              <a:t>Численность</a:t>
            </a:r>
            <a:r>
              <a:rPr lang="ru-RU" sz="1800" b="1" dirty="0" smtClean="0">
                <a:solidFill>
                  <a:srgbClr val="800000"/>
                </a:solidFill>
                <a:effectLst>
                  <a:outerShdw blurRad="38100" dist="38100" dir="2700000" algn="tl">
                    <a:srgbClr val="000000">
                      <a:alpha val="43137"/>
                    </a:srgbClr>
                  </a:outerShdw>
                </a:effectLst>
              </a:rPr>
              <a:t>:</a:t>
            </a:r>
            <a:r>
              <a:rPr lang="ru-RU" sz="1800" dirty="0" smtClean="0">
                <a:effectLst>
                  <a:outerShdw blurRad="38100" dist="38100" dir="2700000" algn="tl">
                    <a:srgbClr val="000000">
                      <a:alpha val="43137"/>
                    </a:srgbClr>
                  </a:outerShdw>
                </a:effectLst>
              </a:rPr>
              <a:t>  </a:t>
            </a:r>
            <a:r>
              <a:rPr lang="ru-RU" sz="1600" u="sng" dirty="0" smtClean="0"/>
              <a:t>русская эскадра Ушакова</a:t>
            </a:r>
            <a:r>
              <a:rPr lang="ru-RU" sz="1600" dirty="0" smtClean="0"/>
              <a:t> -  10 линейных кораблей, 6 фрегатов, 1 бомбардирский корабль и 20 вспомогательных судов (около 830 орудий); </a:t>
            </a:r>
            <a:r>
              <a:rPr lang="ru-RU" sz="1600" u="sng" dirty="0" smtClean="0"/>
              <a:t>турецкая эскадра</a:t>
            </a:r>
            <a:r>
              <a:rPr lang="ru-RU" sz="1600" dirty="0" smtClean="0"/>
              <a:t> - 14 линейных кораблей, 8 фрегатов и 23 вспомогательных судов  (около 1400 орудий). </a:t>
            </a:r>
          </a:p>
          <a:p>
            <a:pPr marL="0" indent="450000" eaLnBrk="1" hangingPunct="1">
              <a:spcBef>
                <a:spcPts val="0"/>
              </a:spcBef>
              <a:buFontTx/>
              <a:buNone/>
            </a:pPr>
            <a:r>
              <a:rPr lang="ru-RU" sz="1800" dirty="0" smtClean="0">
                <a:solidFill>
                  <a:srgbClr val="800000"/>
                </a:solidFill>
                <a:effectLst>
                  <a:outerShdw blurRad="38100" dist="38100" dir="2700000" algn="tl">
                    <a:srgbClr val="000000">
                      <a:alpha val="43137"/>
                    </a:srgbClr>
                  </a:outerShdw>
                </a:effectLst>
              </a:rPr>
              <a:t>Задачи</a:t>
            </a:r>
            <a:r>
              <a:rPr lang="ru-RU" sz="1800" b="1" dirty="0" smtClean="0">
                <a:solidFill>
                  <a:srgbClr val="800000"/>
                </a:solidFill>
                <a:effectLst>
                  <a:outerShdw blurRad="38100" dist="38100" dir="2700000" algn="tl">
                    <a:srgbClr val="000000">
                      <a:alpha val="43137"/>
                    </a:srgbClr>
                  </a:outerShdw>
                </a:effectLst>
              </a:rPr>
              <a:t>:</a:t>
            </a:r>
            <a:r>
              <a:rPr lang="ru-RU" sz="1800" dirty="0" smtClean="0">
                <a:solidFill>
                  <a:srgbClr val="800000"/>
                </a:solidFill>
                <a:effectLst>
                  <a:outerShdw blurRad="38100" dist="38100" dir="2700000" algn="tl">
                    <a:srgbClr val="000000">
                      <a:alpha val="43137"/>
                    </a:srgbClr>
                  </a:outerShdw>
                </a:effectLst>
              </a:rPr>
              <a:t> </a:t>
            </a:r>
            <a:r>
              <a:rPr lang="ru-RU" sz="1600" dirty="0" smtClean="0"/>
              <a:t>захват крепости Измаил и выход к Чёрному морю через реку Дунай, укрепление позиций Русского флота на Чёрном море.</a:t>
            </a:r>
            <a:endParaRPr lang="ru-RU" sz="2000" dirty="0" smtClean="0"/>
          </a:p>
        </p:txBody>
      </p:sp>
      <p:pic>
        <p:nvPicPr>
          <p:cNvPr id="49160" name="Picture 8" descr="Тендра 1"/>
          <p:cNvPicPr>
            <a:picLocks noChangeAspect="1" noChangeArrowheads="1"/>
          </p:cNvPicPr>
          <p:nvPr/>
        </p:nvPicPr>
        <p:blipFill>
          <a:blip r:embed="rId2" cstate="print"/>
          <a:srcRect/>
          <a:stretch>
            <a:fillRect/>
          </a:stretch>
        </p:blipFill>
        <p:spPr bwMode="auto">
          <a:xfrm>
            <a:off x="6000760" y="785794"/>
            <a:ext cx="2787650" cy="3500462"/>
          </a:xfrm>
          <a:prstGeom prst="rect">
            <a:avLst/>
          </a:prstGeom>
          <a:ln>
            <a:noFill/>
          </a:ln>
          <a:effectLst>
            <a:outerShdw blurRad="292100" dist="139700" dir="2700000" algn="tl" rotWithShape="0">
              <a:srgbClr val="333333">
                <a:alpha val="65000"/>
              </a:srgbClr>
            </a:outerShdw>
          </a:effectLst>
        </p:spPr>
      </p:pic>
      <p:pic>
        <p:nvPicPr>
          <p:cNvPr id="33798" name="Picture 12"/>
          <p:cNvPicPr>
            <a:picLocks noChangeAspect="1" noChangeArrowheads="1"/>
          </p:cNvPicPr>
          <p:nvPr/>
        </p:nvPicPr>
        <p:blipFill>
          <a:blip r:embed="rId3" cstate="print"/>
          <a:srcRect/>
          <a:stretch>
            <a:fillRect/>
          </a:stretch>
        </p:blipFill>
        <p:spPr bwMode="auto">
          <a:xfrm>
            <a:off x="3857620" y="785794"/>
            <a:ext cx="2000658" cy="2786082"/>
          </a:xfrm>
          <a:prstGeom prst="rect">
            <a:avLst/>
          </a:prstGeom>
          <a:ln>
            <a:noFill/>
          </a:ln>
          <a:effectLst>
            <a:outerShdw blurRad="292100" dist="139700" dir="2700000" algn="tl" rotWithShape="0">
              <a:srgbClr val="333333">
                <a:alpha val="65000"/>
              </a:srgbClr>
            </a:outerShdw>
          </a:effectLst>
        </p:spPr>
      </p:pic>
      <p:pic>
        <p:nvPicPr>
          <p:cNvPr id="33799" name="Picture 13"/>
          <p:cNvPicPr>
            <a:picLocks noChangeAspect="1" noChangeArrowheads="1"/>
          </p:cNvPicPr>
          <p:nvPr/>
        </p:nvPicPr>
        <p:blipFill>
          <a:blip r:embed="rId4" cstate="print"/>
          <a:srcRect/>
          <a:stretch>
            <a:fillRect/>
          </a:stretch>
        </p:blipFill>
        <p:spPr bwMode="auto">
          <a:xfrm>
            <a:off x="3857620" y="4429132"/>
            <a:ext cx="3024187" cy="21018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9155"/>
                                        </p:tgtEl>
                                        <p:attrNameLst>
                                          <p:attrName>style.visibility</p:attrName>
                                        </p:attrNameLst>
                                      </p:cBhvr>
                                      <p:to>
                                        <p:strVal val="visible"/>
                                      </p:to>
                                    </p:set>
                                    <p:animEffect transition="in" filter="fade">
                                      <p:cBhvr>
                                        <p:cTn id="7" dur="1000">
                                          <p:stCondLst>
                                            <p:cond delay="0"/>
                                          </p:stCondLst>
                                        </p:cTn>
                                        <p:tgtEl>
                                          <p:spTgt spid="49155"/>
                                        </p:tgtEl>
                                      </p:cBhvr>
                                    </p:animEffect>
                                  </p:childTnLst>
                                </p:cTn>
                              </p:par>
                            </p:childTnLst>
                          </p:cTn>
                        </p:par>
                        <p:par>
                          <p:cTn id="8" fill="hold">
                            <p:stCondLst>
                              <p:cond delay="3800"/>
                            </p:stCondLst>
                            <p:childTnLst>
                              <p:par>
                                <p:cTn id="9" presetID="22" presetClass="entr" presetSubtype="4" fill="hold" nodeType="afterEffect">
                                  <p:stCondLst>
                                    <p:cond delay="0"/>
                                  </p:stCondLst>
                                  <p:childTnLst>
                                    <p:set>
                                      <p:cBhvr>
                                        <p:cTn id="10" dur="1" fill="hold">
                                          <p:stCondLst>
                                            <p:cond delay="0"/>
                                          </p:stCondLst>
                                        </p:cTn>
                                        <p:tgtEl>
                                          <p:spTgt spid="49160"/>
                                        </p:tgtEl>
                                        <p:attrNameLst>
                                          <p:attrName>style.visibility</p:attrName>
                                        </p:attrNameLst>
                                      </p:cBhvr>
                                      <p:to>
                                        <p:strVal val="visible"/>
                                      </p:to>
                                    </p:set>
                                    <p:animEffect transition="in" filter="wipe(down)">
                                      <p:cBhvr>
                                        <p:cTn id="11" dur="500"/>
                                        <p:tgtEl>
                                          <p:spTgt spid="49160"/>
                                        </p:tgtEl>
                                      </p:cBhvr>
                                    </p:animEffect>
                                  </p:childTnLst>
                                </p:cTn>
                              </p:par>
                            </p:childTnLst>
                          </p:cTn>
                        </p:par>
                        <p:par>
                          <p:cTn id="12" fill="hold">
                            <p:stCondLst>
                              <p:cond delay="43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9156">
                                            <p:txEl>
                                              <p:pRg st="0" end="0"/>
                                            </p:txEl>
                                          </p:spTgt>
                                        </p:tgtEl>
                                        <p:attrNameLst>
                                          <p:attrName>style.visibility</p:attrName>
                                        </p:attrNameLst>
                                      </p:cBhvr>
                                      <p:to>
                                        <p:strVal val="visible"/>
                                      </p:to>
                                    </p:set>
                                    <p:animEffect transition="in" filter="fade">
                                      <p:cBhvr>
                                        <p:cTn id="15" dur="500">
                                          <p:stCondLst>
                                            <p:cond delay="0"/>
                                          </p:stCondLst>
                                        </p:cTn>
                                        <p:tgtEl>
                                          <p:spTgt spid="49156">
                                            <p:txEl>
                                              <p:pRg st="0" end="0"/>
                                            </p:txEl>
                                          </p:spTgt>
                                        </p:tgtEl>
                                      </p:cBhvr>
                                    </p:animEffect>
                                  </p:childTnLst>
                                </p:cTn>
                              </p:par>
                            </p:childTnLst>
                          </p:cTn>
                        </p:par>
                        <p:par>
                          <p:cTn id="16" fill="hold">
                            <p:stCondLst>
                              <p:cond delay="74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49156">
                                            <p:txEl>
                                              <p:pRg st="1" end="1"/>
                                            </p:txEl>
                                          </p:spTgt>
                                        </p:tgtEl>
                                        <p:attrNameLst>
                                          <p:attrName>style.visibility</p:attrName>
                                        </p:attrNameLst>
                                      </p:cBhvr>
                                      <p:to>
                                        <p:strVal val="visible"/>
                                      </p:to>
                                    </p:set>
                                    <p:animEffect transition="in" filter="fade">
                                      <p:cBhvr>
                                        <p:cTn id="19" dur="500">
                                          <p:stCondLst>
                                            <p:cond delay="0"/>
                                          </p:stCondLst>
                                        </p:cTn>
                                        <p:tgtEl>
                                          <p:spTgt spid="49156">
                                            <p:txEl>
                                              <p:pRg st="1" end="1"/>
                                            </p:txEl>
                                          </p:spTgt>
                                        </p:tgtEl>
                                      </p:cBhvr>
                                    </p:animEffect>
                                  </p:childTnLst>
                                </p:cTn>
                              </p:par>
                            </p:childTnLst>
                          </p:cTn>
                        </p:par>
                        <p:par>
                          <p:cTn id="20" fill="hold">
                            <p:stCondLst>
                              <p:cond delay="90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49156">
                                            <p:txEl>
                                              <p:pRg st="2" end="2"/>
                                            </p:txEl>
                                          </p:spTgt>
                                        </p:tgtEl>
                                        <p:attrNameLst>
                                          <p:attrName>style.visibility</p:attrName>
                                        </p:attrNameLst>
                                      </p:cBhvr>
                                      <p:to>
                                        <p:strVal val="visible"/>
                                      </p:to>
                                    </p:set>
                                    <p:animEffect transition="in" filter="fade">
                                      <p:cBhvr>
                                        <p:cTn id="23" dur="500">
                                          <p:stCondLst>
                                            <p:cond delay="0"/>
                                          </p:stCondLst>
                                        </p:cTn>
                                        <p:tgtEl>
                                          <p:spTgt spid="49156">
                                            <p:txEl>
                                              <p:pRg st="2" end="2"/>
                                            </p:txEl>
                                          </p:spTgt>
                                        </p:tgtEl>
                                      </p:cBhvr>
                                    </p:animEffect>
                                  </p:childTnLst>
                                </p:cTn>
                              </p:par>
                            </p:childTnLst>
                          </p:cTn>
                        </p:par>
                        <p:par>
                          <p:cTn id="24" fill="hold">
                            <p:stCondLst>
                              <p:cond delay="199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49156">
                                            <p:txEl>
                                              <p:pRg st="3" end="3"/>
                                            </p:txEl>
                                          </p:spTgt>
                                        </p:tgtEl>
                                        <p:attrNameLst>
                                          <p:attrName>style.visibility</p:attrName>
                                        </p:attrNameLst>
                                      </p:cBhvr>
                                      <p:to>
                                        <p:strVal val="visible"/>
                                      </p:to>
                                    </p:set>
                                    <p:animEffect transition="in" filter="fade">
                                      <p:cBhvr>
                                        <p:cTn id="27" dur="500">
                                          <p:stCondLst>
                                            <p:cond delay="0"/>
                                          </p:stCondLst>
                                        </p:cTn>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xfrm>
            <a:off x="714348" y="214290"/>
            <a:ext cx="7772400" cy="457200"/>
          </a:xfrm>
        </p:spPr>
        <p:txBody>
          <a:bodyPr/>
          <a:lstStyle/>
          <a:p>
            <a:pPr eaLnBrk="1" hangingPunct="1"/>
            <a:r>
              <a:rPr lang="ru-RU" sz="2400" b="1" dirty="0" smtClean="0">
                <a:solidFill>
                  <a:srgbClr val="006666"/>
                </a:solidFill>
              </a:rPr>
              <a:t>Морской бой у мыса </a:t>
            </a:r>
            <a:r>
              <a:rPr lang="ru-RU" sz="2400" b="1" dirty="0" err="1" smtClean="0">
                <a:solidFill>
                  <a:srgbClr val="006666"/>
                </a:solidFill>
              </a:rPr>
              <a:t>Тендра</a:t>
            </a:r>
            <a:r>
              <a:rPr lang="ru-RU" sz="2400" b="1" dirty="0" smtClean="0">
                <a:solidFill>
                  <a:srgbClr val="006666"/>
                </a:solidFill>
              </a:rPr>
              <a:t> (1790 г.)</a:t>
            </a:r>
            <a:br>
              <a:rPr lang="ru-RU" sz="2400" b="1" dirty="0" smtClean="0">
                <a:solidFill>
                  <a:srgbClr val="006666"/>
                </a:solidFill>
              </a:rPr>
            </a:br>
            <a:r>
              <a:rPr lang="ru-RU" sz="2400" b="1" dirty="0" smtClean="0">
                <a:solidFill>
                  <a:srgbClr val="006666"/>
                </a:solidFill>
              </a:rPr>
              <a:t>(продолжение)</a:t>
            </a:r>
          </a:p>
        </p:txBody>
      </p:sp>
      <p:sp>
        <p:nvSpPr>
          <p:cNvPr id="34820" name="Rectangle 4"/>
          <p:cNvSpPr>
            <a:spLocks noChangeArrowheads="1"/>
          </p:cNvSpPr>
          <p:nvPr/>
        </p:nvSpPr>
        <p:spPr bwMode="auto">
          <a:xfrm>
            <a:off x="142844" y="857232"/>
            <a:ext cx="8786874" cy="5761037"/>
          </a:xfrm>
          <a:prstGeom prst="rect">
            <a:avLst/>
          </a:prstGeom>
          <a:noFill/>
          <a:ln w="9525">
            <a:noFill/>
            <a:miter lim="800000"/>
            <a:headEnd/>
            <a:tailEnd/>
          </a:ln>
        </p:spPr>
        <p:txBody>
          <a:bodyPr/>
          <a:lstStyle/>
          <a:p>
            <a:pPr indent="450000" algn="just">
              <a:spcBef>
                <a:spcPts val="0"/>
              </a:spcBef>
            </a:pPr>
            <a:r>
              <a:rPr lang="ru-RU" sz="2400" dirty="0" smtClean="0">
                <a:solidFill>
                  <a:srgbClr val="800000"/>
                </a:solidFill>
                <a:effectLst>
                  <a:outerShdw blurRad="38100" dist="38100" dir="2700000" algn="tl">
                    <a:srgbClr val="000000">
                      <a:alpha val="43137"/>
                    </a:srgbClr>
                  </a:outerShdw>
                </a:effectLst>
                <a:latin typeface="+mn-lt"/>
              </a:rPr>
              <a:t>Основные </a:t>
            </a:r>
            <a:r>
              <a:rPr lang="ru-RU" sz="2400" dirty="0">
                <a:solidFill>
                  <a:srgbClr val="800000"/>
                </a:solidFill>
                <a:effectLst>
                  <a:outerShdw blurRad="38100" dist="38100" dir="2700000" algn="tl">
                    <a:srgbClr val="000000">
                      <a:alpha val="43137"/>
                    </a:srgbClr>
                  </a:outerShdw>
                </a:effectLst>
                <a:latin typeface="+mn-lt"/>
              </a:rPr>
              <a:t>эпизоды: </a:t>
            </a:r>
            <a:r>
              <a:rPr lang="ru-RU" sz="2000" dirty="0" smtClean="0"/>
              <a:t>в </a:t>
            </a:r>
            <a:r>
              <a:rPr lang="ru-RU" sz="2000" dirty="0"/>
              <a:t>ходе компании 1790г. турецкое командование приказало своему командующему разбить русский флот и высадить десант в Крыму. В конце июня возле берегов Крыма появился турецкий флот. Русская эскадра встретилась с неприятелем 8 июля 1790г. против устья </a:t>
            </a:r>
            <a:r>
              <a:rPr lang="ru-RU" sz="2000" dirty="0" err="1"/>
              <a:t>Еникальского</a:t>
            </a:r>
            <a:r>
              <a:rPr lang="ru-RU" sz="2000" dirty="0"/>
              <a:t> пролива и реки Кубани. Пять часов длился бой, закончившийся бегством неприятеля, которому удалось увести с собой свои повреждённые суда. Русские корабли тоже получили повреждения, но все они очень быстро были исправлены. Турецкий флот, отойдя к своим берегам, спешно приводил себя после боя в порядок. </a:t>
            </a:r>
          </a:p>
          <a:p>
            <a:pPr indent="450000" algn="just">
              <a:spcBef>
                <a:spcPts val="0"/>
              </a:spcBef>
            </a:pPr>
            <a:r>
              <a:rPr lang="ru-RU" sz="2000" dirty="0" smtClean="0"/>
              <a:t>В </a:t>
            </a:r>
            <a:r>
              <a:rPr lang="ru-RU" sz="2000" dirty="0"/>
              <a:t>15 часов русские корабли, выстроились в боевой порядок и сблизившись с противником на дистанцию картечного выстрела, решительно атаковали его. На выдержав атаки, турецкие корабли отступили и, пользуясь превосходством в скорости, около 20 часов вечера скрылись в темноте. Особенно пострадали корабли турецких флагманов. С наступлением темноты погоня была прекращена, и Ушаков, ввиду признаков наступления штормовой погоды, приказал стать на ночь на якорь. С рассветом 29 августа турецкий флот оказался стоящим в беспорядке на якоре вблизи русских кораблей, и Ушаков приказал возобновить бой</a:t>
            </a:r>
            <a:r>
              <a:rPr lang="ru-RU" sz="2000" dirty="0" smtClean="0"/>
              <a:t>.</a:t>
            </a: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0179"/>
                                        </p:tgtEl>
                                        <p:attrNameLst>
                                          <p:attrName>style.visibility</p:attrName>
                                        </p:attrNameLst>
                                      </p:cBhvr>
                                      <p:to>
                                        <p:strVal val="visible"/>
                                      </p:to>
                                    </p:set>
                                    <p:animEffect transition="in" filter="fade">
                                      <p:cBhvr>
                                        <p:cTn id="7" dur="1000">
                                          <p:stCondLst>
                                            <p:cond delay="0"/>
                                          </p:stCondLst>
                                        </p:cTn>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14290"/>
            <a:ext cx="7772400" cy="1143000"/>
          </a:xfrm>
        </p:spPr>
        <p:txBody>
          <a:bodyPr/>
          <a:lstStyle/>
          <a:p>
            <a:r>
              <a:rPr lang="ru-RU" sz="2800" b="1" dirty="0" smtClean="0">
                <a:solidFill>
                  <a:srgbClr val="006666"/>
                </a:solidFill>
              </a:rPr>
              <a:t>Морской бой у мыса </a:t>
            </a:r>
            <a:r>
              <a:rPr lang="ru-RU" sz="2800" b="1" dirty="0" err="1" smtClean="0">
                <a:solidFill>
                  <a:srgbClr val="006666"/>
                </a:solidFill>
              </a:rPr>
              <a:t>Тендра</a:t>
            </a:r>
            <a:r>
              <a:rPr lang="ru-RU" sz="2800" b="1" dirty="0" smtClean="0">
                <a:solidFill>
                  <a:srgbClr val="006666"/>
                </a:solidFill>
              </a:rPr>
              <a:t> (1790 г.)</a:t>
            </a:r>
            <a:br>
              <a:rPr lang="ru-RU" sz="2800" b="1" dirty="0" smtClean="0">
                <a:solidFill>
                  <a:srgbClr val="006666"/>
                </a:solidFill>
              </a:rPr>
            </a:br>
            <a:r>
              <a:rPr lang="ru-RU" sz="2800" b="1" dirty="0" smtClean="0">
                <a:solidFill>
                  <a:srgbClr val="006666"/>
                </a:solidFill>
              </a:rPr>
              <a:t>(продолжение)</a:t>
            </a:r>
            <a:endParaRPr lang="ru-RU" sz="2800" dirty="0"/>
          </a:p>
        </p:txBody>
      </p:sp>
      <p:pic>
        <p:nvPicPr>
          <p:cNvPr id="4" name="Picture 6" descr="Тендра 2"/>
          <p:cNvPicPr>
            <a:picLocks noGrp="1" noChangeAspect="1" noChangeArrowheads="1"/>
          </p:cNvPicPr>
          <p:nvPr>
            <p:ph idx="1"/>
          </p:nvPr>
        </p:nvPicPr>
        <p:blipFill>
          <a:blip r:embed="rId2" cstate="print">
            <a:lum/>
          </a:blip>
          <a:srcRect/>
          <a:stretch>
            <a:fillRect/>
          </a:stretch>
        </p:blipFill>
        <p:spPr bwMode="auto">
          <a:xfrm>
            <a:off x="3714744" y="1785926"/>
            <a:ext cx="5082167" cy="378621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42844" y="1142984"/>
            <a:ext cx="3357586" cy="5632311"/>
          </a:xfrm>
          <a:prstGeom prst="rect">
            <a:avLst/>
          </a:prstGeom>
          <a:noFill/>
        </p:spPr>
        <p:txBody>
          <a:bodyPr wrap="square" rtlCol="0">
            <a:spAutoFit/>
          </a:bodyPr>
          <a:lstStyle/>
          <a:p>
            <a:pPr indent="450000" algn="just">
              <a:spcBef>
                <a:spcPts val="0"/>
              </a:spcBef>
            </a:pPr>
            <a:r>
              <a:rPr lang="ru-RU" sz="2000" dirty="0" smtClean="0">
                <a:solidFill>
                  <a:srgbClr val="800000"/>
                </a:solidFill>
                <a:effectLst>
                  <a:outerShdw blurRad="38100" dist="38100" dir="2700000" algn="tl">
                    <a:srgbClr val="000000">
                      <a:alpha val="43137"/>
                    </a:srgbClr>
                  </a:outerShdw>
                </a:effectLst>
                <a:latin typeface="+mj-lt"/>
              </a:rPr>
              <a:t>Итог: </a:t>
            </a:r>
            <a:r>
              <a:rPr lang="ru-RU" sz="1800" dirty="0" smtClean="0">
                <a:latin typeface="+mj-lt"/>
              </a:rPr>
              <a:t>победа в </a:t>
            </a:r>
            <a:r>
              <a:rPr lang="ru-RU" sz="1800" dirty="0" err="1" smtClean="0">
                <a:latin typeface="+mj-lt"/>
              </a:rPr>
              <a:t>Еникальском</a:t>
            </a:r>
            <a:r>
              <a:rPr lang="ru-RU" sz="1800" dirty="0" smtClean="0">
                <a:latin typeface="+mj-lt"/>
              </a:rPr>
              <a:t> проливе ликвидировала угрозу высадки десанта в Крыму и нападение с моря и с суши на Севастополь. В ходе боя Ушаков в максимальной степени использовал огневую мощь своих кораблей, подходя к противнику на предельно короткие дистанции и нанося главный удар по флагманским кораблям. Победа Черноморского флота при </a:t>
            </a:r>
            <a:r>
              <a:rPr lang="ru-RU" sz="1800" dirty="0" err="1" smtClean="0">
                <a:latin typeface="+mj-lt"/>
              </a:rPr>
              <a:t>Тендре</a:t>
            </a:r>
            <a:r>
              <a:rPr lang="ru-RU" sz="1800" dirty="0" smtClean="0">
                <a:latin typeface="+mj-lt"/>
              </a:rPr>
              <a:t> была полной. Русский флот потерь среди кораблей не имел; погибли 21 человек и 25 были ранены. Красной строкой вписана </a:t>
            </a:r>
            <a:r>
              <a:rPr lang="ru-RU" sz="1800" dirty="0" err="1" smtClean="0">
                <a:latin typeface="+mj-lt"/>
              </a:rPr>
              <a:t>Тендра</a:t>
            </a:r>
            <a:r>
              <a:rPr lang="ru-RU" sz="1800" dirty="0" smtClean="0">
                <a:latin typeface="+mj-lt"/>
              </a:rPr>
              <a:t> и в историю мирового военного искусства.</a:t>
            </a:r>
            <a:endParaRPr lang="ru-RU" sz="1800"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6" name="Picture 6" descr="B_046"/>
          <p:cNvPicPr>
            <a:picLocks noGrp="1" noChangeAspect="1" noChangeArrowheads="1"/>
          </p:cNvPicPr>
          <p:nvPr>
            <p:ph sz="half" idx="2"/>
          </p:nvPr>
        </p:nvPicPr>
        <p:blipFill>
          <a:blip r:embed="rId2" cstate="print">
            <a:lum bright="24000" contrast="18000"/>
          </a:blip>
          <a:srcRect/>
          <a:stretch>
            <a:fillRect/>
          </a:stretch>
        </p:blipFill>
        <p:spPr>
          <a:xfrm>
            <a:off x="1928794" y="642918"/>
            <a:ext cx="5429256" cy="3399115"/>
          </a:xfrm>
          <a:noFill/>
        </p:spPr>
      </p:pic>
      <p:sp>
        <p:nvSpPr>
          <p:cNvPr id="51203" name="Rectangle 3"/>
          <p:cNvSpPr>
            <a:spLocks noGrp="1" noChangeArrowheads="1"/>
          </p:cNvSpPr>
          <p:nvPr>
            <p:ph type="title"/>
          </p:nvPr>
        </p:nvSpPr>
        <p:spPr>
          <a:xfrm>
            <a:off x="500034" y="0"/>
            <a:ext cx="8280400" cy="631825"/>
          </a:xfrm>
        </p:spPr>
        <p:txBody>
          <a:bodyPr/>
          <a:lstStyle/>
          <a:p>
            <a:pPr eaLnBrk="1" hangingPunct="1"/>
            <a:r>
              <a:rPr lang="ru-RU" sz="2800" b="1" dirty="0" smtClean="0">
                <a:solidFill>
                  <a:srgbClr val="006666"/>
                </a:solidFill>
                <a:latin typeface="Arial" charset="0"/>
              </a:rPr>
              <a:t>Бородинское сражение (1812 г.)</a:t>
            </a:r>
          </a:p>
        </p:txBody>
      </p:sp>
      <p:sp>
        <p:nvSpPr>
          <p:cNvPr id="51204" name="Rectangle 4"/>
          <p:cNvSpPr>
            <a:spLocks noGrp="1" noChangeArrowheads="1"/>
          </p:cNvSpPr>
          <p:nvPr>
            <p:ph type="body" sz="half" idx="1"/>
          </p:nvPr>
        </p:nvSpPr>
        <p:spPr>
          <a:xfrm>
            <a:off x="214282" y="4071943"/>
            <a:ext cx="8643998" cy="2786058"/>
          </a:xfrm>
        </p:spPr>
        <p:txBody>
          <a:bodyPr/>
          <a:lstStyle/>
          <a:p>
            <a:pPr algn="just" eaLnBrk="1" hangingPunct="1">
              <a:buFontTx/>
              <a:buNone/>
            </a:pPr>
            <a:r>
              <a:rPr lang="ru-RU" sz="1600" dirty="0" smtClean="0">
                <a:solidFill>
                  <a:srgbClr val="800000"/>
                </a:solidFill>
                <a:latin typeface="Arial" charset="0"/>
              </a:rPr>
              <a:t>	</a:t>
            </a:r>
            <a:r>
              <a:rPr lang="ru-RU" sz="1800" dirty="0" smtClean="0">
                <a:solidFill>
                  <a:srgbClr val="800000"/>
                </a:solidFill>
                <a:effectLst>
                  <a:outerShdw blurRad="38100" dist="38100" dir="2700000" algn="tl">
                    <a:srgbClr val="000000">
                      <a:alpha val="43137"/>
                    </a:srgbClr>
                  </a:outerShdw>
                </a:effectLst>
                <a:latin typeface="Arial" charset="0"/>
              </a:rPr>
              <a:t>Участвующие стороны:</a:t>
            </a:r>
            <a:r>
              <a:rPr lang="ru-RU" sz="1800" dirty="0" smtClean="0">
                <a:effectLst>
                  <a:outerShdw blurRad="38100" dist="38100" dir="2700000" algn="tl">
                    <a:srgbClr val="000000">
                      <a:alpha val="43137"/>
                    </a:srgbClr>
                  </a:outerShdw>
                </a:effectLst>
              </a:rPr>
              <a:t> </a:t>
            </a:r>
            <a:r>
              <a:rPr lang="ru-RU" sz="1800" dirty="0" smtClean="0"/>
              <a:t>Русская армия под командованием М.И.Кутузова и армия Франции.</a:t>
            </a:r>
          </a:p>
          <a:p>
            <a:pPr algn="just" eaLnBrk="1" hangingPunct="1">
              <a:buFontTx/>
              <a:buNone/>
            </a:pPr>
            <a:r>
              <a:rPr lang="ru-RU" sz="1800" dirty="0" smtClean="0"/>
              <a:t>	</a:t>
            </a:r>
            <a:r>
              <a:rPr lang="ru-RU" sz="1800" dirty="0" smtClean="0">
                <a:solidFill>
                  <a:srgbClr val="800000"/>
                </a:solidFill>
                <a:effectLst>
                  <a:outerShdw blurRad="38100" dist="38100" dir="2700000" algn="tl">
                    <a:srgbClr val="000000">
                      <a:alpha val="43137"/>
                    </a:srgbClr>
                  </a:outerShdw>
                </a:effectLst>
                <a:latin typeface="Arial" charset="0"/>
              </a:rPr>
              <a:t>Место сражения:</a:t>
            </a:r>
            <a:r>
              <a:rPr lang="ru-RU" sz="1800" dirty="0" smtClean="0">
                <a:effectLst>
                  <a:outerShdw blurRad="38100" dist="38100" dir="2700000" algn="tl">
                    <a:srgbClr val="000000">
                      <a:alpha val="43137"/>
                    </a:srgbClr>
                  </a:outerShdw>
                </a:effectLst>
              </a:rPr>
              <a:t> </a:t>
            </a:r>
            <a:r>
              <a:rPr lang="ru-RU" sz="1800" dirty="0" smtClean="0"/>
              <a:t>Бородинское поле в 120 километров от Москвы.</a:t>
            </a:r>
          </a:p>
          <a:p>
            <a:pPr algn="just" eaLnBrk="1" hangingPunct="1">
              <a:buFontTx/>
              <a:buNone/>
            </a:pPr>
            <a:r>
              <a:rPr lang="ru-RU" sz="1800" dirty="0" smtClean="0"/>
              <a:t>	</a:t>
            </a:r>
            <a:r>
              <a:rPr lang="ru-RU" sz="1800" dirty="0" smtClean="0">
                <a:solidFill>
                  <a:srgbClr val="800000"/>
                </a:solidFill>
                <a:effectLst>
                  <a:outerShdw blurRad="38100" dist="38100" dir="2700000" algn="tl">
                    <a:srgbClr val="000000">
                      <a:alpha val="43137"/>
                    </a:srgbClr>
                  </a:outerShdw>
                </a:effectLst>
                <a:latin typeface="Arial" charset="0"/>
              </a:rPr>
              <a:t>Численность:</a:t>
            </a:r>
            <a:r>
              <a:rPr lang="ru-RU" sz="1800" dirty="0" smtClean="0">
                <a:effectLst>
                  <a:outerShdw blurRad="38100" dist="38100" dir="2700000" algn="tl">
                    <a:srgbClr val="000000">
                      <a:alpha val="43137"/>
                    </a:srgbClr>
                  </a:outerShdw>
                </a:effectLst>
              </a:rPr>
              <a:t> </a:t>
            </a:r>
            <a:r>
              <a:rPr lang="ru-RU" sz="1800" dirty="0" smtClean="0"/>
              <a:t>Кутузов располагал 116 тыс. регулярных войск, 11 тыс. казаков и немногим более 28 тыс. ополченцев при 624 орудиях. Французская армия к началу сражения насчитывала 134 тыс. человек при 589 орудиях. Это были кадровые, регулярные войска. 	</a:t>
            </a:r>
          </a:p>
          <a:p>
            <a:pPr algn="just" eaLnBrk="1" hangingPunct="1">
              <a:buFontTx/>
              <a:buNone/>
            </a:pPr>
            <a:r>
              <a:rPr lang="ru-RU" sz="1800" dirty="0" smtClean="0">
                <a:solidFill>
                  <a:srgbClr val="800000"/>
                </a:solidFill>
                <a:latin typeface="Arial" charset="0"/>
              </a:rPr>
              <a:t>	</a:t>
            </a:r>
            <a:r>
              <a:rPr lang="ru-RU" sz="1800" dirty="0" smtClean="0">
                <a:solidFill>
                  <a:srgbClr val="800000"/>
                </a:solidFill>
                <a:effectLst>
                  <a:outerShdw blurRad="38100" dist="38100" dir="2700000" algn="tl">
                    <a:srgbClr val="000000">
                      <a:alpha val="43137"/>
                    </a:srgbClr>
                  </a:outerShdw>
                </a:effectLst>
                <a:latin typeface="Arial" charset="0"/>
              </a:rPr>
              <a:t>Задачи: </a:t>
            </a:r>
            <a:r>
              <a:rPr lang="ru-RU" sz="1800" dirty="0" smtClean="0"/>
              <a:t>защитить Россию от захвата противником, отстоять Москву – «сердце» России.</a:t>
            </a:r>
          </a:p>
          <a:p>
            <a:pPr eaLnBrk="1" hangingPunct="1">
              <a:buFontTx/>
              <a:buNone/>
            </a:pPr>
            <a:r>
              <a:rPr lang="ru-RU" sz="18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1203"/>
                                        </p:tgtEl>
                                        <p:attrNameLst>
                                          <p:attrName>style.visibility</p:attrName>
                                        </p:attrNameLst>
                                      </p:cBhvr>
                                      <p:to>
                                        <p:strVal val="visible"/>
                                      </p:to>
                                    </p:set>
                                    <p:animEffect transition="in" filter="fade">
                                      <p:cBhvr>
                                        <p:cTn id="7" dur="1000">
                                          <p:stCondLst>
                                            <p:cond delay="0"/>
                                          </p:stCondLst>
                                        </p:cTn>
                                        <p:tgtEl>
                                          <p:spTgt spid="51203"/>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1206">
                                            <p:bg/>
                                          </p:spTgt>
                                        </p:tgtEl>
                                        <p:attrNameLst>
                                          <p:attrName>style.visibility</p:attrName>
                                        </p:attrNameLst>
                                      </p:cBhvr>
                                      <p:to>
                                        <p:strVal val="visible"/>
                                      </p:to>
                                    </p:set>
                                    <p:animEffect transition="in" filter="fade">
                                      <p:cBhvr>
                                        <p:cTn id="11" dur="500">
                                          <p:stCondLst>
                                            <p:cond delay="0"/>
                                          </p:stCondLst>
                                        </p:cTn>
                                        <p:tgtEl>
                                          <p:spTgt spid="51206">
                                            <p:bg/>
                                          </p:spTgt>
                                        </p:tgtEl>
                                      </p:cBhvr>
                                    </p:animEffect>
                                  </p:childTnLst>
                                </p:cTn>
                              </p:par>
                            </p:childTnLst>
                          </p:cTn>
                        </p:par>
                        <p:par>
                          <p:cTn id="12" fill="hold">
                            <p:stCondLst>
                              <p:cond delay="4100"/>
                            </p:stCondLst>
                            <p:childTnLst>
                              <p:par>
                                <p:cTn id="13" presetID="42" presetClass="entr" presetSubtype="0" fill="hold" nodeType="afterEffect">
                                  <p:stCondLst>
                                    <p:cond delay="0"/>
                                  </p:stCondLst>
                                  <p:childTnLst>
                                    <p:set>
                                      <p:cBhvr>
                                        <p:cTn id="14" dur="1" fill="hold">
                                          <p:stCondLst>
                                            <p:cond delay="0"/>
                                          </p:stCondLst>
                                        </p:cTn>
                                        <p:tgtEl>
                                          <p:spTgt spid="51206"/>
                                        </p:tgtEl>
                                        <p:attrNameLst>
                                          <p:attrName>style.visibility</p:attrName>
                                        </p:attrNameLst>
                                      </p:cBhvr>
                                      <p:to>
                                        <p:strVal val="visible"/>
                                      </p:to>
                                    </p:set>
                                    <p:animEffect transition="in" filter="fade">
                                      <p:cBhvr>
                                        <p:cTn id="15" dur="1000"/>
                                        <p:tgtEl>
                                          <p:spTgt spid="51206"/>
                                        </p:tgtEl>
                                      </p:cBhvr>
                                    </p:animEffect>
                                    <p:anim calcmode="lin" valueType="num">
                                      <p:cBhvr>
                                        <p:cTn id="16" dur="1000" fill="hold"/>
                                        <p:tgtEl>
                                          <p:spTgt spid="51206"/>
                                        </p:tgtEl>
                                        <p:attrNameLst>
                                          <p:attrName>ppt_x</p:attrName>
                                        </p:attrNameLst>
                                      </p:cBhvr>
                                      <p:tavLst>
                                        <p:tav tm="0">
                                          <p:val>
                                            <p:strVal val="#ppt_x"/>
                                          </p:val>
                                        </p:tav>
                                        <p:tav tm="100000">
                                          <p:val>
                                            <p:strVal val="#ppt_x"/>
                                          </p:val>
                                        </p:tav>
                                      </p:tavLst>
                                    </p:anim>
                                    <p:anim calcmode="lin" valueType="num">
                                      <p:cBhvr>
                                        <p:cTn id="17" dur="1000" fill="hold"/>
                                        <p:tgtEl>
                                          <p:spTgt spid="51206"/>
                                        </p:tgtEl>
                                        <p:attrNameLst>
                                          <p:attrName>ppt_y</p:attrName>
                                        </p:attrNameLst>
                                      </p:cBhvr>
                                      <p:tavLst>
                                        <p:tav tm="0">
                                          <p:val>
                                            <p:strVal val="#ppt_y+.1"/>
                                          </p:val>
                                        </p:tav>
                                        <p:tav tm="100000">
                                          <p:val>
                                            <p:strVal val="#ppt_y"/>
                                          </p:val>
                                        </p:tav>
                                      </p:tavLst>
                                    </p:anim>
                                  </p:childTnLst>
                                </p:cTn>
                              </p:par>
                            </p:childTnLst>
                          </p:cTn>
                        </p:par>
                        <p:par>
                          <p:cTn id="18" fill="hold">
                            <p:stCondLst>
                              <p:cond delay="510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51204">
                                            <p:txEl>
                                              <p:pRg st="0" end="0"/>
                                            </p:txEl>
                                          </p:spTgt>
                                        </p:tgtEl>
                                        <p:attrNameLst>
                                          <p:attrName>style.visibility</p:attrName>
                                        </p:attrNameLst>
                                      </p:cBhvr>
                                      <p:to>
                                        <p:strVal val="visible"/>
                                      </p:to>
                                    </p:set>
                                    <p:animEffect transition="in" filter="fade">
                                      <p:cBhvr>
                                        <p:cTn id="21" dur="500">
                                          <p:stCondLst>
                                            <p:cond delay="0"/>
                                          </p:stCondLst>
                                        </p:cTn>
                                        <p:tgtEl>
                                          <p:spTgt spid="51204">
                                            <p:txEl>
                                              <p:pRg st="0" end="0"/>
                                            </p:txEl>
                                          </p:spTgt>
                                        </p:tgtEl>
                                      </p:cBhvr>
                                    </p:animEffect>
                                  </p:childTnLst>
                                </p:cTn>
                              </p:par>
                            </p:childTnLst>
                          </p:cTn>
                        </p:par>
                        <p:par>
                          <p:cTn id="22" fill="hold">
                            <p:stCondLst>
                              <p:cond delay="9200"/>
                            </p:stCondLst>
                            <p:childTnLst>
                              <p:par>
                                <p:cTn id="23" presetID="10" presetClass="entr" presetSubtype="0" fill="hold" grpId="0" nodeType="afterEffect">
                                  <p:stCondLst>
                                    <p:cond delay="0"/>
                                  </p:stCondLst>
                                  <p:iterate type="lt">
                                    <p:tmPct val="10000"/>
                                  </p:iterate>
                                  <p:childTnLst>
                                    <p:set>
                                      <p:cBhvr>
                                        <p:cTn id="24" dur="1" fill="hold">
                                          <p:stCondLst>
                                            <p:cond delay="0"/>
                                          </p:stCondLst>
                                        </p:cTn>
                                        <p:tgtEl>
                                          <p:spTgt spid="51204">
                                            <p:txEl>
                                              <p:pRg st="1" end="1"/>
                                            </p:txEl>
                                          </p:spTgt>
                                        </p:tgtEl>
                                        <p:attrNameLst>
                                          <p:attrName>style.visibility</p:attrName>
                                        </p:attrNameLst>
                                      </p:cBhvr>
                                      <p:to>
                                        <p:strVal val="visible"/>
                                      </p:to>
                                    </p:set>
                                    <p:animEffect transition="in" filter="fade">
                                      <p:cBhvr>
                                        <p:cTn id="25" dur="500">
                                          <p:stCondLst>
                                            <p:cond delay="0"/>
                                          </p:stCondLst>
                                        </p:cTn>
                                        <p:tgtEl>
                                          <p:spTgt spid="51204">
                                            <p:txEl>
                                              <p:pRg st="1" end="1"/>
                                            </p:txEl>
                                          </p:spTgt>
                                        </p:tgtEl>
                                      </p:cBhvr>
                                    </p:animEffect>
                                  </p:childTnLst>
                                </p:cTn>
                              </p:par>
                            </p:childTnLst>
                          </p:cTn>
                        </p:par>
                        <p:par>
                          <p:cTn id="26" fill="hold">
                            <p:stCondLst>
                              <p:cond delay="1225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51204">
                                            <p:txEl>
                                              <p:pRg st="2" end="2"/>
                                            </p:txEl>
                                          </p:spTgt>
                                        </p:tgtEl>
                                        <p:attrNameLst>
                                          <p:attrName>style.visibility</p:attrName>
                                        </p:attrNameLst>
                                      </p:cBhvr>
                                      <p:to>
                                        <p:strVal val="visible"/>
                                      </p:to>
                                    </p:set>
                                    <p:animEffect transition="in" filter="fade">
                                      <p:cBhvr>
                                        <p:cTn id="29" dur="500">
                                          <p:stCondLst>
                                            <p:cond delay="0"/>
                                          </p:stCondLst>
                                        </p:cTn>
                                        <p:tgtEl>
                                          <p:spTgt spid="51204">
                                            <p:txEl>
                                              <p:pRg st="2" end="2"/>
                                            </p:txEl>
                                          </p:spTgt>
                                        </p:tgtEl>
                                      </p:cBhvr>
                                    </p:animEffect>
                                  </p:childTnLst>
                                </p:cTn>
                              </p:par>
                            </p:childTnLst>
                          </p:cTn>
                        </p:par>
                        <p:par>
                          <p:cTn id="30" fill="hold">
                            <p:stCondLst>
                              <p:cond delay="2330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51204">
                                            <p:txEl>
                                              <p:pRg st="3" end="3"/>
                                            </p:txEl>
                                          </p:spTgt>
                                        </p:tgtEl>
                                        <p:attrNameLst>
                                          <p:attrName>style.visibility</p:attrName>
                                        </p:attrNameLst>
                                      </p:cBhvr>
                                      <p:to>
                                        <p:strVal val="visible"/>
                                      </p:to>
                                    </p:set>
                                    <p:animEffect transition="in" filter="fade">
                                      <p:cBhvr>
                                        <p:cTn id="33" dur="500">
                                          <p:stCondLst>
                                            <p:cond delay="0"/>
                                          </p:stCondLst>
                                        </p:cTn>
                                        <p:tgtEl>
                                          <p:spTgt spid="51204">
                                            <p:txEl>
                                              <p:pRg st="3" end="3"/>
                                            </p:txEl>
                                          </p:spTgt>
                                        </p:tgtEl>
                                      </p:cBhvr>
                                    </p:animEffect>
                                  </p:childTnLst>
                                </p:cTn>
                              </p:par>
                            </p:childTnLst>
                          </p:cTn>
                        </p:par>
                        <p:par>
                          <p:cTn id="34" fill="hold">
                            <p:stCondLst>
                              <p:cond delay="27350"/>
                            </p:stCondLst>
                            <p:childTnLst>
                              <p:par>
                                <p:cTn id="35" presetID="10" presetClass="entr" presetSubtype="0" fill="hold" grpId="0" nodeType="afterEffect">
                                  <p:stCondLst>
                                    <p:cond delay="0"/>
                                  </p:stCondLst>
                                  <p:iterate type="lt">
                                    <p:tmPct val="10000"/>
                                  </p:iterate>
                                  <p:childTnLst>
                                    <p:set>
                                      <p:cBhvr>
                                        <p:cTn id="36" dur="1" fill="hold">
                                          <p:stCondLst>
                                            <p:cond delay="0"/>
                                          </p:stCondLst>
                                        </p:cTn>
                                        <p:tgtEl>
                                          <p:spTgt spid="51204">
                                            <p:txEl>
                                              <p:pRg st="4" end="4"/>
                                            </p:txEl>
                                          </p:spTgt>
                                        </p:tgtEl>
                                        <p:attrNameLst>
                                          <p:attrName>style.visibility</p:attrName>
                                        </p:attrNameLst>
                                      </p:cBhvr>
                                      <p:to>
                                        <p:strVal val="visible"/>
                                      </p:to>
                                    </p:set>
                                    <p:animEffect transition="in" filter="fade">
                                      <p:cBhvr>
                                        <p:cTn id="37" dur="500">
                                          <p:stCondLst>
                                            <p:cond delay="0"/>
                                          </p:stCondLst>
                                        </p:cTn>
                                        <p:tgtEl>
                                          <p:spTgt spid="51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build="p"/>
      <p:bldP spid="51203" grpId="0"/>
      <p:bldP spid="51204"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34" name="Picture 10" descr="Кутузов 3"/>
          <p:cNvPicPr>
            <a:picLocks noGrp="1" noChangeAspect="1" noChangeArrowheads="1"/>
          </p:cNvPicPr>
          <p:nvPr>
            <p:ph sz="half" idx="2"/>
          </p:nvPr>
        </p:nvPicPr>
        <p:blipFill>
          <a:blip r:embed="rId2" cstate="print">
            <a:lum bright="36000" contrast="-12000"/>
          </a:blip>
          <a:srcRect/>
          <a:stretch>
            <a:fillRect/>
          </a:stretch>
        </p:blipFill>
        <p:spPr>
          <a:xfrm>
            <a:off x="5416679" y="3933056"/>
            <a:ext cx="3745205" cy="2710084"/>
          </a:xfrm>
          <a:prstGeom prst="rect">
            <a:avLst/>
          </a:prstGeom>
          <a:ln>
            <a:noFill/>
          </a:ln>
          <a:effectLst>
            <a:softEdge rad="112500"/>
          </a:effectLst>
        </p:spPr>
      </p:pic>
      <p:sp>
        <p:nvSpPr>
          <p:cNvPr id="52227" name="Rectangle 3"/>
          <p:cNvSpPr>
            <a:spLocks noGrp="1" noChangeArrowheads="1"/>
          </p:cNvSpPr>
          <p:nvPr>
            <p:ph type="title"/>
          </p:nvPr>
        </p:nvSpPr>
        <p:spPr>
          <a:xfrm>
            <a:off x="428596" y="0"/>
            <a:ext cx="8243887" cy="692150"/>
          </a:xfrm>
        </p:spPr>
        <p:txBody>
          <a:bodyPr/>
          <a:lstStyle/>
          <a:p>
            <a:pPr eaLnBrk="1" hangingPunct="1"/>
            <a:r>
              <a:rPr lang="ru-RU" sz="2400" b="1" dirty="0" smtClean="0">
                <a:solidFill>
                  <a:srgbClr val="006666"/>
                </a:solidFill>
                <a:latin typeface="Arial" charset="0"/>
              </a:rPr>
              <a:t>Бородинское сражение (1812 г.)</a:t>
            </a:r>
            <a:br>
              <a:rPr lang="ru-RU" sz="2400" b="1" dirty="0" smtClean="0">
                <a:solidFill>
                  <a:srgbClr val="006666"/>
                </a:solidFill>
                <a:latin typeface="Arial" charset="0"/>
              </a:rPr>
            </a:br>
            <a:r>
              <a:rPr lang="ru-RU" sz="2000" b="1" dirty="0" smtClean="0">
                <a:solidFill>
                  <a:srgbClr val="006666"/>
                </a:solidFill>
                <a:latin typeface="Arial" charset="0"/>
              </a:rPr>
              <a:t>(продолжение)</a:t>
            </a:r>
          </a:p>
        </p:txBody>
      </p:sp>
      <p:sp>
        <p:nvSpPr>
          <p:cNvPr id="36868" name="Rectangle 4"/>
          <p:cNvSpPr>
            <a:spLocks noChangeArrowheads="1"/>
          </p:cNvSpPr>
          <p:nvPr/>
        </p:nvSpPr>
        <p:spPr bwMode="auto">
          <a:xfrm>
            <a:off x="251520" y="836712"/>
            <a:ext cx="8712968" cy="3600822"/>
          </a:xfrm>
          <a:prstGeom prst="rect">
            <a:avLst/>
          </a:prstGeom>
          <a:noFill/>
          <a:ln w="9525">
            <a:noFill/>
            <a:miter lim="800000"/>
            <a:headEnd/>
            <a:tailEnd/>
          </a:ln>
        </p:spPr>
        <p:txBody>
          <a:bodyPr/>
          <a:lstStyle/>
          <a:p>
            <a:pPr indent="450000">
              <a:spcBef>
                <a:spcPts val="0"/>
              </a:spcBef>
            </a:pPr>
            <a:r>
              <a:rPr lang="ru-RU" sz="1800" dirty="0" smtClean="0">
                <a:solidFill>
                  <a:srgbClr val="800000"/>
                </a:solidFill>
                <a:effectLst>
                  <a:outerShdw blurRad="38100" dist="38100" dir="2700000" algn="tl">
                    <a:srgbClr val="000000">
                      <a:alpha val="43137"/>
                    </a:srgbClr>
                  </a:outerShdw>
                </a:effectLst>
                <a:latin typeface="+mn-lt"/>
              </a:rPr>
              <a:t>Основные </a:t>
            </a:r>
            <a:r>
              <a:rPr lang="ru-RU" sz="1800" dirty="0">
                <a:solidFill>
                  <a:srgbClr val="800000"/>
                </a:solidFill>
                <a:effectLst>
                  <a:outerShdw blurRad="38100" dist="38100" dir="2700000" algn="tl">
                    <a:srgbClr val="000000">
                      <a:alpha val="43137"/>
                    </a:srgbClr>
                  </a:outerShdw>
                </a:effectLst>
                <a:latin typeface="+mn-lt"/>
              </a:rPr>
              <a:t>эпизоды: </a:t>
            </a:r>
            <a:r>
              <a:rPr lang="ru-RU" sz="1800" dirty="0" smtClean="0">
                <a:latin typeface="+mn-lt"/>
              </a:rPr>
              <a:t> 22 </a:t>
            </a:r>
            <a:r>
              <a:rPr lang="ru-RU" sz="1800" dirty="0">
                <a:latin typeface="+mn-lt"/>
              </a:rPr>
              <a:t>августа русские войска подошли к деревне Бородино. Было принято решение дать французам генеральное сражение здесь. «Позиция, в которой я остановился при деревне Бородине, в 12-ти верстах вперед Можайска, одна из наилучших, которую только на плоских местах найти можно, писал Кутузов. – Слабое место сей позиции, которое находилось с левого фланга, постараюсь исправить искусством». Позиция, избранная Кутузовым, прикрывала оба пути на Москву – новую и старую Смоленские дороги. Наиболее слабым был левый фланг позиции, открытый для фронтального удара. Для его укрепления и были приняты первоочередные меры.</a:t>
            </a:r>
          </a:p>
          <a:p>
            <a:pPr indent="450000">
              <a:spcBef>
                <a:spcPts val="0"/>
              </a:spcBef>
            </a:pPr>
            <a:r>
              <a:rPr lang="ru-RU" sz="1800" dirty="0" smtClean="0">
                <a:latin typeface="+mn-lt"/>
              </a:rPr>
              <a:t>24 </a:t>
            </a:r>
            <a:r>
              <a:rPr lang="ru-RU" sz="1800" dirty="0">
                <a:latin typeface="+mn-lt"/>
              </a:rPr>
              <a:t>августа произошёл бой за </a:t>
            </a:r>
            <a:r>
              <a:rPr lang="ru-RU" sz="1800" dirty="0" err="1">
                <a:latin typeface="+mn-lt"/>
              </a:rPr>
              <a:t>Шевардинский</a:t>
            </a:r>
            <a:r>
              <a:rPr lang="ru-RU" sz="1800" dirty="0">
                <a:latin typeface="+mn-lt"/>
              </a:rPr>
              <a:t> редут, которой стал как бы репетицией генерального сражения, и выявил замысел Наполеона нанести удар по левому флангу и в центру русских войск. Придавая большое значение моральному фактору, Кутузов накануне сражения объехал войска, ободряя их и призывая к защите Родины.</a:t>
            </a:r>
          </a:p>
          <a:p>
            <a:pPr indent="450000">
              <a:spcBef>
                <a:spcPts val="0"/>
              </a:spcBef>
            </a:pPr>
            <a:r>
              <a:rPr lang="ru-RU" sz="1800" dirty="0" smtClean="0">
                <a:latin typeface="+mn-lt"/>
              </a:rPr>
              <a:t>На </a:t>
            </a:r>
            <a:r>
              <a:rPr lang="ru-RU" sz="1800" dirty="0">
                <a:latin typeface="+mn-lt"/>
              </a:rPr>
              <a:t>рассвете 26 августа (6 сентября) мощной артиллерийской канонадой с обоих сторон началось Бородинское сражение. Наполеон демонстративными атаками хотел отвлечь внимание Кутузова от главного удара, который наносился по войскам Багратиона, оборонявшим Семёновские флеши. Почти одновременно с атакой деревни Бородино начались последовательные и методичные атаки Семёновских укреплений при поддержке огня 102 орудий. Эти атаки были отбиты картечным огнём; французы отошли к лесу.</a:t>
            </a:r>
          </a:p>
          <a:p>
            <a:pPr indent="450000">
              <a:spcBef>
                <a:spcPts val="0"/>
              </a:spcBef>
            </a:pPr>
            <a:r>
              <a:rPr lang="ru-RU" sz="1800" dirty="0" smtClean="0">
                <a:latin typeface="+mn-lt"/>
              </a:rPr>
              <a:t>.</a:t>
            </a:r>
            <a:endParaRPr lang="ru-RU" sz="1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2227"/>
                                        </p:tgtEl>
                                        <p:attrNameLst>
                                          <p:attrName>style.visibility</p:attrName>
                                        </p:attrNameLst>
                                      </p:cBhvr>
                                      <p:to>
                                        <p:strVal val="visible"/>
                                      </p:to>
                                    </p:set>
                                    <p:animEffect transition="in" filter="fade">
                                      <p:cBhvr>
                                        <p:cTn id="7" dur="1000">
                                          <p:stCondLst>
                                            <p:cond delay="0"/>
                                          </p:stCondLst>
                                        </p:cTn>
                                        <p:tgtEl>
                                          <p:spTgt spid="52227"/>
                                        </p:tgtEl>
                                      </p:cBhvr>
                                    </p:animEffect>
                                  </p:childTnLst>
                                </p:cTn>
                              </p:par>
                            </p:childTnLst>
                          </p:cTn>
                        </p:par>
                        <p:par>
                          <p:cTn id="8" fill="hold">
                            <p:stCondLst>
                              <p:cond delay="5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2234">
                                            <p:bg/>
                                          </p:spTgt>
                                        </p:tgtEl>
                                        <p:attrNameLst>
                                          <p:attrName>style.visibility</p:attrName>
                                        </p:attrNameLst>
                                      </p:cBhvr>
                                      <p:to>
                                        <p:strVal val="visible"/>
                                      </p:to>
                                    </p:set>
                                    <p:animEffect transition="in" filter="fade">
                                      <p:cBhvr>
                                        <p:cTn id="11" dur="500">
                                          <p:stCondLst>
                                            <p:cond delay="0"/>
                                          </p:stCondLst>
                                        </p:cTn>
                                        <p:tgtEl>
                                          <p:spTgt spid="5223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build="p"/>
      <p:bldP spid="522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685212" cy="5632311"/>
          </a:xfrm>
          <a:prstGeom prst="rect">
            <a:avLst/>
          </a:prstGeom>
        </p:spPr>
        <p:txBody>
          <a:bodyPr wrap="square">
            <a:spAutoFit/>
          </a:bodyPr>
          <a:lstStyle/>
          <a:p>
            <a:pPr indent="450000">
              <a:spcBef>
                <a:spcPts val="0"/>
              </a:spcBef>
            </a:pPr>
            <a:r>
              <a:rPr lang="ru-RU" sz="2000" dirty="0"/>
              <a:t>Наполеон видел, что все его попытки опрокинуть левый фланг русской армии парализуется тем, что Кутузов всё время направляет подкрепление Багратиону, снимая войска с правого фланга. Наполеон в пятый раз атаковал флеши. Французам удалось вытеснить русских с флешей, но, не выдержав дружной контратаки, они снова отошли под защиту леса.</a:t>
            </a:r>
          </a:p>
          <a:p>
            <a:pPr indent="450000">
              <a:spcBef>
                <a:spcPts val="0"/>
              </a:spcBef>
            </a:pPr>
            <a:r>
              <a:rPr lang="ru-RU" sz="2000" dirty="0"/>
              <a:t>Последняя атака флешей превзошла по мощи все предыдущие. Казалось, что Наполеон был уже близок к победе. Осталось сломить только сопротивление в центре и овладеть Курганной батареей, получившей название батареи Раевского. Но во время подготовки новой атаки Наполеону донесли о появлении больших масс русской конницы на левом фланге. В критический момент сражения Кутузов направил в обход казаков М. Платова и 1-й кавалерийский </a:t>
            </a:r>
            <a:r>
              <a:rPr lang="ru-RU" sz="2000" dirty="0" smtClean="0"/>
              <a:t>корпус Ф</a:t>
            </a:r>
            <a:r>
              <a:rPr lang="ru-RU" sz="2000" dirty="0"/>
              <a:t>. Уварова. Этот маневр </a:t>
            </a:r>
            <a:r>
              <a:rPr lang="ru-RU" sz="2000" dirty="0" smtClean="0"/>
              <a:t>имел </a:t>
            </a:r>
          </a:p>
          <a:p>
            <a:pPr indent="450000">
              <a:spcBef>
                <a:spcPts val="0"/>
              </a:spcBef>
            </a:pPr>
            <a:r>
              <a:rPr lang="ru-RU" sz="2000" dirty="0" smtClean="0"/>
              <a:t>большие последствия. Чтобы </a:t>
            </a:r>
          </a:p>
          <a:p>
            <a:pPr indent="450000">
              <a:spcBef>
                <a:spcPts val="0"/>
              </a:spcBef>
            </a:pPr>
            <a:r>
              <a:rPr lang="ru-RU" sz="2000" dirty="0" smtClean="0"/>
              <a:t>ликвидировать возникшую на</a:t>
            </a:r>
          </a:p>
          <a:p>
            <a:pPr indent="450000">
              <a:spcBef>
                <a:spcPts val="0"/>
              </a:spcBef>
            </a:pPr>
            <a:r>
              <a:rPr lang="ru-RU" sz="2000" dirty="0" smtClean="0"/>
              <a:t> левом фланге панику, Наполеон </a:t>
            </a:r>
          </a:p>
          <a:p>
            <a:pPr indent="450000">
              <a:spcBef>
                <a:spcPts val="0"/>
              </a:spcBef>
            </a:pPr>
            <a:r>
              <a:rPr lang="ru-RU" sz="2000" dirty="0" smtClean="0"/>
              <a:t>остановил атаку на центр и </a:t>
            </a:r>
          </a:p>
          <a:p>
            <a:pPr indent="450000">
              <a:spcBef>
                <a:spcPts val="0"/>
              </a:spcBef>
            </a:pPr>
            <a:r>
              <a:rPr lang="ru-RU" sz="2000" dirty="0" smtClean="0"/>
              <a:t>направил часть своей гвардии </a:t>
            </a:r>
          </a:p>
          <a:p>
            <a:pPr indent="450000">
              <a:spcBef>
                <a:spcPts val="0"/>
              </a:spcBef>
            </a:pPr>
            <a:r>
              <a:rPr lang="ru-RU" sz="2000" dirty="0" smtClean="0"/>
              <a:t>для отражения русской конницы</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861049"/>
            <a:ext cx="3923928" cy="287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816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12" descr="Наполеон"/>
          <p:cNvPicPr>
            <a:picLocks noGrp="1" noChangeAspect="1" noChangeArrowheads="1"/>
          </p:cNvPicPr>
          <p:nvPr>
            <p:ph sz="half" idx="2"/>
          </p:nvPr>
        </p:nvPicPr>
        <p:blipFill>
          <a:blip r:embed="rId2" cstate="print">
            <a:lum bright="6000"/>
          </a:blip>
          <a:srcRect/>
          <a:stretch>
            <a:fillRect/>
          </a:stretch>
        </p:blipFill>
        <p:spPr>
          <a:xfrm>
            <a:off x="2643174" y="3500438"/>
            <a:ext cx="2809877" cy="3119221"/>
          </a:xfrm>
          <a:noFill/>
        </p:spPr>
      </p:pic>
      <p:sp>
        <p:nvSpPr>
          <p:cNvPr id="54275" name="Rectangle 3"/>
          <p:cNvSpPr>
            <a:spLocks noGrp="1" noChangeArrowheads="1"/>
          </p:cNvSpPr>
          <p:nvPr>
            <p:ph type="title"/>
          </p:nvPr>
        </p:nvSpPr>
        <p:spPr>
          <a:xfrm>
            <a:off x="1042988" y="333375"/>
            <a:ext cx="7772400" cy="155575"/>
          </a:xfrm>
        </p:spPr>
        <p:txBody>
          <a:bodyPr/>
          <a:lstStyle/>
          <a:p>
            <a:pPr eaLnBrk="1" hangingPunct="1"/>
            <a:r>
              <a:rPr lang="ru-RU" sz="2400" b="1" dirty="0" smtClean="0">
                <a:solidFill>
                  <a:srgbClr val="006666"/>
                </a:solidFill>
                <a:latin typeface="+mn-lt"/>
              </a:rPr>
              <a:t>Бородинское сражение (1812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54276" name="Rectangle 4"/>
          <p:cNvSpPr>
            <a:spLocks noChangeArrowheads="1"/>
          </p:cNvSpPr>
          <p:nvPr/>
        </p:nvSpPr>
        <p:spPr bwMode="auto">
          <a:xfrm>
            <a:off x="142844" y="765175"/>
            <a:ext cx="8858312" cy="1949445"/>
          </a:xfrm>
          <a:prstGeom prst="rect">
            <a:avLst/>
          </a:prstGeom>
          <a:noFill/>
          <a:ln w="9525">
            <a:noFill/>
            <a:miter lim="800000"/>
            <a:headEnd/>
            <a:tailEnd/>
          </a:ln>
        </p:spPr>
        <p:txBody>
          <a:bodyPr/>
          <a:lstStyle/>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Итог</a:t>
            </a:r>
            <a:r>
              <a:rPr lang="ru-RU" sz="1800" dirty="0">
                <a:solidFill>
                  <a:srgbClr val="800000"/>
                </a:solidFill>
                <a:effectLst>
                  <a:outerShdw blurRad="38100" dist="38100" dir="2700000" algn="tl">
                    <a:srgbClr val="000000">
                      <a:alpha val="43137"/>
                    </a:srgbClr>
                  </a:outerShdw>
                </a:effectLst>
                <a:latin typeface="+mn-lt"/>
              </a:rPr>
              <a:t>: </a:t>
            </a:r>
            <a:r>
              <a:rPr lang="ru-RU" sz="1600" dirty="0"/>
              <a:t>после Бородинского сражения Наполеон мог подтянуть войска из Смоленска, а у Кутузова не осталось свободных резервов, и поэтому он решил отойти к Москве. Обстановка заставила Кутузова отказаться от немедленного перехода в контрнаступление. Рана, полученная «Великой армией» под Бородином, оказалась смертельной. Через 52 дня, потрепанная и обескровленная, отступая на запад, она вновь проходила через Бородино. </a:t>
            </a:r>
            <a:r>
              <a:rPr lang="ru-RU" sz="1600" dirty="0" smtClean="0"/>
              <a:t>Бородинское </a:t>
            </a:r>
            <a:r>
              <a:rPr lang="ru-RU" sz="1600" dirty="0"/>
              <a:t>сражение навеки вошло в историю освободительной борьбы народов нашей страны как одна из наиболее ярких её страниц.</a:t>
            </a:r>
            <a:r>
              <a:rPr lang="ru-RU" sz="2000" dirty="0"/>
              <a:t> </a:t>
            </a:r>
            <a:endParaRPr lang="ru-RU" sz="800" dirty="0"/>
          </a:p>
          <a:p>
            <a:pPr indent="450000" algn="just">
              <a:spcBef>
                <a:spcPts val="0"/>
              </a:spcBef>
            </a:pPr>
            <a:r>
              <a:rPr lang="ru-RU" sz="1800" b="1" dirty="0" smtClean="0">
                <a:solidFill>
                  <a:schemeClr val="accent2"/>
                </a:solidFill>
              </a:rPr>
              <a:t>«</a:t>
            </a:r>
            <a:r>
              <a:rPr lang="ru-RU" sz="1800" b="1" dirty="0">
                <a:solidFill>
                  <a:schemeClr val="accent2"/>
                </a:solidFill>
              </a:rPr>
              <a:t>Из всех моих сражений, самое ужасное то, что дал я под Москвой. Французы в нём показали себя достойными одержать победу; а русские стяжали право быть в нём непобедимыми.»</a:t>
            </a:r>
            <a:r>
              <a:rPr lang="ru-RU" sz="1600" dirty="0"/>
              <a:t> </a:t>
            </a:r>
          </a:p>
          <a:p>
            <a:pPr marL="342900" indent="-342900">
              <a:lnSpc>
                <a:spcPct val="90000"/>
              </a:lnSpc>
              <a:spcBef>
                <a:spcPct val="20000"/>
              </a:spcBef>
            </a:pPr>
            <a:r>
              <a:rPr lang="ru-RU" sz="2000" dirty="0"/>
              <a:t>		</a:t>
            </a:r>
            <a:endParaRPr lang="ru-RU" sz="2000" i="1" dirty="0"/>
          </a:p>
          <a:p>
            <a:pPr marL="342900" indent="-342900">
              <a:lnSpc>
                <a:spcPct val="90000"/>
              </a:lnSpc>
              <a:spcBef>
                <a:spcPct val="20000"/>
              </a:spcBef>
            </a:pPr>
            <a:endParaRPr lang="ru-RU" sz="2000" i="1" dirty="0"/>
          </a:p>
          <a:p>
            <a:pPr marL="342900" indent="-342900">
              <a:lnSpc>
                <a:spcPct val="90000"/>
              </a:lnSpc>
              <a:spcBef>
                <a:spcPct val="20000"/>
              </a:spcBef>
            </a:pPr>
            <a:r>
              <a:rPr lang="ru-RU" sz="2000" i="1" dirty="0" smtClean="0"/>
              <a:t> </a:t>
            </a:r>
            <a:r>
              <a:rPr lang="ru-RU" sz="2000" b="1" dirty="0" smtClean="0">
                <a:solidFill>
                  <a:srgbClr val="CC0000"/>
                </a:solidFill>
              </a:rPr>
              <a:t>Наполеон </a:t>
            </a:r>
            <a:r>
              <a:rPr lang="ru-RU" sz="2000" b="1" dirty="0">
                <a:solidFill>
                  <a:srgbClr val="CC0000"/>
                </a:solidFill>
              </a:rPr>
              <a:t>Бонапарт</a:t>
            </a:r>
          </a:p>
        </p:txBody>
      </p:sp>
      <p:pic>
        <p:nvPicPr>
          <p:cNvPr id="37893" name="Picture 13"/>
          <p:cNvPicPr>
            <a:picLocks noChangeAspect="1" noChangeArrowheads="1"/>
          </p:cNvPicPr>
          <p:nvPr/>
        </p:nvPicPr>
        <p:blipFill>
          <a:blip r:embed="rId3" cstate="print"/>
          <a:srcRect/>
          <a:stretch>
            <a:fillRect/>
          </a:stretch>
        </p:blipFill>
        <p:spPr bwMode="auto">
          <a:xfrm>
            <a:off x="5715008" y="3500438"/>
            <a:ext cx="3143272" cy="31327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4275"/>
                                        </p:tgtEl>
                                        <p:attrNameLst>
                                          <p:attrName>style.visibility</p:attrName>
                                        </p:attrNameLst>
                                      </p:cBhvr>
                                      <p:to>
                                        <p:strVal val="visible"/>
                                      </p:to>
                                    </p:set>
                                    <p:animEffect transition="in" filter="fade">
                                      <p:cBhvr>
                                        <p:cTn id="7" dur="1000">
                                          <p:stCondLst>
                                            <p:cond delay="0"/>
                                          </p:stCondLst>
                                        </p:cTn>
                                        <p:tgtEl>
                                          <p:spTgt spid="54275"/>
                                        </p:tgtEl>
                                      </p:cBhvr>
                                    </p:animEffect>
                                  </p:childTnLst>
                                </p:cTn>
                              </p:par>
                            </p:childTnLst>
                          </p:cTn>
                        </p:par>
                        <p:par>
                          <p:cTn id="8" fill="hold">
                            <p:stCondLst>
                              <p:cond delay="4900"/>
                            </p:stCondLst>
                            <p:childTnLst>
                              <p:par>
                                <p:cTn id="9" presetID="22" presetClass="entr" presetSubtype="1" fill="hold" nodeType="afterEffect">
                                  <p:stCondLst>
                                    <p:cond delay="0"/>
                                  </p:stCondLst>
                                  <p:iterate type="wd">
                                    <p:tmPct val="10000"/>
                                  </p:iterate>
                                  <p:childTnLst>
                                    <p:set>
                                      <p:cBhvr>
                                        <p:cTn id="10" dur="1" fill="hold">
                                          <p:stCondLst>
                                            <p:cond delay="0"/>
                                          </p:stCondLst>
                                        </p:cTn>
                                        <p:tgtEl>
                                          <p:spTgt spid="54276">
                                            <p:txEl>
                                              <p:pRg st="0" end="0"/>
                                            </p:txEl>
                                          </p:spTgt>
                                        </p:tgtEl>
                                        <p:attrNameLst>
                                          <p:attrName>style.visibility</p:attrName>
                                        </p:attrNameLst>
                                      </p:cBhvr>
                                      <p:to>
                                        <p:strVal val="visible"/>
                                      </p:to>
                                    </p:set>
                                    <p:animEffect transition="in" filter="wipe(up)">
                                      <p:cBhvr>
                                        <p:cTn id="11" dur="1000"/>
                                        <p:tgtEl>
                                          <p:spTgt spid="54276">
                                            <p:txEl>
                                              <p:pRg st="0" end="0"/>
                                            </p:txEl>
                                          </p:spTgt>
                                        </p:tgtEl>
                                      </p:cBhvr>
                                    </p:animEffect>
                                  </p:childTnLst>
                                </p:cTn>
                              </p:par>
                            </p:childTnLst>
                          </p:cTn>
                        </p:par>
                        <p:par>
                          <p:cTn id="12" fill="hold">
                            <p:stCondLst>
                              <p:cond delay="14600"/>
                            </p:stCondLst>
                            <p:childTnLst>
                              <p:par>
                                <p:cTn id="13" presetID="22" presetClass="entr" presetSubtype="1" fill="hold" nodeType="afterEffect">
                                  <p:stCondLst>
                                    <p:cond delay="0"/>
                                  </p:stCondLst>
                                  <p:iterate type="wd">
                                    <p:tmPct val="10000"/>
                                  </p:iterate>
                                  <p:childTnLst>
                                    <p:set>
                                      <p:cBhvr>
                                        <p:cTn id="14" dur="1" fill="hold">
                                          <p:stCondLst>
                                            <p:cond delay="0"/>
                                          </p:stCondLst>
                                        </p:cTn>
                                        <p:tgtEl>
                                          <p:spTgt spid="54276">
                                            <p:txEl>
                                              <p:pRg st="1" end="1"/>
                                            </p:txEl>
                                          </p:spTgt>
                                        </p:tgtEl>
                                        <p:attrNameLst>
                                          <p:attrName>style.visibility</p:attrName>
                                        </p:attrNameLst>
                                      </p:cBhvr>
                                      <p:to>
                                        <p:strVal val="visible"/>
                                      </p:to>
                                    </p:set>
                                    <p:animEffect transition="in" filter="wipe(up)">
                                      <p:cBhvr>
                                        <p:cTn id="15" dur="1000"/>
                                        <p:tgtEl>
                                          <p:spTgt spid="54276">
                                            <p:txEl>
                                              <p:pRg st="1" end="1"/>
                                            </p:txEl>
                                          </p:spTgt>
                                        </p:tgtEl>
                                      </p:cBhvr>
                                    </p:animEffect>
                                  </p:childTnLst>
                                </p:cTn>
                              </p:par>
                            </p:childTnLst>
                          </p:cTn>
                        </p:par>
                        <p:par>
                          <p:cTn id="16" fill="hold">
                            <p:stCondLst>
                              <p:cond delay="18900"/>
                            </p:stCondLst>
                            <p:childTnLst>
                              <p:par>
                                <p:cTn id="17" presetID="22" presetClass="entr" presetSubtype="1" fill="hold" nodeType="afterEffect">
                                  <p:stCondLst>
                                    <p:cond delay="0"/>
                                  </p:stCondLst>
                                  <p:iterate type="wd">
                                    <p:tmPct val="10000"/>
                                  </p:iterate>
                                  <p:childTnLst>
                                    <p:set>
                                      <p:cBhvr>
                                        <p:cTn id="18" dur="1" fill="hold">
                                          <p:stCondLst>
                                            <p:cond delay="0"/>
                                          </p:stCondLst>
                                        </p:cTn>
                                        <p:tgtEl>
                                          <p:spTgt spid="54276">
                                            <p:txEl>
                                              <p:pRg st="2" end="2"/>
                                            </p:txEl>
                                          </p:spTgt>
                                        </p:tgtEl>
                                        <p:attrNameLst>
                                          <p:attrName>style.visibility</p:attrName>
                                        </p:attrNameLst>
                                      </p:cBhvr>
                                      <p:to>
                                        <p:strVal val="visible"/>
                                      </p:to>
                                    </p:set>
                                    <p:animEffect transition="in" filter="wipe(up)">
                                      <p:cBhvr>
                                        <p:cTn id="19" dur="1000"/>
                                        <p:tgtEl>
                                          <p:spTgt spid="54276">
                                            <p:txEl>
                                              <p:pRg st="2" end="2"/>
                                            </p:txEl>
                                          </p:spTgt>
                                        </p:tgtEl>
                                      </p:cBhvr>
                                    </p:animEffect>
                                  </p:childTnLst>
                                </p:cTn>
                              </p:par>
                            </p:childTnLst>
                          </p:cTn>
                        </p:par>
                        <p:par>
                          <p:cTn id="20" fill="hold">
                            <p:stCondLst>
                              <p:cond delay="19800"/>
                            </p:stCondLst>
                            <p:childTnLst>
                              <p:par>
                                <p:cTn id="21" presetID="22" presetClass="entr" presetSubtype="4" fill="hold" nodeType="afterEffect">
                                  <p:stCondLst>
                                    <p:cond delay="0"/>
                                  </p:stCondLst>
                                  <p:childTnLst>
                                    <p:set>
                                      <p:cBhvr>
                                        <p:cTn id="22" dur="1" fill="hold">
                                          <p:stCondLst>
                                            <p:cond delay="0"/>
                                          </p:stCondLst>
                                        </p:cTn>
                                        <p:tgtEl>
                                          <p:spTgt spid="54276">
                                            <p:txEl>
                                              <p:pRg st="4" end="4"/>
                                            </p:txEl>
                                          </p:spTgt>
                                        </p:tgtEl>
                                        <p:attrNameLst>
                                          <p:attrName>style.visibility</p:attrName>
                                        </p:attrNameLst>
                                      </p:cBhvr>
                                      <p:to>
                                        <p:strVal val="visible"/>
                                      </p:to>
                                    </p:set>
                                    <p:animEffect transition="in" filter="wipe(down)">
                                      <p:cBhvr>
                                        <p:cTn id="23" dur="500"/>
                                        <p:tgtEl>
                                          <p:spTgt spid="542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ChangeArrowheads="1"/>
          </p:cNvSpPr>
          <p:nvPr/>
        </p:nvSpPr>
        <p:spPr bwMode="auto">
          <a:xfrm>
            <a:off x="571500" y="768350"/>
            <a:ext cx="8143875" cy="5570538"/>
          </a:xfrm>
          <a:prstGeom prst="rect">
            <a:avLst/>
          </a:prstGeom>
          <a:noFill/>
          <a:ln w="9525">
            <a:noFill/>
            <a:miter lim="800000"/>
            <a:headEnd/>
            <a:tailEnd/>
          </a:ln>
          <a:effectLst/>
        </p:spPr>
        <p:txBody>
          <a:bodyPr anchor="ctr">
            <a:spAutoFit/>
          </a:bodyPr>
          <a:lstStyle/>
          <a:p>
            <a:pPr algn="just">
              <a:defRPr/>
            </a:pPr>
            <a:r>
              <a:rPr lang="ru-RU" dirty="0"/>
              <a:t>      </a:t>
            </a:r>
            <a:r>
              <a:rPr lang="ru-RU" sz="2400" dirty="0"/>
              <a:t>Настоящий Федеральный закон устанавливает дни славы русского оружия – дни воинской славы (победные дни) России (далее – дни воинской славы России). Днями воинской славы России являются дни </a:t>
            </a:r>
            <a:r>
              <a:rPr lang="ru-RU" sz="2400" u="sng" dirty="0"/>
              <a:t>в ознаменование</a:t>
            </a:r>
            <a:r>
              <a:rPr lang="ru-RU" sz="2400" dirty="0"/>
              <a:t> славных побед </a:t>
            </a:r>
            <a:r>
              <a:rPr lang="ru-RU" sz="2400" u="sng" dirty="0"/>
              <a:t>российских войск</a:t>
            </a:r>
            <a:r>
              <a:rPr lang="ru-RU" sz="2400" dirty="0"/>
              <a:t>, которые сыграли решающую роль в истории России, и в которых российские войска снискали себе почет и уважение современников и благодарную память потомков </a:t>
            </a:r>
            <a:r>
              <a:rPr lang="ru-RU" sz="2400" u="sng" dirty="0"/>
              <a:t>памятные даты в истории Отечества, связанные с важнейшими историческими событиями в жизни государства и общества (далее - памятные даты России)</a:t>
            </a:r>
            <a:r>
              <a:rPr lang="ru-RU" sz="2400" dirty="0"/>
              <a:t>. </a:t>
            </a:r>
          </a:p>
          <a:p>
            <a:pPr algn="just">
              <a:defRPr/>
            </a:pPr>
            <a:endParaRPr lang="en-US" dirty="0"/>
          </a:p>
          <a:p>
            <a:pPr algn="ctr">
              <a:defRPr/>
            </a:pPr>
            <a:r>
              <a:rPr lang="ru-RU" sz="2000" i="1" dirty="0"/>
              <a:t>(преамбула в ред. Федерального закона от 21.07.05 № 98-ФЗ)</a:t>
            </a:r>
            <a:r>
              <a:rPr lang="ru-RU" sz="3200" dirty="0"/>
              <a:t> </a:t>
            </a:r>
            <a:r>
              <a:rPr lang="ru-RU" dirty="0"/>
              <a:t/>
            </a:r>
            <a:br>
              <a:rPr lang="ru-RU" dirty="0"/>
            </a:b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10" descr="Синоп 2"/>
          <p:cNvPicPr>
            <a:picLocks noChangeAspect="1" noChangeArrowheads="1"/>
          </p:cNvPicPr>
          <p:nvPr/>
        </p:nvPicPr>
        <p:blipFill>
          <a:blip r:embed="rId2" cstate="print">
            <a:lum bright="18000"/>
          </a:blip>
          <a:srcRect/>
          <a:stretch>
            <a:fillRect/>
          </a:stretch>
        </p:blipFill>
        <p:spPr bwMode="auto">
          <a:xfrm>
            <a:off x="108400" y="785794"/>
            <a:ext cx="8851422" cy="5915027"/>
          </a:xfrm>
          <a:prstGeom prst="rect">
            <a:avLst/>
          </a:prstGeom>
          <a:ln>
            <a:noFill/>
          </a:ln>
          <a:effectLst>
            <a:softEdge rad="112500"/>
          </a:effectLst>
        </p:spPr>
      </p:pic>
      <p:sp>
        <p:nvSpPr>
          <p:cNvPr id="55299" name="Rectangle 3"/>
          <p:cNvSpPr>
            <a:spLocks noGrp="1" noChangeArrowheads="1"/>
          </p:cNvSpPr>
          <p:nvPr>
            <p:ph type="title"/>
          </p:nvPr>
        </p:nvSpPr>
        <p:spPr>
          <a:xfrm>
            <a:off x="714348" y="214290"/>
            <a:ext cx="7821612" cy="115888"/>
          </a:xfrm>
        </p:spPr>
        <p:txBody>
          <a:bodyPr/>
          <a:lstStyle/>
          <a:p>
            <a:pPr eaLnBrk="1" hangingPunct="1"/>
            <a:r>
              <a:rPr lang="ru-RU" sz="2800" b="1" dirty="0" err="1" smtClean="0">
                <a:solidFill>
                  <a:srgbClr val="006666"/>
                </a:solidFill>
              </a:rPr>
              <a:t>Синопский</a:t>
            </a:r>
            <a:r>
              <a:rPr lang="ru-RU" sz="2800" b="1" dirty="0" smtClean="0">
                <a:solidFill>
                  <a:srgbClr val="006666"/>
                </a:solidFill>
              </a:rPr>
              <a:t> морской бой (1853 г.)</a:t>
            </a:r>
          </a:p>
        </p:txBody>
      </p:sp>
      <p:sp>
        <p:nvSpPr>
          <p:cNvPr id="55300" name="Rectangle 4"/>
          <p:cNvSpPr>
            <a:spLocks noGrp="1" noChangeArrowheads="1"/>
          </p:cNvSpPr>
          <p:nvPr>
            <p:ph type="body" idx="1"/>
          </p:nvPr>
        </p:nvSpPr>
        <p:spPr>
          <a:xfrm>
            <a:off x="684213" y="692150"/>
            <a:ext cx="8135937" cy="5638800"/>
          </a:xfrm>
        </p:spPr>
        <p:txBody>
          <a:bodyPr/>
          <a:lstStyle/>
          <a:p>
            <a:pPr marL="0" indent="450000" eaLnBrk="1" hangingPunct="1">
              <a:spcBef>
                <a:spcPts val="0"/>
              </a:spcBef>
              <a:buFontTx/>
              <a:buNone/>
            </a:pPr>
            <a:r>
              <a:rPr lang="ru-RU" sz="2400" dirty="0" smtClean="0">
                <a:solidFill>
                  <a:srgbClr val="800000"/>
                </a:solidFill>
                <a:effectLst>
                  <a:outerShdw blurRad="38100" dist="38100" dir="2700000" algn="tl">
                    <a:srgbClr val="000000">
                      <a:alpha val="43137"/>
                    </a:srgbClr>
                  </a:outerShdw>
                </a:effectLst>
              </a:rPr>
              <a:t>Участвующие стороны:</a:t>
            </a:r>
            <a:r>
              <a:rPr lang="ru-RU" sz="2400" dirty="0" smtClean="0">
                <a:effectLst>
                  <a:outerShdw blurRad="38100" dist="38100" dir="2700000" algn="tl">
                    <a:srgbClr val="000000">
                      <a:alpha val="43137"/>
                    </a:srgbClr>
                  </a:outerShdw>
                </a:effectLst>
              </a:rPr>
              <a:t> </a:t>
            </a:r>
            <a:r>
              <a:rPr lang="ru-RU" sz="2400" dirty="0" smtClean="0"/>
              <a:t>Русский Черноморский флот под командованием П.Нахимова, Турецкий флот.</a:t>
            </a:r>
          </a:p>
          <a:p>
            <a:pPr marL="0" indent="450000" eaLnBrk="1" hangingPunct="1">
              <a:spcBef>
                <a:spcPts val="0"/>
              </a:spcBef>
              <a:buFontTx/>
              <a:buNone/>
            </a:pPr>
            <a:endParaRPr lang="ru-RU" sz="1400" dirty="0" smtClean="0"/>
          </a:p>
          <a:p>
            <a:pPr marL="0" indent="450000" eaLnBrk="1" hangingPunct="1">
              <a:spcBef>
                <a:spcPts val="0"/>
              </a:spcBef>
              <a:buFontTx/>
              <a:buNone/>
            </a:pPr>
            <a:r>
              <a:rPr lang="ru-RU" sz="2400" dirty="0" smtClean="0">
                <a:solidFill>
                  <a:srgbClr val="800000"/>
                </a:solidFill>
                <a:effectLst>
                  <a:outerShdw blurRad="38100" dist="38100" dir="2700000" algn="tl">
                    <a:srgbClr val="000000">
                      <a:alpha val="43137"/>
                    </a:srgbClr>
                  </a:outerShdw>
                </a:effectLst>
              </a:rPr>
              <a:t>Место сражения:</a:t>
            </a:r>
            <a:r>
              <a:rPr lang="ru-RU" sz="2400" dirty="0" smtClean="0">
                <a:effectLst>
                  <a:outerShdw blurRad="38100" dist="38100" dir="2700000" algn="tl">
                    <a:srgbClr val="000000">
                      <a:alpha val="43137"/>
                    </a:srgbClr>
                  </a:outerShdw>
                </a:effectLst>
              </a:rPr>
              <a:t> </a:t>
            </a:r>
            <a:r>
              <a:rPr lang="ru-RU" sz="2400" dirty="0" err="1" smtClean="0"/>
              <a:t>Синопская</a:t>
            </a:r>
            <a:r>
              <a:rPr lang="ru-RU" sz="2400" dirty="0" smtClean="0"/>
              <a:t> бухта</a:t>
            </a:r>
          </a:p>
          <a:p>
            <a:pPr marL="0" indent="450000" eaLnBrk="1" hangingPunct="1">
              <a:spcBef>
                <a:spcPts val="0"/>
              </a:spcBef>
              <a:buFontTx/>
              <a:buNone/>
            </a:pPr>
            <a:endParaRPr lang="ru-RU" sz="1400" dirty="0" smtClean="0"/>
          </a:p>
          <a:p>
            <a:pPr marL="0" indent="450000" eaLnBrk="1" hangingPunct="1">
              <a:spcBef>
                <a:spcPts val="0"/>
              </a:spcBef>
              <a:buFontTx/>
              <a:buNone/>
            </a:pPr>
            <a:r>
              <a:rPr lang="ru-RU" sz="2400" dirty="0" smtClean="0">
                <a:solidFill>
                  <a:srgbClr val="800000"/>
                </a:solidFill>
                <a:effectLst>
                  <a:outerShdw blurRad="38100" dist="38100" dir="2700000" algn="tl">
                    <a:srgbClr val="000000">
                      <a:alpha val="43137"/>
                    </a:srgbClr>
                  </a:outerShdw>
                </a:effectLst>
              </a:rPr>
              <a:t>Численность:</a:t>
            </a:r>
            <a:r>
              <a:rPr lang="ru-RU" sz="2400" dirty="0" smtClean="0">
                <a:effectLst>
                  <a:outerShdw blurRad="38100" dist="38100" dir="2700000" algn="tl">
                    <a:srgbClr val="000000">
                      <a:alpha val="43137"/>
                    </a:srgbClr>
                  </a:outerShdw>
                </a:effectLst>
              </a:rPr>
              <a:t> </a:t>
            </a:r>
            <a:r>
              <a:rPr lang="ru-RU" sz="2400" dirty="0" smtClean="0"/>
              <a:t>Русская эскадра состоящая из 6 линейных кораблей, 2 фрегатов с 720 орудиями, из которых 76 были </a:t>
            </a:r>
            <a:r>
              <a:rPr lang="ru-RU" sz="2400" dirty="0" err="1" smtClean="0"/>
              <a:t>бомбические</a:t>
            </a:r>
            <a:r>
              <a:rPr lang="ru-RU" sz="2400" dirty="0" smtClean="0"/>
              <a:t>, то есть стреляли разрывными снарядами. </a:t>
            </a:r>
          </a:p>
          <a:p>
            <a:pPr marL="0" indent="450000" eaLnBrk="1" hangingPunct="1">
              <a:spcBef>
                <a:spcPts val="0"/>
              </a:spcBef>
              <a:buFontTx/>
              <a:buNone/>
            </a:pPr>
            <a:endParaRPr lang="ru-RU" sz="1400" dirty="0" smtClean="0"/>
          </a:p>
          <a:p>
            <a:pPr marL="0" indent="450000" eaLnBrk="1" hangingPunct="1">
              <a:spcBef>
                <a:spcPts val="0"/>
              </a:spcBef>
              <a:buFontTx/>
              <a:buNone/>
            </a:pPr>
            <a:r>
              <a:rPr lang="ru-RU" sz="2400" dirty="0" smtClean="0">
                <a:solidFill>
                  <a:srgbClr val="800000"/>
                </a:solidFill>
                <a:effectLst>
                  <a:outerShdw blurRad="38100" dist="38100" dir="2700000" algn="tl">
                    <a:srgbClr val="000000">
                      <a:alpha val="43137"/>
                    </a:srgbClr>
                  </a:outerShdw>
                </a:effectLst>
              </a:rPr>
              <a:t>Задачи: </a:t>
            </a:r>
            <a:r>
              <a:rPr lang="ru-RU" sz="2400" dirty="0" smtClean="0"/>
              <a:t>не выпускать турецкую эскадру из Синопа, установив блокаду бухты силами трёх русских кораблей; добиться изменения обстановки в свою пользу и с прибытием подкреплений из Севастополя уничтожить противника в его собственной базе.</a:t>
            </a:r>
          </a:p>
          <a:p>
            <a:pPr eaLnBrk="1" hangingPunct="1">
              <a:lnSpc>
                <a:spcPct val="90000"/>
              </a:lnSpc>
              <a:buFontTx/>
              <a:buNone/>
            </a:pPr>
            <a:r>
              <a:rPr lang="ru-RU" sz="24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5299"/>
                                        </p:tgtEl>
                                        <p:attrNameLst>
                                          <p:attrName>style.visibility</p:attrName>
                                        </p:attrNameLst>
                                      </p:cBhvr>
                                      <p:to>
                                        <p:strVal val="visible"/>
                                      </p:to>
                                    </p:set>
                                    <p:animEffect transition="in" filter="fade">
                                      <p:cBhvr>
                                        <p:cTn id="7" dur="1000">
                                          <p:stCondLst>
                                            <p:cond delay="0"/>
                                          </p:stCondLst>
                                        </p:cTn>
                                        <p:tgtEl>
                                          <p:spTgt spid="55299"/>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5300">
                                            <p:txEl>
                                              <p:pRg st="0" end="0"/>
                                            </p:txEl>
                                          </p:spTgt>
                                        </p:tgtEl>
                                        <p:attrNameLst>
                                          <p:attrName>style.visibility</p:attrName>
                                        </p:attrNameLst>
                                      </p:cBhvr>
                                      <p:to>
                                        <p:strVal val="visible"/>
                                      </p:to>
                                    </p:set>
                                    <p:animEffect transition="in" filter="fade">
                                      <p:cBhvr>
                                        <p:cTn id="11" dur="500">
                                          <p:stCondLst>
                                            <p:cond delay="0"/>
                                          </p:stCondLst>
                                        </p:cTn>
                                        <p:tgtEl>
                                          <p:spTgt spid="55300">
                                            <p:txEl>
                                              <p:pRg st="0" end="0"/>
                                            </p:txEl>
                                          </p:spTgt>
                                        </p:tgtEl>
                                      </p:cBhvr>
                                    </p:animEffect>
                                  </p:childTnLst>
                                </p:cTn>
                              </p:par>
                            </p:childTnLst>
                          </p:cTn>
                        </p:par>
                        <p:par>
                          <p:cTn id="12" fill="hold">
                            <p:stCondLst>
                              <p:cond delay="81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55300">
                                            <p:txEl>
                                              <p:pRg st="2" end="2"/>
                                            </p:txEl>
                                          </p:spTgt>
                                        </p:tgtEl>
                                        <p:attrNameLst>
                                          <p:attrName>style.visibility</p:attrName>
                                        </p:attrNameLst>
                                      </p:cBhvr>
                                      <p:to>
                                        <p:strVal val="visible"/>
                                      </p:to>
                                    </p:set>
                                    <p:animEffect transition="in" filter="fade">
                                      <p:cBhvr>
                                        <p:cTn id="15" dur="500">
                                          <p:stCondLst>
                                            <p:cond delay="0"/>
                                          </p:stCondLst>
                                        </p:cTn>
                                        <p:tgtEl>
                                          <p:spTgt spid="55300">
                                            <p:txEl>
                                              <p:pRg st="2" end="2"/>
                                            </p:txEl>
                                          </p:spTgt>
                                        </p:tgtEl>
                                      </p:cBhvr>
                                    </p:animEffect>
                                  </p:childTnLst>
                                </p:cTn>
                              </p:par>
                            </p:childTnLst>
                          </p:cTn>
                        </p:par>
                        <p:par>
                          <p:cTn id="16" fill="hold">
                            <p:stCondLst>
                              <p:cond delay="100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55300">
                                            <p:txEl>
                                              <p:pRg st="4" end="4"/>
                                            </p:txEl>
                                          </p:spTgt>
                                        </p:tgtEl>
                                        <p:attrNameLst>
                                          <p:attrName>style.visibility</p:attrName>
                                        </p:attrNameLst>
                                      </p:cBhvr>
                                      <p:to>
                                        <p:strVal val="visible"/>
                                      </p:to>
                                    </p:set>
                                    <p:animEffect transition="in" filter="fade">
                                      <p:cBhvr>
                                        <p:cTn id="19" dur="500">
                                          <p:stCondLst>
                                            <p:cond delay="0"/>
                                          </p:stCondLst>
                                        </p:cTn>
                                        <p:tgtEl>
                                          <p:spTgt spid="55300">
                                            <p:txEl>
                                              <p:pRg st="4" end="4"/>
                                            </p:txEl>
                                          </p:spTgt>
                                        </p:tgtEl>
                                      </p:cBhvr>
                                    </p:animEffect>
                                  </p:childTnLst>
                                </p:cTn>
                              </p:par>
                            </p:childTnLst>
                          </p:cTn>
                        </p:par>
                        <p:par>
                          <p:cTn id="20" fill="hold">
                            <p:stCondLst>
                              <p:cond delay="173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55300">
                                            <p:txEl>
                                              <p:pRg st="6" end="6"/>
                                            </p:txEl>
                                          </p:spTgt>
                                        </p:tgtEl>
                                        <p:attrNameLst>
                                          <p:attrName>style.visibility</p:attrName>
                                        </p:attrNameLst>
                                      </p:cBhvr>
                                      <p:to>
                                        <p:strVal val="visible"/>
                                      </p:to>
                                    </p:set>
                                    <p:animEffect transition="in" filter="fade">
                                      <p:cBhvr>
                                        <p:cTn id="23" dur="500">
                                          <p:stCondLst>
                                            <p:cond delay="0"/>
                                          </p:stCondLst>
                                        </p:cTn>
                                        <p:tgtEl>
                                          <p:spTgt spid="55300">
                                            <p:txEl>
                                              <p:pRg st="6" end="6"/>
                                            </p:txEl>
                                          </p:spTgt>
                                        </p:tgtEl>
                                      </p:cBhvr>
                                    </p:animEffect>
                                  </p:childTnLst>
                                </p:cTn>
                              </p:par>
                            </p:childTnLst>
                          </p:cTn>
                        </p:par>
                        <p:par>
                          <p:cTn id="24" fill="hold">
                            <p:stCondLst>
                              <p:cond delay="279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55300">
                                            <p:txEl>
                                              <p:pRg st="7" end="7"/>
                                            </p:txEl>
                                          </p:spTgt>
                                        </p:tgtEl>
                                        <p:attrNameLst>
                                          <p:attrName>style.visibility</p:attrName>
                                        </p:attrNameLst>
                                      </p:cBhvr>
                                      <p:to>
                                        <p:strVal val="visible"/>
                                      </p:to>
                                    </p:set>
                                    <p:animEffect transition="in" filter="fade">
                                      <p:cBhvr>
                                        <p:cTn id="27" dur="500">
                                          <p:stCondLst>
                                            <p:cond delay="0"/>
                                          </p:stCondLst>
                                        </p:cTn>
                                        <p:tgtEl>
                                          <p:spTgt spid="553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00"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30" name="Picture 10" descr="Синоп"/>
          <p:cNvPicPr>
            <a:picLocks noGrp="1" noChangeAspect="1" noChangeArrowheads="1"/>
          </p:cNvPicPr>
          <p:nvPr>
            <p:ph sz="half" idx="2"/>
          </p:nvPr>
        </p:nvPicPr>
        <p:blipFill>
          <a:blip r:embed="rId2" cstate="print">
            <a:lum/>
          </a:blip>
          <a:srcRect/>
          <a:stretch>
            <a:fillRect/>
          </a:stretch>
        </p:blipFill>
        <p:spPr>
          <a:xfrm>
            <a:off x="5501132" y="714356"/>
            <a:ext cx="3428586" cy="2786082"/>
          </a:xfrm>
          <a:prstGeom prst="rect">
            <a:avLst/>
          </a:prstGeom>
          <a:ln>
            <a:noFill/>
          </a:ln>
          <a:effectLst>
            <a:outerShdw blurRad="292100" dist="139700" dir="2700000" algn="tl" rotWithShape="0">
              <a:srgbClr val="333333">
                <a:alpha val="65000"/>
              </a:srgbClr>
            </a:outerShdw>
          </a:effectLst>
        </p:spPr>
      </p:pic>
      <p:sp>
        <p:nvSpPr>
          <p:cNvPr id="56323" name="Rectangle 3"/>
          <p:cNvSpPr>
            <a:spLocks noGrp="1" noChangeArrowheads="1"/>
          </p:cNvSpPr>
          <p:nvPr>
            <p:ph type="title"/>
          </p:nvPr>
        </p:nvSpPr>
        <p:spPr>
          <a:xfrm>
            <a:off x="755650" y="0"/>
            <a:ext cx="7772400" cy="692150"/>
          </a:xfrm>
        </p:spPr>
        <p:txBody>
          <a:bodyPr/>
          <a:lstStyle/>
          <a:p>
            <a:pPr eaLnBrk="1" hangingPunct="1"/>
            <a:r>
              <a:rPr lang="ru-RU" sz="2400" b="1" dirty="0" err="1" smtClean="0">
                <a:solidFill>
                  <a:srgbClr val="006666"/>
                </a:solidFill>
                <a:latin typeface="Arial" charset="0"/>
              </a:rPr>
              <a:t>Синопский</a:t>
            </a:r>
            <a:r>
              <a:rPr lang="ru-RU" sz="2400" b="1" dirty="0" smtClean="0">
                <a:solidFill>
                  <a:srgbClr val="006666"/>
                </a:solidFill>
                <a:latin typeface="Arial" charset="0"/>
              </a:rPr>
              <a:t> морской бой (1853 г.)</a:t>
            </a:r>
            <a:br>
              <a:rPr lang="ru-RU" sz="2400" b="1" dirty="0" smtClean="0">
                <a:solidFill>
                  <a:srgbClr val="006666"/>
                </a:solidFill>
                <a:latin typeface="Arial" charset="0"/>
              </a:rPr>
            </a:br>
            <a:r>
              <a:rPr lang="ru-RU" sz="2000" b="1" dirty="0" smtClean="0">
                <a:solidFill>
                  <a:srgbClr val="006666"/>
                </a:solidFill>
                <a:latin typeface="Arial" charset="0"/>
              </a:rPr>
              <a:t>(продолжение)</a:t>
            </a:r>
          </a:p>
        </p:txBody>
      </p:sp>
      <p:sp>
        <p:nvSpPr>
          <p:cNvPr id="39940" name="Rectangle 4"/>
          <p:cNvSpPr>
            <a:spLocks noChangeArrowheads="1"/>
          </p:cNvSpPr>
          <p:nvPr/>
        </p:nvSpPr>
        <p:spPr bwMode="auto">
          <a:xfrm>
            <a:off x="214282" y="714356"/>
            <a:ext cx="8715436" cy="5524519"/>
          </a:xfrm>
          <a:prstGeom prst="rect">
            <a:avLst/>
          </a:prstGeom>
          <a:noFill/>
          <a:ln w="9525">
            <a:noFill/>
            <a:miter lim="800000"/>
            <a:headEnd/>
            <a:tailEnd/>
          </a:ln>
        </p:spPr>
        <p:txBody>
          <a:bodyPr/>
          <a:lstStyle/>
          <a:p>
            <a:pPr>
              <a:spcBef>
                <a:spcPts val="0"/>
              </a:spcBef>
            </a:pPr>
            <a:r>
              <a:rPr lang="ru-RU" sz="2000" dirty="0" smtClean="0">
                <a:solidFill>
                  <a:srgbClr val="800000"/>
                </a:solidFill>
                <a:effectLst>
                  <a:outerShdw blurRad="38100" dist="38100" dir="2700000" algn="tl">
                    <a:srgbClr val="000000">
                      <a:alpha val="43137"/>
                    </a:srgbClr>
                  </a:outerShdw>
                </a:effectLst>
                <a:latin typeface="+mn-lt"/>
              </a:rPr>
              <a:t>Основные </a:t>
            </a:r>
            <a:r>
              <a:rPr lang="ru-RU" sz="2000" dirty="0">
                <a:solidFill>
                  <a:srgbClr val="800000"/>
                </a:solidFill>
                <a:effectLst>
                  <a:outerShdw blurRad="38100" dist="38100" dir="2700000" algn="tl">
                    <a:srgbClr val="000000">
                      <a:alpha val="43137"/>
                    </a:srgbClr>
                  </a:outerShdw>
                </a:effectLst>
                <a:latin typeface="+mn-lt"/>
              </a:rPr>
              <a:t>эпизоды: </a:t>
            </a:r>
            <a:r>
              <a:rPr lang="ru-RU" sz="2000" dirty="0" smtClean="0">
                <a:latin typeface="+mn-lt"/>
              </a:rPr>
              <a:t>морское </a:t>
            </a:r>
            <a:r>
              <a:rPr lang="ru-RU" sz="2000" dirty="0">
                <a:latin typeface="+mn-lt"/>
              </a:rPr>
              <a:t>сражение при </a:t>
            </a:r>
            <a:r>
              <a:rPr lang="ru-RU" sz="2000" dirty="0" smtClean="0">
                <a:latin typeface="+mn-lt"/>
              </a:rPr>
              <a:t>Си-</a:t>
            </a:r>
          </a:p>
          <a:p>
            <a:pPr>
              <a:spcBef>
                <a:spcPts val="0"/>
              </a:spcBef>
            </a:pPr>
            <a:r>
              <a:rPr lang="ru-RU" sz="2000" dirty="0" err="1">
                <a:latin typeface="+mn-lt"/>
              </a:rPr>
              <a:t>н</a:t>
            </a:r>
            <a:r>
              <a:rPr lang="ru-RU" sz="2000" dirty="0" err="1" smtClean="0">
                <a:latin typeface="+mn-lt"/>
              </a:rPr>
              <a:t>опе</a:t>
            </a:r>
            <a:r>
              <a:rPr lang="ru-RU" sz="2000" dirty="0" smtClean="0">
                <a:latin typeface="+mn-lt"/>
              </a:rPr>
              <a:t> произошло в </a:t>
            </a:r>
            <a:r>
              <a:rPr lang="ru-RU" sz="2000" dirty="0">
                <a:latin typeface="+mn-lt"/>
              </a:rPr>
              <a:t>самом начале Крымской </a:t>
            </a:r>
            <a:r>
              <a:rPr lang="ru-RU" sz="2000" dirty="0" smtClean="0">
                <a:latin typeface="+mn-lt"/>
              </a:rPr>
              <a:t>вой-</a:t>
            </a:r>
          </a:p>
          <a:p>
            <a:pPr>
              <a:spcBef>
                <a:spcPts val="0"/>
              </a:spcBef>
            </a:pPr>
            <a:r>
              <a:rPr lang="ru-RU" sz="2000" dirty="0" err="1" smtClean="0">
                <a:latin typeface="+mn-lt"/>
              </a:rPr>
              <a:t>ны</a:t>
            </a:r>
            <a:r>
              <a:rPr lang="ru-RU" sz="2000" dirty="0">
                <a:latin typeface="+mn-lt"/>
              </a:rPr>
              <a:t>. Начавшись в октябре </a:t>
            </a:r>
            <a:r>
              <a:rPr lang="ru-RU" sz="2000" dirty="0" smtClean="0">
                <a:latin typeface="+mn-lt"/>
              </a:rPr>
              <a:t>1853г</a:t>
            </a:r>
            <a:r>
              <a:rPr lang="ru-RU" sz="2000" dirty="0">
                <a:latin typeface="+mn-lt"/>
              </a:rPr>
              <a:t>. Это было </a:t>
            </a:r>
            <a:r>
              <a:rPr lang="ru-RU" sz="2000" dirty="0" smtClean="0">
                <a:latin typeface="+mn-lt"/>
              </a:rPr>
              <a:t>по-</a:t>
            </a:r>
          </a:p>
          <a:p>
            <a:pPr>
              <a:spcBef>
                <a:spcPts val="0"/>
              </a:spcBef>
            </a:pPr>
            <a:r>
              <a:rPr lang="ru-RU" sz="2000" dirty="0" err="1" smtClean="0">
                <a:latin typeface="+mn-lt"/>
              </a:rPr>
              <a:t>следнее</a:t>
            </a:r>
            <a:r>
              <a:rPr lang="ru-RU" sz="2000" dirty="0" smtClean="0">
                <a:latin typeface="+mn-lt"/>
              </a:rPr>
              <a:t> </a:t>
            </a:r>
            <a:r>
              <a:rPr lang="ru-RU" sz="2000" dirty="0">
                <a:latin typeface="+mn-lt"/>
              </a:rPr>
              <a:t>крупное сражение парусных кораблей</a:t>
            </a:r>
            <a:r>
              <a:rPr lang="ru-RU" sz="2000" dirty="0" smtClean="0">
                <a:latin typeface="+mn-lt"/>
              </a:rPr>
              <a:t>.</a:t>
            </a:r>
          </a:p>
          <a:p>
            <a:pPr>
              <a:spcBef>
                <a:spcPts val="0"/>
              </a:spcBef>
            </a:pPr>
            <a:r>
              <a:rPr lang="ru-RU" sz="2000" dirty="0" smtClean="0">
                <a:latin typeface="+mn-lt"/>
              </a:rPr>
              <a:t> Военно-морской </a:t>
            </a:r>
            <a:r>
              <a:rPr lang="ru-RU" sz="2000" dirty="0">
                <a:latin typeface="+mn-lt"/>
              </a:rPr>
              <a:t>флот Турции был </a:t>
            </a:r>
            <a:r>
              <a:rPr lang="ru-RU" sz="2000" dirty="0" smtClean="0">
                <a:latin typeface="+mn-lt"/>
              </a:rPr>
              <a:t>создан </a:t>
            </a:r>
            <a:r>
              <a:rPr lang="ru-RU" sz="2000" dirty="0">
                <a:latin typeface="+mn-lt"/>
              </a:rPr>
              <a:t>под </a:t>
            </a:r>
            <a:endParaRPr lang="ru-RU" sz="2000" dirty="0" smtClean="0">
              <a:latin typeface="+mn-lt"/>
            </a:endParaRPr>
          </a:p>
          <a:p>
            <a:pPr>
              <a:spcBef>
                <a:spcPts val="0"/>
              </a:spcBef>
            </a:pPr>
            <a:r>
              <a:rPr lang="ru-RU" sz="2000" dirty="0" smtClean="0">
                <a:latin typeface="+mn-lt"/>
              </a:rPr>
              <a:t>руководством иностранных специалистов</a:t>
            </a:r>
            <a:r>
              <a:rPr lang="ru-RU" sz="2000" dirty="0">
                <a:latin typeface="+mn-lt"/>
              </a:rPr>
              <a:t>, </a:t>
            </a:r>
            <a:r>
              <a:rPr lang="ru-RU" sz="2000" dirty="0" smtClean="0">
                <a:latin typeface="+mn-lt"/>
              </a:rPr>
              <a:t>вся</a:t>
            </a:r>
          </a:p>
          <a:p>
            <a:pPr>
              <a:spcBef>
                <a:spcPts val="0"/>
              </a:spcBef>
            </a:pPr>
            <a:r>
              <a:rPr lang="ru-RU" sz="2000" dirty="0" smtClean="0">
                <a:latin typeface="+mn-lt"/>
              </a:rPr>
              <a:t> </a:t>
            </a:r>
            <a:r>
              <a:rPr lang="ru-RU" sz="2000" dirty="0">
                <a:latin typeface="+mn-lt"/>
              </a:rPr>
              <a:t>его артиллерия </a:t>
            </a:r>
            <a:r>
              <a:rPr lang="ru-RU" sz="2000" dirty="0" smtClean="0">
                <a:latin typeface="+mn-lt"/>
              </a:rPr>
              <a:t>была английского производства</a:t>
            </a:r>
            <a:r>
              <a:rPr lang="ru-RU" sz="2000" dirty="0">
                <a:latin typeface="+mn-lt"/>
              </a:rPr>
              <a:t>.</a:t>
            </a:r>
          </a:p>
          <a:p>
            <a:pPr indent="450000">
              <a:spcBef>
                <a:spcPts val="0"/>
              </a:spcBef>
            </a:pPr>
            <a:r>
              <a:rPr lang="ru-RU" sz="2000" dirty="0" smtClean="0">
                <a:latin typeface="+mn-lt"/>
              </a:rPr>
              <a:t>Русский </a:t>
            </a:r>
            <a:r>
              <a:rPr lang="ru-RU" sz="2000" dirty="0">
                <a:latin typeface="+mn-lt"/>
              </a:rPr>
              <a:t>флот состоял в основном из </a:t>
            </a:r>
            <a:r>
              <a:rPr lang="ru-RU" sz="2000" dirty="0" smtClean="0">
                <a:latin typeface="+mn-lt"/>
              </a:rPr>
              <a:t>парус-</a:t>
            </a:r>
          </a:p>
          <a:p>
            <a:pPr>
              <a:spcBef>
                <a:spcPts val="0"/>
              </a:spcBef>
            </a:pPr>
            <a:r>
              <a:rPr lang="ru-RU" sz="2000" dirty="0" err="1" smtClean="0">
                <a:latin typeface="+mn-lt"/>
              </a:rPr>
              <a:t>ных</a:t>
            </a:r>
            <a:r>
              <a:rPr lang="ru-RU" sz="2000" dirty="0" smtClean="0">
                <a:latin typeface="+mn-lt"/>
              </a:rPr>
              <a:t> </a:t>
            </a:r>
            <a:r>
              <a:rPr lang="ru-RU" sz="2000" dirty="0">
                <a:latin typeface="+mn-lt"/>
              </a:rPr>
              <a:t>кораблей, в то время как в иностранных </a:t>
            </a:r>
            <a:endParaRPr lang="ru-RU" sz="2000" dirty="0" smtClean="0">
              <a:latin typeface="+mn-lt"/>
            </a:endParaRPr>
          </a:p>
          <a:p>
            <a:pPr>
              <a:spcBef>
                <a:spcPts val="0"/>
              </a:spcBef>
            </a:pPr>
            <a:r>
              <a:rPr lang="ru-RU" sz="2000" dirty="0" smtClean="0">
                <a:latin typeface="+mn-lt"/>
              </a:rPr>
              <a:t>флотах </a:t>
            </a:r>
            <a:r>
              <a:rPr lang="ru-RU" sz="2000" dirty="0">
                <a:latin typeface="+mn-lt"/>
              </a:rPr>
              <a:t>было широко развернуто </a:t>
            </a:r>
            <a:r>
              <a:rPr lang="ru-RU" sz="2000" dirty="0" err="1" smtClean="0">
                <a:latin typeface="+mn-lt"/>
              </a:rPr>
              <a:t>строительст</a:t>
            </a:r>
            <a:r>
              <a:rPr lang="ru-RU" sz="2000" dirty="0" smtClean="0">
                <a:latin typeface="+mn-lt"/>
              </a:rPr>
              <a:t>-</a:t>
            </a:r>
          </a:p>
          <a:p>
            <a:pPr>
              <a:spcBef>
                <a:spcPts val="0"/>
              </a:spcBef>
            </a:pPr>
            <a:r>
              <a:rPr lang="ru-RU" sz="2000" dirty="0" smtClean="0">
                <a:latin typeface="+mn-lt"/>
              </a:rPr>
              <a:t>во </a:t>
            </a:r>
            <a:r>
              <a:rPr lang="ru-RU" sz="2000" dirty="0">
                <a:latin typeface="+mn-lt"/>
              </a:rPr>
              <a:t>паровых судов. По-иному обстояло дело с подготовкой личного состава флота. Главная боевая сила – русские матросы были хорошо подготовлены к борьбе с противником как на море, так и на суши.</a:t>
            </a:r>
          </a:p>
          <a:p>
            <a:pPr indent="450000">
              <a:spcBef>
                <a:spcPts val="0"/>
              </a:spcBef>
            </a:pPr>
            <a:r>
              <a:rPr lang="ru-RU" sz="2000" dirty="0" smtClean="0">
                <a:latin typeface="+mn-lt"/>
              </a:rPr>
              <a:t>В </a:t>
            </a:r>
            <a:r>
              <a:rPr lang="ru-RU" sz="2000" dirty="0">
                <a:latin typeface="+mn-lt"/>
              </a:rPr>
              <a:t>ходе продолжительного и тяжёлого крейсерства русской эскадры у анатолийского побережья Турции на Рейде Синопа была обнаружена турецкая эскадра под командованием вице-адмирала </a:t>
            </a:r>
            <a:r>
              <a:rPr lang="ru-RU" sz="2000" dirty="0" err="1">
                <a:latin typeface="+mn-lt"/>
              </a:rPr>
              <a:t>Осман-паши</a:t>
            </a:r>
            <a:r>
              <a:rPr lang="ru-RU" sz="2000" dirty="0">
                <a:latin typeface="+mn-lt"/>
              </a:rPr>
              <a:t>. Успешно разведав силы неприятеля русские корабли вышли из бухты. В результате непрерывной разведки Черноморского флота, Нахимов получил достоверную информацию об обстановке и поэтому мог принимать правильные решения.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6323"/>
                                        </p:tgtEl>
                                        <p:attrNameLst>
                                          <p:attrName>style.visibility</p:attrName>
                                        </p:attrNameLst>
                                      </p:cBhvr>
                                      <p:to>
                                        <p:strVal val="visible"/>
                                      </p:to>
                                    </p:set>
                                    <p:animEffect transition="in" filter="fade">
                                      <p:cBhvr>
                                        <p:cTn id="7" dur="1000">
                                          <p:stCondLst>
                                            <p:cond delay="0"/>
                                          </p:stCondLst>
                                        </p:cTn>
                                        <p:tgtEl>
                                          <p:spTgt spid="56323"/>
                                        </p:tgtEl>
                                      </p:cBhvr>
                                    </p:animEffect>
                                  </p:childTnLst>
                                </p:cTn>
                              </p:par>
                            </p:childTnLst>
                          </p:cTn>
                        </p:par>
                        <p:par>
                          <p:cTn id="8" fill="hold">
                            <p:stCondLst>
                              <p:cond delay="5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6330">
                                            <p:bg/>
                                          </p:spTgt>
                                        </p:tgtEl>
                                        <p:attrNameLst>
                                          <p:attrName>style.visibility</p:attrName>
                                        </p:attrNameLst>
                                      </p:cBhvr>
                                      <p:to>
                                        <p:strVal val="visible"/>
                                      </p:to>
                                    </p:set>
                                    <p:animEffect transition="in" filter="fade">
                                      <p:cBhvr>
                                        <p:cTn id="11" dur="500">
                                          <p:stCondLst>
                                            <p:cond delay="0"/>
                                          </p:stCondLst>
                                        </p:cTn>
                                        <p:tgtEl>
                                          <p:spTgt spid="5633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build="p"/>
      <p:bldP spid="563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0"/>
            <a:ext cx="5786478" cy="962012"/>
          </a:xfrm>
        </p:spPr>
        <p:txBody>
          <a:bodyPr/>
          <a:lstStyle/>
          <a:p>
            <a:r>
              <a:rPr lang="ru-RU" sz="2800" b="1" dirty="0" err="1" smtClean="0">
                <a:solidFill>
                  <a:srgbClr val="006666"/>
                </a:solidFill>
              </a:rPr>
              <a:t>Синопский</a:t>
            </a:r>
            <a:r>
              <a:rPr lang="ru-RU" sz="2800" b="1" dirty="0" smtClean="0">
                <a:solidFill>
                  <a:srgbClr val="006666"/>
                </a:solidFill>
              </a:rPr>
              <a:t> морской бой (1853 г.)</a:t>
            </a:r>
            <a:br>
              <a:rPr lang="ru-RU" sz="2800" b="1" dirty="0" smtClean="0">
                <a:solidFill>
                  <a:srgbClr val="006666"/>
                </a:solidFill>
              </a:rPr>
            </a:br>
            <a:r>
              <a:rPr lang="ru-RU" sz="2800" b="1" dirty="0" smtClean="0">
                <a:solidFill>
                  <a:srgbClr val="006666"/>
                </a:solidFill>
              </a:rPr>
              <a:t>(продолжение)</a:t>
            </a:r>
            <a:endParaRPr lang="ru-RU" sz="2800" dirty="0"/>
          </a:p>
        </p:txBody>
      </p:sp>
      <p:pic>
        <p:nvPicPr>
          <p:cNvPr id="5" name="Рисунок 3"/>
          <p:cNvPicPr>
            <a:picLocks noGrp="1" noChangeAspect="1"/>
          </p:cNvPicPr>
          <p:nvPr>
            <p:ph sz="half" idx="1"/>
          </p:nvPr>
        </p:nvPicPr>
        <p:blipFill>
          <a:blip r:embed="rId2" cstate="print"/>
          <a:srcRect/>
          <a:stretch>
            <a:fillRect/>
          </a:stretch>
        </p:blipFill>
        <p:spPr bwMode="auto">
          <a:xfrm>
            <a:off x="1571604" y="2500306"/>
            <a:ext cx="6000792" cy="408105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85720" y="1000108"/>
            <a:ext cx="8572560" cy="1754326"/>
          </a:xfrm>
          <a:prstGeom prst="rect">
            <a:avLst/>
          </a:prstGeom>
          <a:noFill/>
        </p:spPr>
        <p:txBody>
          <a:bodyPr wrap="square" rtlCol="0">
            <a:spAutoFit/>
          </a:bodyPr>
          <a:lstStyle/>
          <a:p>
            <a:pPr indent="450000" algn="just"/>
            <a:r>
              <a:rPr lang="ru-RU" sz="1800" dirty="0"/>
              <a:t>По диспозиции для атаки, составленной Нахимовым 17 ноября, все русские линейные корабли с целью одновременного наступления в бой и быстрого развертывания вошли в </a:t>
            </a:r>
            <a:r>
              <a:rPr lang="ru-RU" sz="1800" dirty="0" err="1"/>
              <a:t>Синопский</a:t>
            </a:r>
            <a:r>
              <a:rPr lang="ru-RU" sz="1800" dirty="0"/>
              <a:t> рейд в строю двух кильватерных колонн и расположились на позиции на расстоянии 300-600 м от неприятельской эскадры, что позволило им вести огонь из всех калибров артиллерии.</a:t>
            </a:r>
          </a:p>
          <a:p>
            <a:pPr algn="just"/>
            <a:endParaRPr lang="ru-RU"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772400" cy="1143000"/>
          </a:xfrm>
        </p:spPr>
        <p:txBody>
          <a:bodyPr/>
          <a:lstStyle/>
          <a:p>
            <a:r>
              <a:rPr lang="ru-RU" sz="2800" b="1" dirty="0" err="1" smtClean="0">
                <a:solidFill>
                  <a:srgbClr val="006666"/>
                </a:solidFill>
                <a:latin typeface="+mn-lt"/>
              </a:rPr>
              <a:t>Синопский</a:t>
            </a:r>
            <a:r>
              <a:rPr lang="ru-RU" sz="2800" b="1" dirty="0" smtClean="0">
                <a:solidFill>
                  <a:srgbClr val="006666"/>
                </a:solidFill>
                <a:latin typeface="+mn-lt"/>
              </a:rPr>
              <a:t> морской бой (1853 г.)</a:t>
            </a:r>
            <a:br>
              <a:rPr lang="ru-RU" sz="2800" b="1" dirty="0" smtClean="0">
                <a:solidFill>
                  <a:srgbClr val="006666"/>
                </a:solidFill>
                <a:latin typeface="+mn-lt"/>
              </a:rPr>
            </a:br>
            <a:r>
              <a:rPr lang="ru-RU" sz="2800" b="1" dirty="0" smtClean="0">
                <a:solidFill>
                  <a:srgbClr val="006666"/>
                </a:solidFill>
                <a:latin typeface="+mn-lt"/>
              </a:rPr>
              <a:t>(продолжение)</a:t>
            </a:r>
            <a:endParaRPr lang="ru-RU" sz="2800" dirty="0">
              <a:latin typeface="+mn-lt"/>
            </a:endParaRPr>
          </a:p>
        </p:txBody>
      </p:sp>
      <p:sp>
        <p:nvSpPr>
          <p:cNvPr id="3" name="Содержимое 2"/>
          <p:cNvSpPr>
            <a:spLocks noGrp="1"/>
          </p:cNvSpPr>
          <p:nvPr>
            <p:ph sz="half" idx="1"/>
          </p:nvPr>
        </p:nvSpPr>
        <p:spPr>
          <a:xfrm>
            <a:off x="214282" y="1071546"/>
            <a:ext cx="8643998" cy="4114800"/>
          </a:xfrm>
        </p:spPr>
        <p:txBody>
          <a:bodyPr/>
          <a:lstStyle/>
          <a:p>
            <a:pPr marL="0" indent="450000" algn="just">
              <a:spcBef>
                <a:spcPts val="0"/>
              </a:spcBef>
              <a:buNone/>
            </a:pPr>
            <a:r>
              <a:rPr lang="ru-RU" sz="2000" dirty="0" smtClean="0"/>
              <a:t>В 9 часов 30 минут 18 (30) ноября Нахимов подал сигнал приготовиться к бою и идти на рейд. Турецкая эскадра располагалась в боевой линии в форме дуги, за фрегатами и корветами стояли остальные суда. В половине первого раздался пушечный выстрел с турецкого флагманского фрегата «</a:t>
            </a:r>
            <a:r>
              <a:rPr lang="ru-RU" sz="2000" dirty="0" err="1" smtClean="0"/>
              <a:t>Алуни-Аллах</a:t>
            </a:r>
            <a:r>
              <a:rPr lang="ru-RU" sz="2000" dirty="0" smtClean="0"/>
              <a:t>». Под интенсивным огнем русские корабли приближались к противнику, развертываясь для боя. Флагман «Императрица Мария» с расстояния 400 метров повёл огонь по турецкому фрегату «</a:t>
            </a:r>
            <a:r>
              <a:rPr lang="ru-RU" sz="2000" dirty="0" err="1" smtClean="0"/>
              <a:t>Ауни-Аллах</a:t>
            </a:r>
            <a:r>
              <a:rPr lang="ru-RU" sz="2000" dirty="0" smtClean="0"/>
              <a:t>», чтобы вывести его из строя  и этим лишить турецкую эскадру управления. К исходу первого часа боевая линия турецкой эскадры была окончательно расстроена. 4 фрегата выбросились на берег, от одного фрегата и корвета остались одни обломки. Турецкие суда, один за другим загорались, взрывались, выбрасывались на берег. </a:t>
            </a:r>
            <a:r>
              <a:rPr lang="ru-RU" sz="2000" dirty="0" err="1" smtClean="0"/>
              <a:t>Синопское</a:t>
            </a:r>
            <a:r>
              <a:rPr lang="ru-RU" sz="2000" dirty="0" smtClean="0"/>
              <a:t> сражение продолжилось до 17 часов.</a:t>
            </a:r>
          </a:p>
          <a:p>
            <a:pPr marL="0" indent="450000" algn="just">
              <a:spcBef>
                <a:spcPts val="0"/>
              </a:spcBef>
              <a:buNone/>
            </a:pPr>
            <a:r>
              <a:rPr lang="ru-RU" sz="2400" dirty="0" smtClean="0">
                <a:solidFill>
                  <a:srgbClr val="800000"/>
                </a:solidFill>
                <a:effectLst>
                  <a:outerShdw blurRad="38100" dist="38100" dir="2700000" algn="tl">
                    <a:srgbClr val="000000">
                      <a:alpha val="43137"/>
                    </a:srgbClr>
                  </a:outerShdw>
                </a:effectLst>
              </a:rPr>
              <a:t>Итог: </a:t>
            </a:r>
            <a:r>
              <a:rPr lang="ru-RU" sz="2000" dirty="0" smtClean="0"/>
              <a:t>Противник потерял 15 судов, свыше 3 тыс. человек убитыми и ранеными, в плен было взято около 200 человек, в том числе </a:t>
            </a:r>
            <a:r>
              <a:rPr lang="ru-RU" sz="2000" dirty="0" err="1" smtClean="0"/>
              <a:t>Осман-пашп</a:t>
            </a:r>
            <a:r>
              <a:rPr lang="ru-RU" sz="2000" dirty="0" smtClean="0"/>
              <a:t>. Русская эскадра не потеряла ни одного корабля. Над </a:t>
            </a:r>
            <a:r>
              <a:rPr lang="ru-RU" sz="2000" dirty="0" err="1" smtClean="0"/>
              <a:t>Синопской</a:t>
            </a:r>
            <a:r>
              <a:rPr lang="ru-RU" sz="2000" dirty="0" smtClean="0"/>
              <a:t> бухтой гордо развивались русские флаги.</a:t>
            </a:r>
          </a:p>
          <a:p>
            <a:pPr marL="0" algn="just"/>
            <a:endParaRPr lang="ru-RU"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55650" y="188913"/>
            <a:ext cx="7631113" cy="803275"/>
          </a:xfrm>
        </p:spPr>
        <p:txBody>
          <a:bodyPr/>
          <a:lstStyle/>
          <a:p>
            <a:pPr eaLnBrk="1" hangingPunct="1"/>
            <a:r>
              <a:rPr lang="ru-RU" sz="2400" b="1" dirty="0" smtClean="0">
                <a:solidFill>
                  <a:schemeClr val="accent1">
                    <a:lumMod val="50000"/>
                  </a:schemeClr>
                </a:solidFill>
              </a:rPr>
              <a:t>Севастополь </a:t>
            </a:r>
            <a:br>
              <a:rPr lang="ru-RU" sz="2400" b="1" dirty="0" smtClean="0">
                <a:solidFill>
                  <a:schemeClr val="accent1">
                    <a:lumMod val="50000"/>
                  </a:schemeClr>
                </a:solidFill>
              </a:rPr>
            </a:br>
            <a:r>
              <a:rPr lang="ru-RU" sz="2400" b="1" dirty="0" smtClean="0">
                <a:solidFill>
                  <a:schemeClr val="accent1">
                    <a:lumMod val="50000"/>
                  </a:schemeClr>
                </a:solidFill>
              </a:rPr>
              <a:t>Владимирский собор - усыпальница адмиралов</a:t>
            </a:r>
          </a:p>
        </p:txBody>
      </p:sp>
      <p:pic>
        <p:nvPicPr>
          <p:cNvPr id="162819" name="Picture 3"/>
          <p:cNvPicPr>
            <a:picLocks noGrp="1" noChangeAspect="1" noChangeArrowheads="1"/>
          </p:cNvPicPr>
          <p:nvPr>
            <p:ph type="body" idx="1"/>
          </p:nvPr>
        </p:nvPicPr>
        <p:blipFill>
          <a:blip r:embed="rId2" cstate="print"/>
          <a:srcRect/>
          <a:stretch>
            <a:fillRect/>
          </a:stretch>
        </p:blipFill>
        <p:spPr>
          <a:xfrm>
            <a:off x="20340" y="1147399"/>
            <a:ext cx="4263627" cy="2725726"/>
          </a:xfrm>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24744"/>
            <a:ext cx="4137433" cy="274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3484" y="4149080"/>
            <a:ext cx="8818115" cy="2554545"/>
          </a:xfrm>
          <a:prstGeom prst="rect">
            <a:avLst/>
          </a:prstGeom>
          <a:noFill/>
        </p:spPr>
        <p:txBody>
          <a:bodyPr wrap="square" rtlCol="0">
            <a:spAutoFit/>
          </a:bodyPr>
          <a:lstStyle/>
          <a:p>
            <a:r>
              <a:rPr lang="ru-RU" sz="2000" b="1" dirty="0" smtClean="0"/>
              <a:t>Похоронены Адмиралы </a:t>
            </a:r>
            <a:r>
              <a:rPr lang="ru-RU" sz="2000" b="1" dirty="0" err="1" smtClean="0"/>
              <a:t>М.П.Лазарев</a:t>
            </a:r>
            <a:r>
              <a:rPr lang="ru-RU" sz="2000" b="1" dirty="0" smtClean="0"/>
              <a:t>, </a:t>
            </a:r>
            <a:r>
              <a:rPr lang="ru-RU" sz="2000" b="1" dirty="0" err="1" smtClean="0"/>
              <a:t>В.А.Корнилов</a:t>
            </a:r>
            <a:r>
              <a:rPr lang="ru-RU" sz="2000" b="1" dirty="0" smtClean="0"/>
              <a:t>, </a:t>
            </a:r>
            <a:r>
              <a:rPr lang="ru-RU" sz="2000" b="1" dirty="0" err="1" smtClean="0"/>
              <a:t>В.И.Истомин</a:t>
            </a:r>
            <a:r>
              <a:rPr lang="ru-RU" sz="2000" b="1" dirty="0" smtClean="0"/>
              <a:t>, </a:t>
            </a:r>
            <a:r>
              <a:rPr lang="ru-RU" sz="2000" b="1" dirty="0" err="1" smtClean="0"/>
              <a:t>П.С.Нахимов</a:t>
            </a:r>
            <a:r>
              <a:rPr lang="ru-RU" sz="2000" b="1" dirty="0" smtClean="0"/>
              <a:t>.</a:t>
            </a:r>
          </a:p>
          <a:p>
            <a:r>
              <a:rPr lang="ru-RU" sz="2000" dirty="0" smtClean="0"/>
              <a:t>С </a:t>
            </a:r>
            <a:r>
              <a:rPr lang="ru-RU" sz="2000" dirty="0"/>
              <a:t>1869 по 1920 годы вдоль северного и южного </a:t>
            </a:r>
            <a:r>
              <a:rPr lang="ru-RU" sz="2000" dirty="0" smtClean="0"/>
              <a:t>фасадов храма </a:t>
            </a:r>
            <a:r>
              <a:rPr lang="ru-RU" sz="2000" dirty="0"/>
              <a:t>были похоронены еще девять морских офицеров: </a:t>
            </a:r>
            <a:r>
              <a:rPr lang="ru-RU" sz="2000" b="1" dirty="0"/>
              <a:t>участники обороны Севастополя </a:t>
            </a:r>
            <a:r>
              <a:rPr lang="ru-RU" sz="2000" dirty="0"/>
              <a:t>— </a:t>
            </a:r>
            <a:r>
              <a:rPr lang="ru-RU" sz="2000" dirty="0" err="1"/>
              <a:t>П.А.Перелешин</a:t>
            </a:r>
            <a:r>
              <a:rPr lang="ru-RU" sz="2000" dirty="0"/>
              <a:t>, </a:t>
            </a:r>
            <a:r>
              <a:rPr lang="ru-RU" sz="2000" dirty="0" err="1"/>
              <a:t>П.А.Карпов</a:t>
            </a:r>
            <a:r>
              <a:rPr lang="ru-RU" sz="2000" dirty="0"/>
              <a:t>, </a:t>
            </a:r>
            <a:r>
              <a:rPr lang="ru-RU" sz="2000" dirty="0" err="1"/>
              <a:t>М.И.Дефабр</a:t>
            </a:r>
            <a:r>
              <a:rPr lang="ru-RU" sz="2000" dirty="0"/>
              <a:t>, В.П. Шмидт, </a:t>
            </a:r>
            <a:r>
              <a:rPr lang="ru-RU" sz="2000" dirty="0" err="1"/>
              <a:t>И.М.Ликов</a:t>
            </a:r>
            <a:r>
              <a:rPr lang="ru-RU" sz="2000" dirty="0"/>
              <a:t>, </a:t>
            </a:r>
            <a:r>
              <a:rPr lang="ru-RU" sz="2000" b="1" dirty="0"/>
              <a:t>командующие Черноморским флотом </a:t>
            </a:r>
            <a:r>
              <a:rPr lang="ru-RU" sz="2000" dirty="0"/>
              <a:t>— </a:t>
            </a:r>
            <a:r>
              <a:rPr lang="ru-RU" sz="2000" dirty="0" err="1"/>
              <a:t>С.П.Тыртов</a:t>
            </a:r>
            <a:r>
              <a:rPr lang="ru-RU" sz="2000" dirty="0"/>
              <a:t>, </a:t>
            </a:r>
            <a:r>
              <a:rPr lang="ru-RU" sz="2000" dirty="0" err="1"/>
              <a:t>Г.П.Чухнин</a:t>
            </a:r>
            <a:r>
              <a:rPr lang="ru-RU" sz="2000" dirty="0"/>
              <a:t>, </a:t>
            </a:r>
            <a:r>
              <a:rPr lang="ru-RU" sz="2000" dirty="0" err="1"/>
              <a:t>М.П.Саблин</a:t>
            </a:r>
            <a:r>
              <a:rPr lang="ru-RU" sz="2000" dirty="0"/>
              <a:t> и управляющий Морским министерством в 80-е годы XIX в. — </a:t>
            </a:r>
            <a:r>
              <a:rPr lang="ru-RU" sz="2000" dirty="0" err="1"/>
              <a:t>И.А.Шестаков</a:t>
            </a:r>
            <a:r>
              <a:rPr lang="ru-RU" sz="2000" dirty="0" smtClean="0"/>
              <a:t>.</a:t>
            </a:r>
            <a:r>
              <a:rPr lang="ru-RU" sz="2000"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type="title"/>
          </p:nvPr>
        </p:nvSpPr>
        <p:spPr>
          <a:xfrm>
            <a:off x="1428728" y="214290"/>
            <a:ext cx="6000792" cy="581025"/>
          </a:xfrm>
        </p:spPr>
        <p:txBody>
          <a:bodyPr/>
          <a:lstStyle/>
          <a:p>
            <a:pPr algn="l" eaLnBrk="1" hangingPunct="1"/>
            <a:r>
              <a:rPr lang="ru-RU" sz="2800" b="1" dirty="0" smtClean="0">
                <a:solidFill>
                  <a:srgbClr val="006666"/>
                </a:solidFill>
                <a:latin typeface="+mn-lt"/>
              </a:rPr>
              <a:t>День защитника Отечества (1918 г.)</a:t>
            </a:r>
          </a:p>
        </p:txBody>
      </p:sp>
      <p:sp>
        <p:nvSpPr>
          <p:cNvPr id="60420" name="Rectangle 4"/>
          <p:cNvSpPr>
            <a:spLocks noGrp="1" noChangeArrowheads="1"/>
          </p:cNvSpPr>
          <p:nvPr>
            <p:ph type="body" idx="1"/>
          </p:nvPr>
        </p:nvSpPr>
        <p:spPr>
          <a:xfrm>
            <a:off x="539750" y="981075"/>
            <a:ext cx="4535488" cy="5638800"/>
          </a:xfrm>
        </p:spPr>
        <p:txBody>
          <a:bodyPr/>
          <a:lstStyle/>
          <a:p>
            <a:pPr eaLnBrk="1" hangingPunct="1">
              <a:buFontTx/>
              <a:buNone/>
            </a:pPr>
            <a:r>
              <a:rPr lang="ru-RU" sz="2000" dirty="0" smtClean="0">
                <a:solidFill>
                  <a:srgbClr val="800000"/>
                </a:solidFill>
              </a:rPr>
              <a:t>	</a:t>
            </a:r>
            <a:r>
              <a:rPr lang="ru-RU" sz="2000" dirty="0" smtClean="0">
                <a:solidFill>
                  <a:srgbClr val="800000"/>
                </a:solidFill>
                <a:effectLst>
                  <a:outerShdw blurRad="38100" dist="38100" dir="2700000" algn="tl">
                    <a:srgbClr val="000000">
                      <a:alpha val="43137"/>
                    </a:srgbClr>
                  </a:outerShdw>
                </a:effectLst>
              </a:rPr>
              <a:t>Участвующие стороны:</a:t>
            </a:r>
            <a:r>
              <a:rPr lang="ru-RU" sz="2000" dirty="0" smtClean="0">
                <a:effectLst>
                  <a:outerShdw blurRad="38100" dist="38100" dir="2700000" algn="tl">
                    <a:srgbClr val="000000">
                      <a:alpha val="43137"/>
                    </a:srgbClr>
                  </a:outerShdw>
                </a:effectLst>
              </a:rPr>
              <a:t> </a:t>
            </a:r>
            <a:r>
              <a:rPr lang="ru-RU" sz="2000" dirty="0" smtClean="0"/>
              <a:t>Германия, страны Антанты, СССР.</a:t>
            </a:r>
          </a:p>
          <a:p>
            <a:pPr eaLnBrk="1" hangingPunct="1">
              <a:buFontTx/>
              <a:buNone/>
            </a:pPr>
            <a:endParaRPr lang="ru-RU" sz="2000" dirty="0" smtClean="0"/>
          </a:p>
          <a:p>
            <a:pPr eaLnBrk="1" hangingPunct="1">
              <a:buFontTx/>
              <a:buNone/>
            </a:pPr>
            <a:r>
              <a:rPr lang="ru-RU" sz="2000" dirty="0" smtClean="0"/>
              <a:t>	</a:t>
            </a:r>
            <a:r>
              <a:rPr lang="ru-RU" sz="2000" dirty="0" smtClean="0">
                <a:solidFill>
                  <a:srgbClr val="800000"/>
                </a:solidFill>
                <a:effectLst>
                  <a:outerShdw blurRad="38100" dist="38100" dir="2700000" algn="tl">
                    <a:srgbClr val="000000">
                      <a:alpha val="43137"/>
                    </a:srgbClr>
                  </a:outerShdw>
                </a:effectLst>
              </a:rPr>
              <a:t>Места сражений:</a:t>
            </a:r>
            <a:r>
              <a:rPr lang="ru-RU" sz="2000" dirty="0" smtClean="0">
                <a:effectLst>
                  <a:outerShdw blurRad="38100" dist="38100" dir="2700000" algn="tl">
                    <a:srgbClr val="000000">
                      <a:alpha val="43137"/>
                    </a:srgbClr>
                  </a:outerShdw>
                </a:effectLst>
              </a:rPr>
              <a:t> </a:t>
            </a:r>
            <a:r>
              <a:rPr lang="ru-RU" sz="2000" dirty="0" smtClean="0"/>
              <a:t>западная часть России, г. Псков.</a:t>
            </a:r>
          </a:p>
          <a:p>
            <a:pPr eaLnBrk="1" hangingPunct="1">
              <a:buFontTx/>
              <a:buNone/>
            </a:pPr>
            <a:endParaRPr lang="ru-RU" sz="2000" dirty="0" smtClean="0"/>
          </a:p>
          <a:p>
            <a:pPr eaLnBrk="1" hangingPunct="1">
              <a:buFontTx/>
              <a:buNone/>
            </a:pPr>
            <a:r>
              <a:rPr lang="ru-RU" sz="2000" dirty="0" smtClean="0"/>
              <a:t>	</a:t>
            </a:r>
            <a:r>
              <a:rPr lang="ru-RU" sz="2000" dirty="0" smtClean="0">
                <a:solidFill>
                  <a:srgbClr val="800000"/>
                </a:solidFill>
                <a:effectLst>
                  <a:outerShdw blurRad="38100" dist="38100" dir="2700000" algn="tl">
                    <a:srgbClr val="000000">
                      <a:alpha val="43137"/>
                    </a:srgbClr>
                  </a:outerShdw>
                </a:effectLst>
              </a:rPr>
              <a:t>Численность:</a:t>
            </a:r>
            <a:r>
              <a:rPr lang="ru-RU" sz="2000" dirty="0" smtClean="0">
                <a:effectLst>
                  <a:outerShdw blurRad="38100" dist="38100" dir="2700000" algn="tl">
                    <a:srgbClr val="000000">
                      <a:alpha val="43137"/>
                    </a:srgbClr>
                  </a:outerShdw>
                </a:effectLst>
              </a:rPr>
              <a:t> </a:t>
            </a:r>
            <a:r>
              <a:rPr lang="ru-RU" sz="2000" dirty="0" smtClean="0"/>
              <a:t>многочисленная армия России (Красная Армия); многочисленная армия Германии</a:t>
            </a:r>
          </a:p>
          <a:p>
            <a:pPr eaLnBrk="1" hangingPunct="1">
              <a:buFontTx/>
              <a:buNone/>
            </a:pPr>
            <a:endParaRPr lang="ru-RU" sz="2000" dirty="0" smtClean="0"/>
          </a:p>
          <a:p>
            <a:pPr eaLnBrk="1" hangingPunct="1">
              <a:buFontTx/>
              <a:buNone/>
            </a:pPr>
            <a:r>
              <a:rPr lang="ru-RU" sz="2000" dirty="0" smtClean="0">
                <a:solidFill>
                  <a:srgbClr val="800000"/>
                </a:solidFill>
              </a:rPr>
              <a:t>	</a:t>
            </a:r>
            <a:r>
              <a:rPr lang="ru-RU" sz="2000" dirty="0" smtClean="0">
                <a:solidFill>
                  <a:srgbClr val="800000"/>
                </a:solidFill>
                <a:effectLst>
                  <a:outerShdw blurRad="38100" dist="38100" dir="2700000" algn="tl">
                    <a:srgbClr val="000000">
                      <a:alpha val="43137"/>
                    </a:srgbClr>
                  </a:outerShdw>
                </a:effectLst>
              </a:rPr>
              <a:t>Задачи: </a:t>
            </a:r>
            <a:r>
              <a:rPr lang="ru-RU" sz="2000" dirty="0" smtClean="0"/>
              <a:t>остановить движение противника в глубь страны; создание Красной Армии для борьбы с агрессором; укрепление позиций России на мировой арене.</a:t>
            </a:r>
          </a:p>
          <a:p>
            <a:pPr eaLnBrk="1" hangingPunct="1">
              <a:buFontTx/>
              <a:buNone/>
            </a:pPr>
            <a:r>
              <a:rPr lang="ru-RU" sz="2000" dirty="0" smtClean="0"/>
              <a:t>	</a:t>
            </a:r>
          </a:p>
        </p:txBody>
      </p:sp>
      <p:pic>
        <p:nvPicPr>
          <p:cNvPr id="41988" name="Picture 10" descr="23 февр3"/>
          <p:cNvPicPr>
            <a:picLocks noChangeAspect="1" noChangeArrowheads="1"/>
          </p:cNvPicPr>
          <p:nvPr/>
        </p:nvPicPr>
        <p:blipFill>
          <a:blip r:embed="rId2" cstate="print"/>
          <a:srcRect/>
          <a:stretch>
            <a:fillRect/>
          </a:stretch>
        </p:blipFill>
        <p:spPr bwMode="auto">
          <a:xfrm>
            <a:off x="5003800" y="981075"/>
            <a:ext cx="3757613" cy="5399088"/>
          </a:xfrm>
          <a:prstGeom prst="rect">
            <a:avLst/>
          </a:prstGeom>
          <a:ln>
            <a:noFill/>
          </a:ln>
          <a:effectLst>
            <a:outerShdw blurRad="292100" dist="139700" dir="2700000" algn="tl" rotWithShape="0">
              <a:srgbClr val="333333">
                <a:alpha val="65000"/>
              </a:srgbClr>
            </a:outerShdw>
          </a:effectLst>
        </p:spPr>
      </p:pic>
      <p:pic>
        <p:nvPicPr>
          <p:cNvPr id="41989" name="Picture 13"/>
          <p:cNvPicPr>
            <a:picLocks noChangeAspect="1" noChangeArrowheads="1"/>
          </p:cNvPicPr>
          <p:nvPr/>
        </p:nvPicPr>
        <p:blipFill>
          <a:blip r:embed="rId3" cstate="print"/>
          <a:srcRect/>
          <a:stretch>
            <a:fillRect/>
          </a:stretch>
        </p:blipFill>
        <p:spPr bwMode="auto">
          <a:xfrm>
            <a:off x="6858016" y="4643446"/>
            <a:ext cx="1905000" cy="17240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0419"/>
                                        </p:tgtEl>
                                        <p:attrNameLst>
                                          <p:attrName>style.visibility</p:attrName>
                                        </p:attrNameLst>
                                      </p:cBhvr>
                                      <p:to>
                                        <p:strVal val="visible"/>
                                      </p:to>
                                    </p:set>
                                    <p:animEffect transition="in" filter="fade">
                                      <p:cBhvr>
                                        <p:cTn id="7" dur="1000">
                                          <p:stCondLst>
                                            <p:cond delay="0"/>
                                          </p:stCondLst>
                                        </p:cTn>
                                        <p:tgtEl>
                                          <p:spTgt spid="60419"/>
                                        </p:tgtEl>
                                      </p:cBhvr>
                                    </p:animEffect>
                                  </p:childTnLst>
                                </p:cTn>
                              </p:par>
                            </p:childTnLst>
                          </p:cTn>
                        </p:par>
                        <p:par>
                          <p:cTn id="8" fill="hold">
                            <p:stCondLst>
                              <p:cond delay="39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0420">
                                            <p:txEl>
                                              <p:pRg st="0" end="0"/>
                                            </p:txEl>
                                          </p:spTgt>
                                        </p:tgtEl>
                                        <p:attrNameLst>
                                          <p:attrName>style.visibility</p:attrName>
                                        </p:attrNameLst>
                                      </p:cBhvr>
                                      <p:to>
                                        <p:strVal val="visible"/>
                                      </p:to>
                                    </p:set>
                                    <p:animEffect transition="in" filter="fade">
                                      <p:cBhvr>
                                        <p:cTn id="11" dur="500">
                                          <p:stCondLst>
                                            <p:cond delay="0"/>
                                          </p:stCondLst>
                                        </p:cTn>
                                        <p:tgtEl>
                                          <p:spTgt spid="60420">
                                            <p:txEl>
                                              <p:pRg st="0" end="0"/>
                                            </p:txEl>
                                          </p:spTgt>
                                        </p:tgtEl>
                                      </p:cBhvr>
                                    </p:animEffect>
                                  </p:childTnLst>
                                </p:cTn>
                              </p:par>
                            </p:childTnLst>
                          </p:cTn>
                        </p:par>
                        <p:par>
                          <p:cTn id="12" fill="hold">
                            <p:stCondLst>
                              <p:cond delay="6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60420">
                                            <p:txEl>
                                              <p:pRg st="2" end="2"/>
                                            </p:txEl>
                                          </p:spTgt>
                                        </p:tgtEl>
                                        <p:attrNameLst>
                                          <p:attrName>style.visibility</p:attrName>
                                        </p:attrNameLst>
                                      </p:cBhvr>
                                      <p:to>
                                        <p:strVal val="visible"/>
                                      </p:to>
                                    </p:set>
                                    <p:animEffect transition="in" filter="fade">
                                      <p:cBhvr>
                                        <p:cTn id="15" dur="500">
                                          <p:stCondLst>
                                            <p:cond delay="0"/>
                                          </p:stCondLst>
                                        </p:cTn>
                                        <p:tgtEl>
                                          <p:spTgt spid="60420">
                                            <p:txEl>
                                              <p:pRg st="2" end="2"/>
                                            </p:txEl>
                                          </p:spTgt>
                                        </p:tgtEl>
                                      </p:cBhvr>
                                    </p:animEffect>
                                  </p:childTnLst>
                                </p:cTn>
                              </p:par>
                            </p:childTnLst>
                          </p:cTn>
                        </p:par>
                        <p:par>
                          <p:cTn id="16" fill="hold">
                            <p:stCondLst>
                              <p:cond delay="92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60420">
                                            <p:txEl>
                                              <p:pRg st="4" end="4"/>
                                            </p:txEl>
                                          </p:spTgt>
                                        </p:tgtEl>
                                        <p:attrNameLst>
                                          <p:attrName>style.visibility</p:attrName>
                                        </p:attrNameLst>
                                      </p:cBhvr>
                                      <p:to>
                                        <p:strVal val="visible"/>
                                      </p:to>
                                    </p:set>
                                    <p:animEffect transition="in" filter="fade">
                                      <p:cBhvr>
                                        <p:cTn id="19" dur="500">
                                          <p:stCondLst>
                                            <p:cond delay="0"/>
                                          </p:stCondLst>
                                        </p:cTn>
                                        <p:tgtEl>
                                          <p:spTgt spid="60420">
                                            <p:txEl>
                                              <p:pRg st="4" end="4"/>
                                            </p:txEl>
                                          </p:spTgt>
                                        </p:tgtEl>
                                      </p:cBhvr>
                                    </p:animEffect>
                                  </p:childTnLst>
                                </p:cTn>
                              </p:par>
                            </p:childTnLst>
                          </p:cTn>
                        </p:par>
                        <p:par>
                          <p:cTn id="20" fill="hold">
                            <p:stCondLst>
                              <p:cond delay="136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60420">
                                            <p:txEl>
                                              <p:pRg st="6" end="6"/>
                                            </p:txEl>
                                          </p:spTgt>
                                        </p:tgtEl>
                                        <p:attrNameLst>
                                          <p:attrName>style.visibility</p:attrName>
                                        </p:attrNameLst>
                                      </p:cBhvr>
                                      <p:to>
                                        <p:strVal val="visible"/>
                                      </p:to>
                                    </p:set>
                                    <p:animEffect transition="in" filter="fade">
                                      <p:cBhvr>
                                        <p:cTn id="23" dur="500">
                                          <p:stCondLst>
                                            <p:cond delay="0"/>
                                          </p:stCondLst>
                                        </p:cTn>
                                        <p:tgtEl>
                                          <p:spTgt spid="60420">
                                            <p:txEl>
                                              <p:pRg st="6" end="6"/>
                                            </p:txEl>
                                          </p:spTgt>
                                        </p:tgtEl>
                                      </p:cBhvr>
                                    </p:animEffect>
                                  </p:childTnLst>
                                </p:cTn>
                              </p:par>
                            </p:childTnLst>
                          </p:cTn>
                        </p:par>
                        <p:par>
                          <p:cTn id="24" fill="hold">
                            <p:stCondLst>
                              <p:cond delay="204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60420">
                                            <p:txEl>
                                              <p:pRg st="7" end="7"/>
                                            </p:txEl>
                                          </p:spTgt>
                                        </p:tgtEl>
                                        <p:attrNameLst>
                                          <p:attrName>style.visibility</p:attrName>
                                        </p:attrNameLst>
                                      </p:cBhvr>
                                      <p:to>
                                        <p:strVal val="visible"/>
                                      </p:to>
                                    </p:set>
                                    <p:animEffect transition="in" filter="fade">
                                      <p:cBhvr>
                                        <p:cTn id="27" dur="500">
                                          <p:stCondLst>
                                            <p:cond delay="0"/>
                                          </p:stCondLst>
                                        </p:cTn>
                                        <p:tgtEl>
                                          <p:spTgt spid="604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P spid="60420"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10" descr="красная армия"/>
          <p:cNvPicPr>
            <a:picLocks noChangeAspect="1" noChangeArrowheads="1"/>
          </p:cNvPicPr>
          <p:nvPr/>
        </p:nvPicPr>
        <p:blipFill>
          <a:blip r:embed="rId2" cstate="print">
            <a:lum bright="30000"/>
          </a:blip>
          <a:srcRect/>
          <a:stretch>
            <a:fillRect/>
          </a:stretch>
        </p:blipFill>
        <p:spPr bwMode="auto">
          <a:xfrm>
            <a:off x="4786314" y="857232"/>
            <a:ext cx="4150882" cy="2830255"/>
          </a:xfrm>
          <a:prstGeom prst="rect">
            <a:avLst/>
          </a:prstGeom>
          <a:ln>
            <a:noFill/>
          </a:ln>
          <a:effectLst>
            <a:outerShdw blurRad="292100" dist="139700" dir="2700000" algn="tl" rotWithShape="0">
              <a:srgbClr val="333333">
                <a:alpha val="65000"/>
              </a:srgbClr>
            </a:outerShdw>
          </a:effectLst>
        </p:spPr>
      </p:pic>
      <p:sp>
        <p:nvSpPr>
          <p:cNvPr id="61443" name="Rectangle 3"/>
          <p:cNvSpPr>
            <a:spLocks noGrp="1" noChangeArrowheads="1"/>
          </p:cNvSpPr>
          <p:nvPr>
            <p:ph type="title"/>
          </p:nvPr>
        </p:nvSpPr>
        <p:spPr>
          <a:xfrm>
            <a:off x="762000" y="152400"/>
            <a:ext cx="8382000" cy="457200"/>
          </a:xfrm>
        </p:spPr>
        <p:txBody>
          <a:bodyPr/>
          <a:lstStyle/>
          <a:p>
            <a:pPr eaLnBrk="1" hangingPunct="1"/>
            <a:r>
              <a:rPr lang="ru-RU" sz="2400" b="1" dirty="0" smtClean="0">
                <a:solidFill>
                  <a:srgbClr val="006666"/>
                </a:solidFill>
                <a:latin typeface="+mn-lt"/>
              </a:rPr>
              <a:t>День защитника Отечества (1918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
        <p:nvSpPr>
          <p:cNvPr id="43012" name="Rectangle 4"/>
          <p:cNvSpPr>
            <a:spLocks noChangeArrowheads="1"/>
          </p:cNvSpPr>
          <p:nvPr/>
        </p:nvSpPr>
        <p:spPr bwMode="auto">
          <a:xfrm>
            <a:off x="142844" y="692150"/>
            <a:ext cx="8786874" cy="5951560"/>
          </a:xfrm>
          <a:prstGeom prst="rect">
            <a:avLst/>
          </a:prstGeom>
          <a:noFill/>
          <a:ln w="9525">
            <a:noFill/>
            <a:miter lim="800000"/>
            <a:headEnd/>
            <a:tailEnd/>
          </a:ln>
        </p:spPr>
        <p:txBody>
          <a:bodyPr/>
          <a:lstStyle/>
          <a:p>
            <a:pPr indent="450000">
              <a:spcBef>
                <a:spcPts val="0"/>
              </a:spcBef>
            </a:pPr>
            <a:r>
              <a:rPr lang="ru-RU" sz="2000" dirty="0" smtClean="0">
                <a:solidFill>
                  <a:srgbClr val="800000"/>
                </a:solidFill>
                <a:effectLst>
                  <a:outerShdw blurRad="38100" dist="38100" dir="2700000" algn="tl">
                    <a:srgbClr val="000000">
                      <a:alpha val="43137"/>
                    </a:srgbClr>
                  </a:outerShdw>
                </a:effectLst>
                <a:latin typeface="+mj-lt"/>
              </a:rPr>
              <a:t>Основные </a:t>
            </a:r>
            <a:r>
              <a:rPr lang="ru-RU" sz="2000" dirty="0">
                <a:solidFill>
                  <a:srgbClr val="800000"/>
                </a:solidFill>
                <a:effectLst>
                  <a:outerShdw blurRad="38100" dist="38100" dir="2700000" algn="tl">
                    <a:srgbClr val="000000">
                      <a:alpha val="43137"/>
                    </a:srgbClr>
                  </a:outerShdw>
                </a:effectLst>
                <a:latin typeface="+mj-lt"/>
              </a:rPr>
              <a:t>эпизоды</a:t>
            </a:r>
            <a:r>
              <a:rPr lang="ru-RU" sz="1800" dirty="0">
                <a:solidFill>
                  <a:srgbClr val="800000"/>
                </a:solidFill>
                <a:latin typeface="Arial" charset="0"/>
              </a:rPr>
              <a:t>: </a:t>
            </a:r>
            <a:r>
              <a:rPr lang="ru-RU" sz="1800" dirty="0" smtClean="0"/>
              <a:t>выдвинув поли-</a:t>
            </a:r>
          </a:p>
          <a:p>
            <a:pPr>
              <a:spcBef>
                <a:spcPts val="0"/>
              </a:spcBef>
            </a:pPr>
            <a:r>
              <a:rPr lang="ru-RU" sz="1800" dirty="0" err="1" smtClean="0"/>
              <a:t>тические</a:t>
            </a:r>
            <a:r>
              <a:rPr lang="ru-RU" sz="1800" dirty="0" smtClean="0"/>
              <a:t> </a:t>
            </a:r>
            <a:r>
              <a:rPr lang="ru-RU" sz="1800" dirty="0"/>
              <a:t>требования с грабительскими для </a:t>
            </a:r>
            <a:endParaRPr lang="ru-RU" sz="1800" dirty="0" smtClean="0"/>
          </a:p>
          <a:p>
            <a:pPr>
              <a:spcBef>
                <a:spcPts val="0"/>
              </a:spcBef>
            </a:pPr>
            <a:r>
              <a:rPr lang="ru-RU" sz="1800" dirty="0" smtClean="0"/>
              <a:t>СССР </a:t>
            </a:r>
            <a:r>
              <a:rPr lang="ru-RU" sz="1800" dirty="0"/>
              <a:t>условиями, австро-германские </a:t>
            </a:r>
            <a:r>
              <a:rPr lang="ru-RU" sz="1800" dirty="0" smtClean="0"/>
              <a:t>войска</a:t>
            </a:r>
          </a:p>
          <a:p>
            <a:pPr>
              <a:spcBef>
                <a:spcPts val="0"/>
              </a:spcBef>
            </a:pPr>
            <a:r>
              <a:rPr lang="ru-RU" sz="1800" dirty="0" smtClean="0"/>
              <a:t> </a:t>
            </a:r>
            <a:r>
              <a:rPr lang="ru-RU" sz="1800" dirty="0"/>
              <a:t>18 февраля 1918г. Начали наступление по </a:t>
            </a:r>
            <a:endParaRPr lang="ru-RU" sz="1800" dirty="0" smtClean="0"/>
          </a:p>
          <a:p>
            <a:pPr>
              <a:spcBef>
                <a:spcPts val="0"/>
              </a:spcBef>
            </a:pPr>
            <a:r>
              <a:rPr lang="ru-RU" sz="1800" dirty="0" smtClean="0"/>
              <a:t>всему </a:t>
            </a:r>
            <a:r>
              <a:rPr lang="ru-RU" sz="1800" dirty="0"/>
              <a:t>русско-германскому фронту – от </a:t>
            </a:r>
            <a:r>
              <a:rPr lang="ru-RU" sz="1800" dirty="0" smtClean="0"/>
              <a:t>Бал-</a:t>
            </a:r>
          </a:p>
          <a:p>
            <a:pPr>
              <a:spcBef>
                <a:spcPts val="0"/>
              </a:spcBef>
            </a:pPr>
            <a:r>
              <a:rPr lang="ru-RU" sz="1800" dirty="0" err="1" smtClean="0"/>
              <a:t>тийского</a:t>
            </a:r>
            <a:r>
              <a:rPr lang="ru-RU" sz="1800" dirty="0" smtClean="0"/>
              <a:t> </a:t>
            </a:r>
            <a:r>
              <a:rPr lang="ru-RU" sz="1800" dirty="0"/>
              <a:t>моря до Карпат. Целью противника </a:t>
            </a:r>
            <a:endParaRPr lang="ru-RU" sz="1800" dirty="0" smtClean="0"/>
          </a:p>
          <a:p>
            <a:pPr>
              <a:spcBef>
                <a:spcPts val="0"/>
              </a:spcBef>
            </a:pPr>
            <a:r>
              <a:rPr lang="ru-RU" sz="1800" dirty="0" smtClean="0"/>
              <a:t>было </a:t>
            </a:r>
            <a:r>
              <a:rPr lang="ru-RU" sz="1800" dirty="0"/>
              <a:t>разделить Россию на четыре части, и </a:t>
            </a:r>
            <a:endParaRPr lang="ru-RU" sz="1800" dirty="0" smtClean="0"/>
          </a:p>
          <a:p>
            <a:pPr>
              <a:spcBef>
                <a:spcPts val="0"/>
              </a:spcBef>
            </a:pPr>
            <a:r>
              <a:rPr lang="ru-RU" sz="1800" dirty="0" smtClean="0"/>
              <a:t>установить </a:t>
            </a:r>
            <a:r>
              <a:rPr lang="ru-RU" sz="1800" dirty="0"/>
              <a:t>контроль над ними. </a:t>
            </a:r>
          </a:p>
          <a:p>
            <a:pPr indent="450000">
              <a:spcBef>
                <a:spcPts val="0"/>
              </a:spcBef>
            </a:pPr>
            <a:r>
              <a:rPr lang="ru-RU" sz="1800" dirty="0" smtClean="0"/>
              <a:t>Германские </a:t>
            </a:r>
            <a:r>
              <a:rPr lang="ru-RU" sz="1800" dirty="0"/>
              <a:t>дивизии почти </a:t>
            </a:r>
            <a:r>
              <a:rPr lang="ru-RU" sz="1800" dirty="0" err="1" smtClean="0"/>
              <a:t>безостано</a:t>
            </a:r>
            <a:r>
              <a:rPr lang="ru-RU" sz="1800" dirty="0" smtClean="0"/>
              <a:t>-</a:t>
            </a:r>
          </a:p>
          <a:p>
            <a:pPr>
              <a:spcBef>
                <a:spcPts val="0"/>
              </a:spcBef>
            </a:pPr>
            <a:r>
              <a:rPr lang="ru-RU" sz="1800" dirty="0" err="1" smtClean="0"/>
              <a:t>вочно</a:t>
            </a:r>
            <a:r>
              <a:rPr lang="ru-RU" sz="1800" dirty="0" smtClean="0"/>
              <a:t> </a:t>
            </a:r>
            <a:r>
              <a:rPr lang="ru-RU" sz="1800" dirty="0"/>
              <a:t>двигались в глубь страны, оставляя за </a:t>
            </a:r>
            <a:endParaRPr lang="ru-RU" sz="1800" dirty="0" smtClean="0"/>
          </a:p>
          <a:p>
            <a:pPr>
              <a:spcBef>
                <a:spcPts val="0"/>
              </a:spcBef>
            </a:pPr>
            <a:r>
              <a:rPr lang="ru-RU" sz="1800" dirty="0" smtClean="0"/>
              <a:t>собой </a:t>
            </a:r>
            <a:r>
              <a:rPr lang="ru-RU" sz="1800" dirty="0"/>
              <a:t>захваченные города. Германское </a:t>
            </a:r>
            <a:r>
              <a:rPr lang="ru-RU" sz="1800" dirty="0" err="1" smtClean="0"/>
              <a:t>коман</a:t>
            </a:r>
            <a:r>
              <a:rPr lang="ru-RU" sz="1800" dirty="0" smtClean="0"/>
              <a:t>-</a:t>
            </a:r>
          </a:p>
          <a:p>
            <a:pPr>
              <a:spcBef>
                <a:spcPts val="0"/>
              </a:spcBef>
            </a:pPr>
            <a:r>
              <a:rPr lang="ru-RU" sz="1800" dirty="0" err="1" smtClean="0"/>
              <a:t>дование</a:t>
            </a:r>
            <a:r>
              <a:rPr lang="ru-RU" sz="1800" dirty="0" smtClean="0"/>
              <a:t> </a:t>
            </a:r>
            <a:r>
              <a:rPr lang="ru-RU" sz="1800" dirty="0"/>
              <a:t>разрабатывало стратегию «молниеносной войны». Оперативные сводки и донесения советского и германского командования свидетельствуют, что кайзеровские войска вечером 23 февраля 1918г. Находились в 55 км южнее Пскова (в городе Острове). В Псков они вступили 24 февраля около 7 часов вечера. В городе завязались сильные уличные бои с отрядами Красной гвардии, в ходе которых немцы понесли значительные потери. В ожесточённом сражении город был взят. Немцы не продержались и суток, как в результате контратаки подошедших красноармейских подразделений они были выбиты из города. Позже Псков опять был взят немцами, но дальше этого города они продвинуться не смогли. </a:t>
            </a:r>
          </a:p>
          <a:p>
            <a:pPr indent="450000">
              <a:spcBef>
                <a:spcPts val="0"/>
              </a:spcBef>
            </a:pPr>
            <a:endParaRPr lang="ru-RU" sz="1800" dirty="0"/>
          </a:p>
          <a:p>
            <a:pPr indent="450000">
              <a:spcBef>
                <a:spcPts val="0"/>
              </a:spcBef>
            </a:pPr>
            <a:endParaRPr lang="ru-RU" sz="1800" dirty="0"/>
          </a:p>
          <a:p>
            <a:pPr indent="450000">
              <a:spcBef>
                <a:spcPts val="0"/>
              </a:spcBef>
            </a:pPr>
            <a:r>
              <a:rPr lang="ru-RU" sz="2000" dirty="0"/>
              <a:t>	</a:t>
            </a:r>
          </a:p>
          <a:p>
            <a:pPr indent="450000">
              <a:spcBef>
                <a:spcPts val="0"/>
              </a:spcBef>
            </a:pPr>
            <a:r>
              <a:rPr lang="ru-RU" sz="2000" dirty="0"/>
              <a:t>	</a:t>
            </a:r>
            <a:r>
              <a:rPr lang="ru-RU" sz="2000" dirty="0">
                <a:solidFill>
                  <a:srgbClr val="800000"/>
                </a:solidFill>
                <a:latin typeface="Arial" charset="0"/>
              </a:rPr>
              <a:t>Итог:</a:t>
            </a:r>
            <a:r>
              <a:rPr lang="ru-RU" sz="1800" dirty="0">
                <a:solidFill>
                  <a:srgbClr val="800000"/>
                </a:solidFill>
                <a:latin typeface="Arial" charset="0"/>
              </a:rPr>
              <a:t> </a:t>
            </a:r>
            <a:r>
              <a:rPr lang="ru-RU" sz="1800" dirty="0"/>
              <a:t>создание Красной Армии; блокировано продвижение немецких войск в глубь страны; снятие угрозы захвата Петрограда и тем самым удержание Советской власти.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1443"/>
                                        </p:tgtEl>
                                        <p:attrNameLst>
                                          <p:attrName>style.visibility</p:attrName>
                                        </p:attrNameLst>
                                      </p:cBhvr>
                                      <p:to>
                                        <p:strVal val="visible"/>
                                      </p:to>
                                    </p:set>
                                    <p:animEffect transition="in" filter="fade">
                                      <p:cBhvr>
                                        <p:cTn id="7" dur="1000">
                                          <p:stCondLst>
                                            <p:cond delay="0"/>
                                          </p:stCondLst>
                                        </p:cTn>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6" descr="Москва 2"/>
          <p:cNvPicPr>
            <a:picLocks noChangeAspect="1" noChangeArrowheads="1"/>
          </p:cNvPicPr>
          <p:nvPr/>
        </p:nvPicPr>
        <p:blipFill>
          <a:blip r:embed="rId2" cstate="print">
            <a:lum/>
          </a:blip>
          <a:srcRect/>
          <a:stretch>
            <a:fillRect/>
          </a:stretch>
        </p:blipFill>
        <p:spPr bwMode="auto">
          <a:xfrm>
            <a:off x="3929058" y="642918"/>
            <a:ext cx="5042075" cy="3448057"/>
          </a:xfrm>
          <a:prstGeom prst="rect">
            <a:avLst/>
          </a:prstGeom>
          <a:ln>
            <a:noFill/>
          </a:ln>
          <a:effectLst>
            <a:outerShdw blurRad="292100" dist="139700" dir="2700000" algn="tl" rotWithShape="0">
              <a:srgbClr val="333333">
                <a:alpha val="65000"/>
              </a:srgbClr>
            </a:outerShdw>
          </a:effectLst>
        </p:spPr>
      </p:pic>
      <p:sp>
        <p:nvSpPr>
          <p:cNvPr id="62467" name="Rectangle 3"/>
          <p:cNvSpPr>
            <a:spLocks noGrp="1" noChangeArrowheads="1"/>
          </p:cNvSpPr>
          <p:nvPr>
            <p:ph type="title"/>
          </p:nvPr>
        </p:nvSpPr>
        <p:spPr>
          <a:xfrm>
            <a:off x="785786" y="0"/>
            <a:ext cx="8037512" cy="581025"/>
          </a:xfrm>
        </p:spPr>
        <p:txBody>
          <a:bodyPr/>
          <a:lstStyle/>
          <a:p>
            <a:pPr eaLnBrk="1" hangingPunct="1"/>
            <a:r>
              <a:rPr lang="ru-RU" sz="3200" b="1" dirty="0" smtClean="0">
                <a:solidFill>
                  <a:srgbClr val="006666"/>
                </a:solidFill>
              </a:rPr>
              <a:t>Битва под Москвой (1941 г.)</a:t>
            </a:r>
          </a:p>
        </p:txBody>
      </p:sp>
      <p:sp>
        <p:nvSpPr>
          <p:cNvPr id="62468" name="Rectangle 4"/>
          <p:cNvSpPr>
            <a:spLocks noGrp="1" noChangeArrowheads="1"/>
          </p:cNvSpPr>
          <p:nvPr>
            <p:ph type="body" idx="1"/>
          </p:nvPr>
        </p:nvSpPr>
        <p:spPr>
          <a:xfrm>
            <a:off x="214282" y="500042"/>
            <a:ext cx="8135937" cy="5638800"/>
          </a:xfrm>
        </p:spPr>
        <p:txBody>
          <a:bodyPr/>
          <a:lstStyle/>
          <a:p>
            <a:pPr eaLnBrk="1" hangingPunct="1">
              <a:buFontTx/>
              <a:buNone/>
            </a:pPr>
            <a:r>
              <a:rPr lang="ru-RU" sz="2000" dirty="0" smtClean="0">
                <a:solidFill>
                  <a:srgbClr val="800000"/>
                </a:solidFill>
                <a:effectLst>
                  <a:outerShdw blurRad="38100" dist="38100" dir="2700000" algn="tl">
                    <a:srgbClr val="000000">
                      <a:alpha val="43137"/>
                    </a:srgbClr>
                  </a:outerShdw>
                </a:effectLst>
                <a:latin typeface="+mj-lt"/>
              </a:rPr>
              <a:t>Участвующие стороны:</a:t>
            </a:r>
          </a:p>
          <a:p>
            <a:pPr eaLnBrk="1" hangingPunct="1">
              <a:buFontTx/>
              <a:buNone/>
            </a:pPr>
            <a:r>
              <a:rPr lang="ru-RU" sz="2000" dirty="0" smtClean="0">
                <a:latin typeface="+mj-lt"/>
              </a:rPr>
              <a:t> СССР, Германия.</a:t>
            </a:r>
          </a:p>
          <a:p>
            <a:pPr marL="0" indent="0" eaLnBrk="1" hangingPunct="1">
              <a:buFontTx/>
              <a:buNone/>
            </a:pPr>
            <a:r>
              <a:rPr lang="ru-RU" sz="2000" dirty="0" smtClean="0">
                <a:solidFill>
                  <a:srgbClr val="800000"/>
                </a:solidFill>
                <a:effectLst>
                  <a:outerShdw blurRad="38100" dist="38100" dir="2700000" algn="tl">
                    <a:srgbClr val="000000">
                      <a:alpha val="43137"/>
                    </a:srgbClr>
                  </a:outerShdw>
                </a:effectLst>
                <a:latin typeface="+mj-lt"/>
              </a:rPr>
              <a:t>Места сражений:</a:t>
            </a:r>
            <a:r>
              <a:rPr lang="ru-RU" sz="2000" dirty="0" smtClean="0">
                <a:effectLst>
                  <a:outerShdw blurRad="38100" dist="38100" dir="2700000" algn="tl">
                    <a:srgbClr val="000000">
                      <a:alpha val="43137"/>
                    </a:srgbClr>
                  </a:outerShdw>
                </a:effectLst>
                <a:latin typeface="+mj-lt"/>
              </a:rPr>
              <a:t> </a:t>
            </a:r>
            <a:r>
              <a:rPr lang="ru-RU" sz="2000" dirty="0" smtClean="0">
                <a:latin typeface="+mj-lt"/>
              </a:rPr>
              <a:t>пламя </a:t>
            </a:r>
          </a:p>
          <a:p>
            <a:pPr marL="0" indent="0" eaLnBrk="1" hangingPunct="1">
              <a:buFontTx/>
              <a:buNone/>
            </a:pPr>
            <a:r>
              <a:rPr lang="ru-RU" sz="2000" dirty="0" smtClean="0">
                <a:latin typeface="+mj-lt"/>
              </a:rPr>
              <a:t>сражений охватило территорию</a:t>
            </a:r>
          </a:p>
          <a:p>
            <a:pPr marL="0" indent="0" eaLnBrk="1" hangingPunct="1">
              <a:buFontTx/>
              <a:buNone/>
            </a:pPr>
            <a:r>
              <a:rPr lang="ru-RU" sz="2000" dirty="0" smtClean="0">
                <a:latin typeface="+mj-lt"/>
              </a:rPr>
              <a:t> до 1 тыс. км по фронту и свыше</a:t>
            </a:r>
          </a:p>
          <a:p>
            <a:pPr marL="0" indent="0" eaLnBrk="1" hangingPunct="1">
              <a:buFontTx/>
              <a:buNone/>
            </a:pPr>
            <a:r>
              <a:rPr lang="ru-RU" sz="2000" dirty="0" smtClean="0">
                <a:latin typeface="+mj-lt"/>
              </a:rPr>
              <a:t> 350 км в глубину, что по </a:t>
            </a:r>
          </a:p>
          <a:p>
            <a:pPr marL="0" indent="0" eaLnBrk="1" hangingPunct="1">
              <a:buFontTx/>
              <a:buNone/>
            </a:pPr>
            <a:r>
              <a:rPr lang="ru-RU" sz="2000" dirty="0" smtClean="0">
                <a:latin typeface="+mj-lt"/>
              </a:rPr>
              <a:t>площади больше десяти таких </a:t>
            </a:r>
          </a:p>
          <a:p>
            <a:pPr marL="0" indent="0" eaLnBrk="1" hangingPunct="1">
              <a:buFontTx/>
              <a:buNone/>
            </a:pPr>
            <a:r>
              <a:rPr lang="ru-RU" sz="2000" dirty="0" smtClean="0">
                <a:latin typeface="+mj-lt"/>
              </a:rPr>
              <a:t>стран как Бельгия.</a:t>
            </a:r>
          </a:p>
          <a:p>
            <a:pPr marL="0" indent="0" eaLnBrk="1" hangingPunct="1">
              <a:buFontTx/>
              <a:buNone/>
            </a:pPr>
            <a:r>
              <a:rPr lang="ru-RU" sz="2000" dirty="0" smtClean="0">
                <a:solidFill>
                  <a:srgbClr val="800000"/>
                </a:solidFill>
                <a:effectLst>
                  <a:outerShdw blurRad="38100" dist="38100" dir="2700000" algn="tl">
                    <a:srgbClr val="000000">
                      <a:alpha val="43137"/>
                    </a:srgbClr>
                  </a:outerShdw>
                </a:effectLst>
                <a:latin typeface="+mj-lt"/>
              </a:rPr>
              <a:t>Численность:</a:t>
            </a:r>
            <a:r>
              <a:rPr lang="ru-RU" sz="2000" dirty="0" smtClean="0">
                <a:effectLst>
                  <a:outerShdw blurRad="38100" dist="38100" dir="2700000" algn="tl">
                    <a:srgbClr val="000000">
                      <a:alpha val="43137"/>
                    </a:srgbClr>
                  </a:outerShdw>
                </a:effectLst>
                <a:latin typeface="+mj-lt"/>
              </a:rPr>
              <a:t> </a:t>
            </a:r>
            <a:r>
              <a:rPr lang="ru-RU" sz="2000" dirty="0" smtClean="0">
                <a:latin typeface="+mj-lt"/>
              </a:rPr>
              <a:t>свыше 7 млн. </a:t>
            </a:r>
          </a:p>
          <a:p>
            <a:pPr marL="0" indent="0" eaLnBrk="1" hangingPunct="1">
              <a:buFontTx/>
              <a:buNone/>
            </a:pPr>
            <a:r>
              <a:rPr lang="ru-RU" sz="2000" dirty="0" smtClean="0">
                <a:latin typeface="+mj-lt"/>
              </a:rPr>
              <a:t>солдат и офицеров, до 53 тыс. </a:t>
            </a:r>
          </a:p>
          <a:p>
            <a:pPr marL="0" indent="0" eaLnBrk="1" hangingPunct="1">
              <a:buFontTx/>
              <a:buNone/>
            </a:pPr>
            <a:r>
              <a:rPr lang="ru-RU" sz="2000" dirty="0" smtClean="0">
                <a:latin typeface="+mj-lt"/>
              </a:rPr>
              <a:t>орудий и минометов, около 6,5 тыс. танков и более 3 тыс. боевых самолетов с обеих сторон.</a:t>
            </a:r>
          </a:p>
          <a:p>
            <a:pPr marL="0" indent="0" eaLnBrk="1" hangingPunct="1">
              <a:buFontTx/>
              <a:buNone/>
            </a:pPr>
            <a:r>
              <a:rPr lang="ru-RU" sz="2000" dirty="0" smtClean="0">
                <a:solidFill>
                  <a:srgbClr val="800000"/>
                </a:solidFill>
                <a:effectLst>
                  <a:outerShdw blurRad="38100" dist="38100" dir="2700000" algn="tl">
                    <a:srgbClr val="000000">
                      <a:alpha val="43137"/>
                    </a:srgbClr>
                  </a:outerShdw>
                </a:effectLst>
                <a:latin typeface="+mj-lt"/>
              </a:rPr>
              <a:t>Задачи: </a:t>
            </a:r>
            <a:r>
              <a:rPr lang="ru-RU" sz="2000" dirty="0" smtClean="0">
                <a:latin typeface="+mj-lt"/>
              </a:rPr>
              <a:t>отбросить противника как можно дальше от Москвы</a:t>
            </a:r>
          </a:p>
          <a:p>
            <a:pPr marL="0" indent="450000" eaLnBrk="1" hangingPunct="1">
              <a:spcBef>
                <a:spcPts val="0"/>
              </a:spcBef>
              <a:buFontTx/>
              <a:buNone/>
            </a:pPr>
            <a:r>
              <a:rPr lang="ru-RU" sz="2000" dirty="0" smtClean="0">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2467"/>
                                        </p:tgtEl>
                                        <p:attrNameLst>
                                          <p:attrName>style.visibility</p:attrName>
                                        </p:attrNameLst>
                                      </p:cBhvr>
                                      <p:to>
                                        <p:strVal val="visible"/>
                                      </p:to>
                                    </p:set>
                                    <p:animEffect transition="in" filter="fade">
                                      <p:cBhvr>
                                        <p:cTn id="7" dur="1000">
                                          <p:stCondLst>
                                            <p:cond delay="0"/>
                                          </p:stCondLst>
                                        </p:cTn>
                                        <p:tgtEl>
                                          <p:spTgt spid="62467"/>
                                        </p:tgtEl>
                                      </p:cBhvr>
                                    </p:animEffect>
                                  </p:childTnLst>
                                </p:cTn>
                              </p:par>
                            </p:childTnLst>
                          </p:cTn>
                        </p:par>
                        <p:par>
                          <p:cTn id="8" fill="hold">
                            <p:stCondLst>
                              <p:cond delay="32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2468">
                                            <p:txEl>
                                              <p:pRg st="0" end="0"/>
                                            </p:txEl>
                                          </p:spTgt>
                                        </p:tgtEl>
                                        <p:attrNameLst>
                                          <p:attrName>style.visibility</p:attrName>
                                        </p:attrNameLst>
                                      </p:cBhvr>
                                      <p:to>
                                        <p:strVal val="visible"/>
                                      </p:to>
                                    </p:set>
                                    <p:animEffect transition="in" filter="fade">
                                      <p:cBhvr>
                                        <p:cTn id="11" dur="500">
                                          <p:stCondLst>
                                            <p:cond delay="0"/>
                                          </p:stCondLst>
                                        </p:cTn>
                                        <p:tgtEl>
                                          <p:spTgt spid="62468">
                                            <p:txEl>
                                              <p:pRg st="0" end="0"/>
                                            </p:txEl>
                                          </p:spTgt>
                                        </p:tgtEl>
                                      </p:cBhvr>
                                    </p:animEffect>
                                  </p:childTnLst>
                                </p:cTn>
                              </p:par>
                            </p:childTnLst>
                          </p:cTn>
                        </p:par>
                        <p:par>
                          <p:cTn id="12" fill="hold">
                            <p:stCondLst>
                              <p:cond delay="46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fade">
                                      <p:cBhvr>
                                        <p:cTn id="15" dur="500">
                                          <p:stCondLst>
                                            <p:cond delay="0"/>
                                          </p:stCondLst>
                                        </p:cTn>
                                        <p:tgtEl>
                                          <p:spTgt spid="62468">
                                            <p:txEl>
                                              <p:pRg st="1" end="1"/>
                                            </p:txEl>
                                          </p:spTgt>
                                        </p:tgtEl>
                                      </p:cBhvr>
                                    </p:animEffect>
                                  </p:childTnLst>
                                </p:cTn>
                              </p:par>
                            </p:childTnLst>
                          </p:cTn>
                        </p:par>
                        <p:par>
                          <p:cTn id="16" fill="hold">
                            <p:stCondLst>
                              <p:cond delay="57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62468">
                                            <p:txEl>
                                              <p:pRg st="2" end="2"/>
                                            </p:txEl>
                                          </p:spTgt>
                                        </p:tgtEl>
                                        <p:attrNameLst>
                                          <p:attrName>style.visibility</p:attrName>
                                        </p:attrNameLst>
                                      </p:cBhvr>
                                      <p:to>
                                        <p:strVal val="visible"/>
                                      </p:to>
                                    </p:set>
                                    <p:animEffect transition="in" filter="fade">
                                      <p:cBhvr>
                                        <p:cTn id="19" dur="500">
                                          <p:stCondLst>
                                            <p:cond delay="0"/>
                                          </p:stCondLst>
                                        </p:cTn>
                                        <p:tgtEl>
                                          <p:spTgt spid="62468">
                                            <p:txEl>
                                              <p:pRg st="2" end="2"/>
                                            </p:txEl>
                                          </p:spTgt>
                                        </p:tgtEl>
                                      </p:cBhvr>
                                    </p:animEffect>
                                  </p:childTnLst>
                                </p:cTn>
                              </p:par>
                            </p:childTnLst>
                          </p:cTn>
                        </p:par>
                        <p:par>
                          <p:cTn id="20" fill="hold">
                            <p:stCondLst>
                              <p:cond delay="71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62468">
                                            <p:txEl>
                                              <p:pRg st="3" end="3"/>
                                            </p:txEl>
                                          </p:spTgt>
                                        </p:tgtEl>
                                        <p:attrNameLst>
                                          <p:attrName>style.visibility</p:attrName>
                                        </p:attrNameLst>
                                      </p:cBhvr>
                                      <p:to>
                                        <p:strVal val="visible"/>
                                      </p:to>
                                    </p:set>
                                    <p:animEffect transition="in" filter="fade">
                                      <p:cBhvr>
                                        <p:cTn id="23" dur="500">
                                          <p:stCondLst>
                                            <p:cond delay="0"/>
                                          </p:stCondLst>
                                        </p:cTn>
                                        <p:tgtEl>
                                          <p:spTgt spid="62468">
                                            <p:txEl>
                                              <p:pRg st="3" end="3"/>
                                            </p:txEl>
                                          </p:spTgt>
                                        </p:tgtEl>
                                      </p:cBhvr>
                                    </p:animEffect>
                                  </p:childTnLst>
                                </p:cTn>
                              </p:par>
                            </p:childTnLst>
                          </p:cTn>
                        </p:par>
                        <p:par>
                          <p:cTn id="24" fill="hold">
                            <p:stCondLst>
                              <p:cond delay="89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62468">
                                            <p:txEl>
                                              <p:pRg st="4" end="4"/>
                                            </p:txEl>
                                          </p:spTgt>
                                        </p:tgtEl>
                                        <p:attrNameLst>
                                          <p:attrName>style.visibility</p:attrName>
                                        </p:attrNameLst>
                                      </p:cBhvr>
                                      <p:to>
                                        <p:strVal val="visible"/>
                                      </p:to>
                                    </p:set>
                                    <p:animEffect transition="in" filter="fade">
                                      <p:cBhvr>
                                        <p:cTn id="27" dur="500">
                                          <p:stCondLst>
                                            <p:cond delay="0"/>
                                          </p:stCondLst>
                                        </p:cTn>
                                        <p:tgtEl>
                                          <p:spTgt spid="62468">
                                            <p:txEl>
                                              <p:pRg st="4" end="4"/>
                                            </p:txEl>
                                          </p:spTgt>
                                        </p:tgtEl>
                                      </p:cBhvr>
                                    </p:animEffect>
                                  </p:childTnLst>
                                </p:cTn>
                              </p:par>
                            </p:childTnLst>
                          </p:cTn>
                        </p:par>
                        <p:par>
                          <p:cTn id="28" fill="hold">
                            <p:stCondLst>
                              <p:cond delay="105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62468">
                                            <p:txEl>
                                              <p:pRg st="5" end="5"/>
                                            </p:txEl>
                                          </p:spTgt>
                                        </p:tgtEl>
                                        <p:attrNameLst>
                                          <p:attrName>style.visibility</p:attrName>
                                        </p:attrNameLst>
                                      </p:cBhvr>
                                      <p:to>
                                        <p:strVal val="visible"/>
                                      </p:to>
                                    </p:set>
                                    <p:animEffect transition="in" filter="fade">
                                      <p:cBhvr>
                                        <p:cTn id="31" dur="500">
                                          <p:stCondLst>
                                            <p:cond delay="0"/>
                                          </p:stCondLst>
                                        </p:cTn>
                                        <p:tgtEl>
                                          <p:spTgt spid="62468">
                                            <p:txEl>
                                              <p:pRg st="5" end="5"/>
                                            </p:txEl>
                                          </p:spTgt>
                                        </p:tgtEl>
                                      </p:cBhvr>
                                    </p:animEffect>
                                  </p:childTnLst>
                                </p:cTn>
                              </p:par>
                            </p:childTnLst>
                          </p:cTn>
                        </p:par>
                        <p:par>
                          <p:cTn id="32" fill="hold">
                            <p:stCondLst>
                              <p:cond delay="1190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62468">
                                            <p:txEl>
                                              <p:pRg st="6" end="6"/>
                                            </p:txEl>
                                          </p:spTgt>
                                        </p:tgtEl>
                                        <p:attrNameLst>
                                          <p:attrName>style.visibility</p:attrName>
                                        </p:attrNameLst>
                                      </p:cBhvr>
                                      <p:to>
                                        <p:strVal val="visible"/>
                                      </p:to>
                                    </p:set>
                                    <p:animEffect transition="in" filter="fade">
                                      <p:cBhvr>
                                        <p:cTn id="35" dur="500">
                                          <p:stCondLst>
                                            <p:cond delay="0"/>
                                          </p:stCondLst>
                                        </p:cTn>
                                        <p:tgtEl>
                                          <p:spTgt spid="62468">
                                            <p:txEl>
                                              <p:pRg st="6" end="6"/>
                                            </p:txEl>
                                          </p:spTgt>
                                        </p:tgtEl>
                                      </p:cBhvr>
                                    </p:animEffect>
                                  </p:childTnLst>
                                </p:cTn>
                              </p:par>
                            </p:childTnLst>
                          </p:cTn>
                        </p:par>
                        <p:par>
                          <p:cTn id="36" fill="hold">
                            <p:stCondLst>
                              <p:cond delay="13550"/>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62468">
                                            <p:txEl>
                                              <p:pRg st="7" end="7"/>
                                            </p:txEl>
                                          </p:spTgt>
                                        </p:tgtEl>
                                        <p:attrNameLst>
                                          <p:attrName>style.visibility</p:attrName>
                                        </p:attrNameLst>
                                      </p:cBhvr>
                                      <p:to>
                                        <p:strVal val="visible"/>
                                      </p:to>
                                    </p:set>
                                    <p:animEffect transition="in" filter="fade">
                                      <p:cBhvr>
                                        <p:cTn id="39" dur="500">
                                          <p:stCondLst>
                                            <p:cond delay="0"/>
                                          </p:stCondLst>
                                        </p:cTn>
                                        <p:tgtEl>
                                          <p:spTgt spid="62468">
                                            <p:txEl>
                                              <p:pRg st="7" end="7"/>
                                            </p:txEl>
                                          </p:spTgt>
                                        </p:tgtEl>
                                      </p:cBhvr>
                                    </p:animEffect>
                                  </p:childTnLst>
                                </p:cTn>
                              </p:par>
                            </p:childTnLst>
                          </p:cTn>
                        </p:par>
                        <p:par>
                          <p:cTn id="40" fill="hold">
                            <p:stCondLst>
                              <p:cond delay="14800"/>
                            </p:stCondLst>
                            <p:childTnLst>
                              <p:par>
                                <p:cTn id="41" presetID="10" presetClass="entr" presetSubtype="0" fill="hold" grpId="0" nodeType="afterEffect">
                                  <p:stCondLst>
                                    <p:cond delay="0"/>
                                  </p:stCondLst>
                                  <p:iterate type="lt">
                                    <p:tmPct val="10000"/>
                                  </p:iterate>
                                  <p:childTnLst>
                                    <p:set>
                                      <p:cBhvr>
                                        <p:cTn id="42" dur="1" fill="hold">
                                          <p:stCondLst>
                                            <p:cond delay="0"/>
                                          </p:stCondLst>
                                        </p:cTn>
                                        <p:tgtEl>
                                          <p:spTgt spid="62468">
                                            <p:txEl>
                                              <p:pRg st="8" end="8"/>
                                            </p:txEl>
                                          </p:spTgt>
                                        </p:tgtEl>
                                        <p:attrNameLst>
                                          <p:attrName>style.visibility</p:attrName>
                                        </p:attrNameLst>
                                      </p:cBhvr>
                                      <p:to>
                                        <p:strVal val="visible"/>
                                      </p:to>
                                    </p:set>
                                    <p:animEffect transition="in" filter="fade">
                                      <p:cBhvr>
                                        <p:cTn id="43" dur="500">
                                          <p:stCondLst>
                                            <p:cond delay="0"/>
                                          </p:stCondLst>
                                        </p:cTn>
                                        <p:tgtEl>
                                          <p:spTgt spid="62468">
                                            <p:txEl>
                                              <p:pRg st="8" end="8"/>
                                            </p:txEl>
                                          </p:spTgt>
                                        </p:tgtEl>
                                      </p:cBhvr>
                                    </p:animEffect>
                                  </p:childTnLst>
                                </p:cTn>
                              </p:par>
                            </p:childTnLst>
                          </p:cTn>
                        </p:par>
                        <p:par>
                          <p:cTn id="44" fill="hold">
                            <p:stCondLst>
                              <p:cond delay="16350"/>
                            </p:stCondLst>
                            <p:childTnLst>
                              <p:par>
                                <p:cTn id="45" presetID="10" presetClass="entr" presetSubtype="0" fill="hold" grpId="0" nodeType="afterEffect">
                                  <p:stCondLst>
                                    <p:cond delay="0"/>
                                  </p:stCondLst>
                                  <p:iterate type="lt">
                                    <p:tmPct val="10000"/>
                                  </p:iterate>
                                  <p:childTnLst>
                                    <p:set>
                                      <p:cBhvr>
                                        <p:cTn id="46" dur="1" fill="hold">
                                          <p:stCondLst>
                                            <p:cond delay="0"/>
                                          </p:stCondLst>
                                        </p:cTn>
                                        <p:tgtEl>
                                          <p:spTgt spid="62468">
                                            <p:txEl>
                                              <p:pRg st="9" end="9"/>
                                            </p:txEl>
                                          </p:spTgt>
                                        </p:tgtEl>
                                        <p:attrNameLst>
                                          <p:attrName>style.visibility</p:attrName>
                                        </p:attrNameLst>
                                      </p:cBhvr>
                                      <p:to>
                                        <p:strVal val="visible"/>
                                      </p:to>
                                    </p:set>
                                    <p:animEffect transition="in" filter="fade">
                                      <p:cBhvr>
                                        <p:cTn id="47" dur="500">
                                          <p:stCondLst>
                                            <p:cond delay="0"/>
                                          </p:stCondLst>
                                        </p:cTn>
                                        <p:tgtEl>
                                          <p:spTgt spid="62468">
                                            <p:txEl>
                                              <p:pRg st="9" end="9"/>
                                            </p:txEl>
                                          </p:spTgt>
                                        </p:tgtEl>
                                      </p:cBhvr>
                                    </p:animEffect>
                                  </p:childTnLst>
                                </p:cTn>
                              </p:par>
                            </p:childTnLst>
                          </p:cTn>
                        </p:par>
                        <p:par>
                          <p:cTn id="48" fill="hold">
                            <p:stCondLst>
                              <p:cond delay="1800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62468">
                                            <p:txEl>
                                              <p:pRg st="10" end="10"/>
                                            </p:txEl>
                                          </p:spTgt>
                                        </p:tgtEl>
                                        <p:attrNameLst>
                                          <p:attrName>style.visibility</p:attrName>
                                        </p:attrNameLst>
                                      </p:cBhvr>
                                      <p:to>
                                        <p:strVal val="visible"/>
                                      </p:to>
                                    </p:set>
                                    <p:animEffect transition="in" filter="fade">
                                      <p:cBhvr>
                                        <p:cTn id="51" dur="500">
                                          <p:stCondLst>
                                            <p:cond delay="0"/>
                                          </p:stCondLst>
                                        </p:cTn>
                                        <p:tgtEl>
                                          <p:spTgt spid="62468">
                                            <p:txEl>
                                              <p:pRg st="10" end="10"/>
                                            </p:txEl>
                                          </p:spTgt>
                                        </p:tgtEl>
                                      </p:cBhvr>
                                    </p:animEffect>
                                  </p:childTnLst>
                                </p:cTn>
                              </p:par>
                            </p:childTnLst>
                          </p:cTn>
                        </p:par>
                        <p:par>
                          <p:cTn id="52" fill="hold">
                            <p:stCondLst>
                              <p:cond delay="2215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62468">
                                            <p:txEl>
                                              <p:pRg st="11" end="11"/>
                                            </p:txEl>
                                          </p:spTgt>
                                        </p:tgtEl>
                                        <p:attrNameLst>
                                          <p:attrName>style.visibility</p:attrName>
                                        </p:attrNameLst>
                                      </p:cBhvr>
                                      <p:to>
                                        <p:strVal val="visible"/>
                                      </p:to>
                                    </p:set>
                                    <p:animEffect transition="in" filter="fade">
                                      <p:cBhvr>
                                        <p:cTn id="55" dur="500">
                                          <p:stCondLst>
                                            <p:cond delay="0"/>
                                          </p:stCondLst>
                                        </p:cTn>
                                        <p:tgtEl>
                                          <p:spTgt spid="62468">
                                            <p:txEl>
                                              <p:pRg st="11" end="11"/>
                                            </p:txEl>
                                          </p:spTgt>
                                        </p:tgtEl>
                                      </p:cBhvr>
                                    </p:animEffect>
                                  </p:childTnLst>
                                </p:cTn>
                              </p:par>
                            </p:childTnLst>
                          </p:cTn>
                        </p:par>
                        <p:par>
                          <p:cTn id="56" fill="hold">
                            <p:stCondLst>
                              <p:cond delay="25000"/>
                            </p:stCondLst>
                            <p:childTnLst>
                              <p:par>
                                <p:cTn id="57" presetID="10" presetClass="entr" presetSubtype="0" fill="hold" grpId="0" nodeType="afterEffect">
                                  <p:stCondLst>
                                    <p:cond delay="0"/>
                                  </p:stCondLst>
                                  <p:iterate type="lt">
                                    <p:tmPct val="10000"/>
                                  </p:iterate>
                                  <p:childTnLst>
                                    <p:set>
                                      <p:cBhvr>
                                        <p:cTn id="58" dur="1" fill="hold">
                                          <p:stCondLst>
                                            <p:cond delay="0"/>
                                          </p:stCondLst>
                                        </p:cTn>
                                        <p:tgtEl>
                                          <p:spTgt spid="62468">
                                            <p:txEl>
                                              <p:pRg st="12" end="12"/>
                                            </p:txEl>
                                          </p:spTgt>
                                        </p:tgtEl>
                                        <p:attrNameLst>
                                          <p:attrName>style.visibility</p:attrName>
                                        </p:attrNameLst>
                                      </p:cBhvr>
                                      <p:to>
                                        <p:strVal val="visible"/>
                                      </p:to>
                                    </p:set>
                                    <p:animEffect transition="in" filter="fade">
                                      <p:cBhvr>
                                        <p:cTn id="59" dur="500">
                                          <p:stCondLst>
                                            <p:cond delay="0"/>
                                          </p:stCondLst>
                                        </p:cTn>
                                        <p:tgtEl>
                                          <p:spTgt spid="6246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P spid="6246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684213" y="0"/>
            <a:ext cx="7772400" cy="1143000"/>
          </a:xfrm>
        </p:spPr>
        <p:txBody>
          <a:bodyPr/>
          <a:lstStyle/>
          <a:p>
            <a:pPr eaLnBrk="1" hangingPunct="1"/>
            <a:r>
              <a:rPr lang="ru-RU" sz="2800" b="1" dirty="0" smtClean="0">
                <a:solidFill>
                  <a:schemeClr val="accent1">
                    <a:lumMod val="50000"/>
                  </a:schemeClr>
                </a:solidFill>
              </a:rPr>
              <a:t>Формирование дивизии народного ополчения Тимирязевского района</a:t>
            </a:r>
          </a:p>
        </p:txBody>
      </p:sp>
      <p:pic>
        <p:nvPicPr>
          <p:cNvPr id="45059" name="Picture 5" descr="Добровольцы универс уходят на фронт"/>
          <p:cNvPicPr>
            <a:picLocks noChangeAspect="1" noChangeArrowheads="1"/>
          </p:cNvPicPr>
          <p:nvPr/>
        </p:nvPicPr>
        <p:blipFill>
          <a:blip r:embed="rId2" cstate="print"/>
          <a:srcRect/>
          <a:stretch>
            <a:fillRect/>
          </a:stretch>
        </p:blipFill>
        <p:spPr bwMode="auto">
          <a:xfrm>
            <a:off x="914400" y="1196975"/>
            <a:ext cx="7315200" cy="52562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9" descr="Москва 4"/>
          <p:cNvPicPr>
            <a:picLocks noChangeAspect="1" noChangeArrowheads="1"/>
          </p:cNvPicPr>
          <p:nvPr/>
        </p:nvPicPr>
        <p:blipFill>
          <a:blip r:embed="rId2" cstate="print">
            <a:lum bright="30000"/>
          </a:blip>
          <a:srcRect/>
          <a:stretch>
            <a:fillRect/>
          </a:stretch>
        </p:blipFill>
        <p:spPr bwMode="auto">
          <a:xfrm>
            <a:off x="4786314" y="714356"/>
            <a:ext cx="4149088" cy="2806702"/>
          </a:xfrm>
          <a:prstGeom prst="rect">
            <a:avLst/>
          </a:prstGeom>
          <a:ln>
            <a:noFill/>
          </a:ln>
          <a:effectLst>
            <a:outerShdw blurRad="292100" dist="139700" dir="2700000" algn="tl" rotWithShape="0">
              <a:srgbClr val="333333">
                <a:alpha val="65000"/>
              </a:srgbClr>
            </a:outerShdw>
          </a:effectLst>
        </p:spPr>
      </p:pic>
      <p:sp>
        <p:nvSpPr>
          <p:cNvPr id="46083" name="Rectangle 4"/>
          <p:cNvSpPr>
            <a:spLocks noChangeArrowheads="1"/>
          </p:cNvSpPr>
          <p:nvPr/>
        </p:nvSpPr>
        <p:spPr bwMode="auto">
          <a:xfrm>
            <a:off x="142844" y="593725"/>
            <a:ext cx="8786874" cy="6264275"/>
          </a:xfrm>
          <a:prstGeom prst="rect">
            <a:avLst/>
          </a:prstGeom>
          <a:noFill/>
          <a:ln w="9525">
            <a:noFill/>
            <a:miter lim="800000"/>
            <a:headEnd/>
            <a:tailEnd/>
          </a:ln>
        </p:spPr>
        <p:txBody>
          <a:bodyPr/>
          <a:lstStyle/>
          <a:p>
            <a:pPr indent="450000">
              <a:spcBef>
                <a:spcPts val="0"/>
              </a:spcBef>
            </a:pPr>
            <a:r>
              <a:rPr lang="ru-RU" sz="2000" dirty="0" smtClean="0">
                <a:solidFill>
                  <a:srgbClr val="800000"/>
                </a:solidFill>
                <a:effectLst>
                  <a:outerShdw blurRad="38100" dist="38100" dir="2700000" algn="tl">
                    <a:srgbClr val="000000">
                      <a:alpha val="43137"/>
                    </a:srgbClr>
                  </a:outerShdw>
                </a:effectLst>
                <a:latin typeface="+mj-lt"/>
              </a:rPr>
              <a:t>Основные </a:t>
            </a:r>
            <a:r>
              <a:rPr lang="ru-RU" sz="2000" dirty="0">
                <a:solidFill>
                  <a:srgbClr val="800000"/>
                </a:solidFill>
                <a:effectLst>
                  <a:outerShdw blurRad="38100" dist="38100" dir="2700000" algn="tl">
                    <a:srgbClr val="000000">
                      <a:alpha val="43137"/>
                    </a:srgbClr>
                  </a:outerShdw>
                </a:effectLst>
                <a:latin typeface="+mj-lt"/>
              </a:rPr>
              <a:t>эпизоды: </a:t>
            </a:r>
            <a:r>
              <a:rPr lang="ru-RU" sz="1800" dirty="0" smtClean="0"/>
              <a:t>с </a:t>
            </a:r>
            <a:r>
              <a:rPr lang="ru-RU" sz="1800" dirty="0"/>
              <a:t>захватом </a:t>
            </a:r>
            <a:r>
              <a:rPr lang="ru-RU" sz="1800" dirty="0" smtClean="0"/>
              <a:t>Москвы</a:t>
            </a:r>
          </a:p>
          <a:p>
            <a:pPr>
              <a:spcBef>
                <a:spcPts val="0"/>
              </a:spcBef>
            </a:pPr>
            <a:r>
              <a:rPr lang="ru-RU" sz="1800" dirty="0" smtClean="0"/>
              <a:t>Гитлер </a:t>
            </a:r>
            <a:r>
              <a:rPr lang="ru-RU" sz="1800" dirty="0"/>
              <a:t>и его генералы связывали далеко </a:t>
            </a:r>
            <a:r>
              <a:rPr lang="ru-RU" sz="1800" dirty="0" smtClean="0"/>
              <a:t>иду-</a:t>
            </a:r>
          </a:p>
          <a:p>
            <a:pPr>
              <a:spcBef>
                <a:spcPts val="0"/>
              </a:spcBef>
            </a:pPr>
            <a:r>
              <a:rPr lang="ru-RU" sz="1800" dirty="0" err="1" smtClean="0"/>
              <a:t>щие</a:t>
            </a:r>
            <a:r>
              <a:rPr lang="ru-RU" sz="1800" dirty="0" smtClean="0"/>
              <a:t> </a:t>
            </a:r>
            <a:r>
              <a:rPr lang="ru-RU" sz="1800" dirty="0"/>
              <a:t>цели. Захват Москвы для немцев в 1941 </a:t>
            </a:r>
            <a:endParaRPr lang="ru-RU" sz="1800" dirty="0" smtClean="0"/>
          </a:p>
          <a:p>
            <a:pPr>
              <a:spcBef>
                <a:spcPts val="0"/>
              </a:spcBef>
            </a:pPr>
            <a:r>
              <a:rPr lang="ru-RU" sz="1800" dirty="0" smtClean="0"/>
              <a:t>году </a:t>
            </a:r>
            <a:r>
              <a:rPr lang="ru-RU" sz="1800" dirty="0"/>
              <a:t>был важнее, чем для Наполеона в 1812 </a:t>
            </a:r>
            <a:endParaRPr lang="ru-RU" sz="1800" dirty="0" smtClean="0"/>
          </a:p>
          <a:p>
            <a:pPr>
              <a:spcBef>
                <a:spcPts val="0"/>
              </a:spcBef>
            </a:pPr>
            <a:r>
              <a:rPr lang="ru-RU" sz="1800" dirty="0" smtClean="0"/>
              <a:t>году</a:t>
            </a:r>
            <a:r>
              <a:rPr lang="ru-RU" sz="1800" dirty="0"/>
              <a:t>. Воздушные налеты на Москву начались </a:t>
            </a:r>
            <a:endParaRPr lang="ru-RU" sz="1800" dirty="0" smtClean="0"/>
          </a:p>
          <a:p>
            <a:pPr>
              <a:spcBef>
                <a:spcPts val="0"/>
              </a:spcBef>
            </a:pPr>
            <a:r>
              <a:rPr lang="ru-RU" sz="1800" dirty="0" smtClean="0"/>
              <a:t>22 </a:t>
            </a:r>
            <a:r>
              <a:rPr lang="ru-RU" sz="1800" dirty="0"/>
              <a:t>июля 1941 года и продолжались до апреля </a:t>
            </a:r>
            <a:endParaRPr lang="ru-RU" sz="1800" dirty="0" smtClean="0"/>
          </a:p>
          <a:p>
            <a:pPr>
              <a:spcBef>
                <a:spcPts val="0"/>
              </a:spcBef>
            </a:pPr>
            <a:r>
              <a:rPr lang="ru-RU" sz="1800" dirty="0" smtClean="0"/>
              <a:t>1942г</a:t>
            </a:r>
            <a:r>
              <a:rPr lang="ru-RU" sz="1800" dirty="0"/>
              <a:t>. Всего было совершено 125 налетов, в </a:t>
            </a:r>
            <a:endParaRPr lang="ru-RU" sz="1800" dirty="0" smtClean="0"/>
          </a:p>
          <a:p>
            <a:pPr>
              <a:spcBef>
                <a:spcPts val="0"/>
              </a:spcBef>
            </a:pPr>
            <a:r>
              <a:rPr lang="ru-RU" sz="1800" dirty="0" smtClean="0"/>
              <a:t>которых </a:t>
            </a:r>
            <a:r>
              <a:rPr lang="ru-RU" sz="1800" dirty="0"/>
              <a:t>участвовало 7202 самолета. Система </a:t>
            </a:r>
            <a:endParaRPr lang="ru-RU" sz="1800" dirty="0" smtClean="0"/>
          </a:p>
          <a:p>
            <a:pPr>
              <a:spcBef>
                <a:spcPts val="0"/>
              </a:spcBef>
            </a:pPr>
            <a:r>
              <a:rPr lang="ru-RU" sz="1800" dirty="0" smtClean="0"/>
              <a:t>ПВО </a:t>
            </a:r>
            <a:r>
              <a:rPr lang="ru-RU" sz="1800" dirty="0"/>
              <a:t>Москвы, возглавлявшаяся генералами </a:t>
            </a:r>
            <a:endParaRPr lang="ru-RU" sz="1800" dirty="0" smtClean="0"/>
          </a:p>
          <a:p>
            <a:pPr>
              <a:spcBef>
                <a:spcPts val="0"/>
              </a:spcBef>
            </a:pPr>
            <a:r>
              <a:rPr lang="ru-RU" sz="1800" dirty="0" smtClean="0"/>
              <a:t>М.С</a:t>
            </a:r>
            <a:r>
              <a:rPr lang="ru-RU" sz="1800" dirty="0"/>
              <a:t>. </a:t>
            </a:r>
            <a:r>
              <a:rPr lang="ru-RU" sz="1800" dirty="0" err="1"/>
              <a:t>Громадиным</a:t>
            </a:r>
            <a:r>
              <a:rPr lang="ru-RU" sz="1800" dirty="0"/>
              <a:t> и Д.А. Журавлевым, </a:t>
            </a:r>
            <a:r>
              <a:rPr lang="ru-RU" sz="1800" dirty="0" err="1" smtClean="0"/>
              <a:t>оказа</a:t>
            </a:r>
            <a:r>
              <a:rPr lang="ru-RU" sz="1800" dirty="0" smtClean="0"/>
              <a:t>-</a:t>
            </a:r>
          </a:p>
          <a:p>
            <a:pPr>
              <a:spcBef>
                <a:spcPts val="0"/>
              </a:spcBef>
            </a:pPr>
            <a:r>
              <a:rPr lang="ru-RU" sz="1800" dirty="0" err="1" smtClean="0"/>
              <a:t>лась</a:t>
            </a:r>
            <a:r>
              <a:rPr lang="ru-RU" sz="1800" dirty="0" smtClean="0"/>
              <a:t> </a:t>
            </a:r>
            <a:r>
              <a:rPr lang="ru-RU" sz="1800" dirty="0"/>
              <a:t>практически непреодолимой для </a:t>
            </a:r>
            <a:r>
              <a:rPr lang="ru-RU" sz="1800" dirty="0" smtClean="0"/>
              <a:t>немец-</a:t>
            </a:r>
          </a:p>
          <a:p>
            <a:pPr>
              <a:spcBef>
                <a:spcPts val="0"/>
              </a:spcBef>
            </a:pPr>
            <a:r>
              <a:rPr lang="ru-RU" sz="1800" dirty="0" err="1" smtClean="0"/>
              <a:t>ких</a:t>
            </a:r>
            <a:r>
              <a:rPr lang="ru-RU" sz="1800" dirty="0" smtClean="0"/>
              <a:t> </a:t>
            </a:r>
            <a:r>
              <a:rPr lang="ru-RU" sz="1800" dirty="0"/>
              <a:t>ВВС. Она обеспечила сохранность 98% прикрываемых ею объектов. Гитлеровский план разрушения Москвы ударами с воздуха </a:t>
            </a:r>
            <a:r>
              <a:rPr lang="ru-RU" sz="1800" dirty="0" err="1"/>
              <a:t>потрпел</a:t>
            </a:r>
            <a:r>
              <a:rPr lang="ru-RU" sz="1800" dirty="0"/>
              <a:t> полный крах. </a:t>
            </a:r>
          </a:p>
          <a:p>
            <a:pPr indent="450000">
              <a:spcBef>
                <a:spcPts val="0"/>
              </a:spcBef>
            </a:pPr>
            <a:r>
              <a:rPr lang="ru-RU" sz="1800" dirty="0" smtClean="0"/>
              <a:t>Операция </a:t>
            </a:r>
            <a:r>
              <a:rPr lang="ru-RU" sz="1800" dirty="0"/>
              <a:t>«Тайфун» по захвату Москвы сухопутными войсками готовилась тщательным образом. Предполагалось подавить оборону в кратчайшие сроки и подобно урагану ворваться в Москву и стереть её с лица земли. В некоторых местах на пути к Москве превосходство сил Германии достигало 13-14 раз. 7 октября противник уже окружил значительные силы Западного и Резервного фронтов, а 9-го - и Брянского фронта. В стратегической обороне оказалась брешь в 500 км. Германия ликовала и пресса уже называла победителя. В этот тяжёлый момент, руководство страны и народ, сделали всё, для того чтобы поднять боевой дух Советской армии. Для страны было недопустимо появление врага на улицах Москвы. </a:t>
            </a:r>
          </a:p>
          <a:p>
            <a:pPr indent="450000">
              <a:spcBef>
                <a:spcPts val="0"/>
              </a:spcBef>
            </a:pPr>
            <a:r>
              <a:rPr lang="ru-RU" sz="2000" dirty="0"/>
              <a:t>		</a:t>
            </a:r>
            <a:endParaRPr lang="ru-RU" sz="1700" dirty="0"/>
          </a:p>
        </p:txBody>
      </p:sp>
      <p:sp>
        <p:nvSpPr>
          <p:cNvPr id="63496" name="Rectangle 8"/>
          <p:cNvSpPr>
            <a:spLocks noGrp="1" noChangeArrowheads="1"/>
          </p:cNvSpPr>
          <p:nvPr>
            <p:ph type="title"/>
          </p:nvPr>
        </p:nvSpPr>
        <p:spPr>
          <a:xfrm>
            <a:off x="827088" y="152400"/>
            <a:ext cx="8316912" cy="396875"/>
          </a:xfrm>
          <a:noFill/>
        </p:spPr>
        <p:txBody>
          <a:bodyPr/>
          <a:lstStyle/>
          <a:p>
            <a:pPr eaLnBrk="1" hangingPunct="1"/>
            <a:r>
              <a:rPr lang="ru-RU" sz="2000" b="1" smtClean="0">
                <a:solidFill>
                  <a:srgbClr val="006666"/>
                </a:solidFill>
                <a:cs typeface="Times New Roman" pitchFamily="18" charset="0"/>
              </a:rPr>
              <a:t>Битва под Москвой (1941 г.)</a:t>
            </a:r>
            <a:br>
              <a:rPr lang="ru-RU" sz="2000" b="1" smtClean="0">
                <a:solidFill>
                  <a:srgbClr val="006666"/>
                </a:solidFill>
                <a:cs typeface="Times New Roman" pitchFamily="18" charset="0"/>
              </a:rPr>
            </a:br>
            <a:r>
              <a:rPr lang="ru-RU" sz="2000" b="1" smtClean="0">
                <a:solidFill>
                  <a:srgbClr val="006666"/>
                </a:solidFill>
                <a:cs typeface="Times New Roman" pitchFamily="18" charset="0"/>
              </a:rPr>
              <a:t>(продолжение)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3496"/>
                                        </p:tgtEl>
                                        <p:attrNameLst>
                                          <p:attrName>style.visibility</p:attrName>
                                        </p:attrNameLst>
                                      </p:cBhvr>
                                      <p:to>
                                        <p:strVal val="visible"/>
                                      </p:to>
                                    </p:set>
                                    <p:animEffect transition="in" filter="fade">
                                      <p:cBhvr>
                                        <p:cTn id="7" dur="1000">
                                          <p:stCondLst>
                                            <p:cond delay="0"/>
                                          </p:stCondLst>
                                        </p:cTn>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10" descr="Александр Невский 1"/>
          <p:cNvPicPr>
            <a:picLocks noChangeAspect="1" noChangeArrowheads="1"/>
          </p:cNvPicPr>
          <p:nvPr/>
        </p:nvPicPr>
        <p:blipFill>
          <a:blip r:embed="rId2" cstate="print">
            <a:lum bright="36000" contrast="-42000"/>
          </a:blip>
          <a:srcRect/>
          <a:stretch>
            <a:fillRect/>
          </a:stretch>
        </p:blipFill>
        <p:spPr bwMode="auto">
          <a:xfrm>
            <a:off x="5143500" y="549275"/>
            <a:ext cx="3854450" cy="6308725"/>
          </a:xfrm>
          <a:prstGeom prst="rect">
            <a:avLst/>
          </a:prstGeom>
          <a:noFill/>
          <a:ln w="9525">
            <a:noFill/>
            <a:miter lim="800000"/>
            <a:headEnd/>
            <a:tailEnd/>
          </a:ln>
        </p:spPr>
      </p:pic>
      <p:sp>
        <p:nvSpPr>
          <p:cNvPr id="22533" name="Rectangle 5"/>
          <p:cNvSpPr>
            <a:spLocks noGrp="1" noChangeArrowheads="1"/>
          </p:cNvSpPr>
          <p:nvPr>
            <p:ph type="title"/>
          </p:nvPr>
        </p:nvSpPr>
        <p:spPr>
          <a:xfrm>
            <a:off x="500063" y="0"/>
            <a:ext cx="8243887" cy="515938"/>
          </a:xfrm>
        </p:spPr>
        <p:txBody>
          <a:bodyPr/>
          <a:lstStyle/>
          <a:p>
            <a:pPr eaLnBrk="1" hangingPunct="1"/>
            <a:r>
              <a:rPr lang="ru-RU" sz="2400" b="1" smtClean="0">
                <a:solidFill>
                  <a:srgbClr val="006666"/>
                </a:solidFill>
                <a:cs typeface="Times New Roman" pitchFamily="18" charset="0"/>
              </a:rPr>
              <a:t>Слава и доблесть русского оружия</a:t>
            </a:r>
          </a:p>
        </p:txBody>
      </p:sp>
      <p:sp>
        <p:nvSpPr>
          <p:cNvPr id="22536" name="Rectangle 8"/>
          <p:cNvSpPr>
            <a:spLocks noGrp="1" noChangeArrowheads="1"/>
          </p:cNvSpPr>
          <p:nvPr>
            <p:ph type="body" idx="1"/>
          </p:nvPr>
        </p:nvSpPr>
        <p:spPr>
          <a:xfrm>
            <a:off x="574675" y="809625"/>
            <a:ext cx="8569325" cy="6048375"/>
          </a:xfrm>
        </p:spPr>
        <p:txBody>
          <a:bodyPr/>
          <a:lstStyle/>
          <a:p>
            <a:pPr eaLnBrk="1" hangingPunct="1">
              <a:lnSpc>
                <a:spcPct val="80000"/>
              </a:lnSpc>
            </a:pPr>
            <a:r>
              <a:rPr lang="ru-RU" sz="2400" b="1" i="1" u="sng" smtClean="0">
                <a:solidFill>
                  <a:srgbClr val="CC0000"/>
                </a:solidFill>
              </a:rPr>
              <a:t>18 апреля</a:t>
            </a:r>
            <a:r>
              <a:rPr lang="ru-RU" sz="1800" smtClean="0"/>
              <a:t>  - </a:t>
            </a:r>
            <a:r>
              <a:rPr lang="ru-RU" sz="2000" b="1" smtClean="0"/>
              <a:t>День  победы русских воинов князя Александра Невского     над    немецкими рыцарями на Чудском озере      (Ледовое  побоище, 1242 г.)</a:t>
            </a:r>
          </a:p>
          <a:p>
            <a:pPr eaLnBrk="1" hangingPunct="1">
              <a:lnSpc>
                <a:spcPct val="80000"/>
              </a:lnSpc>
            </a:pPr>
            <a:r>
              <a:rPr lang="ru-RU" sz="2400" b="1" i="1" u="sng" smtClean="0">
                <a:solidFill>
                  <a:srgbClr val="CC0000"/>
                </a:solidFill>
              </a:rPr>
              <a:t>21 сентября</a:t>
            </a:r>
            <a:r>
              <a:rPr lang="ru-RU" sz="1800" smtClean="0"/>
              <a:t>  - </a:t>
            </a:r>
            <a:r>
              <a:rPr lang="ru-RU" sz="2000" b="1" smtClean="0"/>
              <a:t>День победы русских полков во главе с великим князем Дмитрием   Донским над монголо-татарскими войсками в Куликовской битве  (1380 г.)</a:t>
            </a:r>
          </a:p>
          <a:p>
            <a:pPr eaLnBrk="1" hangingPunct="1">
              <a:lnSpc>
                <a:spcPct val="80000"/>
              </a:lnSpc>
            </a:pPr>
            <a:r>
              <a:rPr lang="ru-RU" sz="2400" b="1" i="1" u="sng" smtClean="0">
                <a:solidFill>
                  <a:srgbClr val="CC0000"/>
                </a:solidFill>
              </a:rPr>
              <a:t>10 июля</a:t>
            </a:r>
            <a:r>
              <a:rPr lang="ru-RU" sz="1800" smtClean="0"/>
              <a:t>  - </a:t>
            </a:r>
            <a:r>
              <a:rPr lang="ru-RU" sz="2000" b="1" smtClean="0"/>
              <a:t>День победы русской армии под командованием Петра </a:t>
            </a:r>
            <a:r>
              <a:rPr lang="en-US" sz="2000" b="1" smtClean="0"/>
              <a:t>I</a:t>
            </a:r>
            <a:r>
              <a:rPr lang="ru-RU" sz="2000" b="1" smtClean="0"/>
              <a:t>  над шведами в Полтавском сражении (1709г.)</a:t>
            </a:r>
          </a:p>
          <a:p>
            <a:pPr eaLnBrk="1" hangingPunct="1">
              <a:lnSpc>
                <a:spcPct val="80000"/>
              </a:lnSpc>
            </a:pPr>
            <a:r>
              <a:rPr lang="ru-RU" sz="2400" b="1" i="1" u="sng" smtClean="0">
                <a:solidFill>
                  <a:srgbClr val="CC0000"/>
                </a:solidFill>
              </a:rPr>
              <a:t>9 августа</a:t>
            </a:r>
            <a:r>
              <a:rPr lang="ru-RU" sz="1800" smtClean="0"/>
              <a:t>  - </a:t>
            </a:r>
            <a:r>
              <a:rPr lang="ru-RU" sz="2000" b="1" smtClean="0"/>
              <a:t>День первой в российской истории морской победы русского флота под командованием Петра </a:t>
            </a:r>
            <a:r>
              <a:rPr lang="en-US" sz="2000" b="1" smtClean="0"/>
              <a:t>I</a:t>
            </a:r>
            <a:r>
              <a:rPr lang="ru-RU" sz="2000" b="1" smtClean="0"/>
              <a:t> над шведами у мыса Гангут (1714г.)</a:t>
            </a:r>
          </a:p>
          <a:p>
            <a:pPr eaLnBrk="1" hangingPunct="1">
              <a:lnSpc>
                <a:spcPct val="80000"/>
              </a:lnSpc>
            </a:pPr>
            <a:r>
              <a:rPr lang="ru-RU" sz="2400" b="1" i="1" u="sng" smtClean="0">
                <a:solidFill>
                  <a:srgbClr val="CC0000"/>
                </a:solidFill>
              </a:rPr>
              <a:t>24 декабря</a:t>
            </a:r>
            <a:r>
              <a:rPr lang="ru-RU" sz="2400" smtClean="0"/>
              <a:t> </a:t>
            </a:r>
            <a:r>
              <a:rPr lang="ru-RU" sz="1800" smtClean="0"/>
              <a:t>- </a:t>
            </a:r>
            <a:r>
              <a:rPr lang="ru-RU" sz="2000" b="1" smtClean="0"/>
              <a:t>День взятия турецкой крепости Измаил русскими войсками под  командованием А.В. Суворова (1790г.)</a:t>
            </a:r>
          </a:p>
          <a:p>
            <a:pPr eaLnBrk="1" hangingPunct="1">
              <a:lnSpc>
                <a:spcPct val="80000"/>
              </a:lnSpc>
            </a:pPr>
            <a:r>
              <a:rPr lang="ru-RU" sz="2400" b="1" i="1" u="sng" smtClean="0">
                <a:solidFill>
                  <a:srgbClr val="CC0000"/>
                </a:solidFill>
              </a:rPr>
              <a:t>11 сентября</a:t>
            </a:r>
            <a:r>
              <a:rPr lang="ru-RU" sz="1800" smtClean="0"/>
              <a:t> </a:t>
            </a:r>
            <a:r>
              <a:rPr lang="en-US" sz="1800" smtClean="0"/>
              <a:t> </a:t>
            </a:r>
            <a:r>
              <a:rPr lang="ru-RU" sz="1800" smtClean="0"/>
              <a:t>- </a:t>
            </a:r>
            <a:r>
              <a:rPr lang="ru-RU" sz="2000" b="1" smtClean="0"/>
              <a:t>День победы русской эскадры под командованием</a:t>
            </a:r>
          </a:p>
          <a:p>
            <a:pPr eaLnBrk="1" hangingPunct="1">
              <a:lnSpc>
                <a:spcPct val="80000"/>
              </a:lnSpc>
              <a:buFontTx/>
              <a:buNone/>
            </a:pPr>
            <a:r>
              <a:rPr lang="ru-RU" sz="2000" b="1" smtClean="0"/>
              <a:t> 	Ф.Ф. Ушакова над турецкой эскадрой у мыса Тендра (1790г.)</a:t>
            </a:r>
            <a:endParaRPr lang="en-US" sz="2000" b="1" smtClean="0"/>
          </a:p>
          <a:p>
            <a:pPr eaLnBrk="1" hangingPunct="1">
              <a:lnSpc>
                <a:spcPct val="80000"/>
              </a:lnSpc>
            </a:pPr>
            <a:r>
              <a:rPr lang="ru-RU" sz="2400" b="1" i="1" u="sng" smtClean="0">
                <a:solidFill>
                  <a:srgbClr val="CC0000"/>
                </a:solidFill>
              </a:rPr>
              <a:t>8 сентября</a:t>
            </a:r>
            <a:r>
              <a:rPr lang="ru-RU" sz="2400" smtClean="0"/>
              <a:t> </a:t>
            </a:r>
            <a:r>
              <a:rPr lang="en-US" sz="2400" smtClean="0"/>
              <a:t> </a:t>
            </a:r>
            <a:r>
              <a:rPr lang="ru-RU" sz="2000" smtClean="0"/>
              <a:t>- </a:t>
            </a:r>
            <a:r>
              <a:rPr lang="ru-RU" sz="2000" b="1" smtClean="0"/>
              <a:t>День Бородинского сражения русской армии под командованием М.И. Кутузова с французской армией (1812г.)</a:t>
            </a:r>
          </a:p>
          <a:p>
            <a:pPr eaLnBrk="1" hangingPunct="1">
              <a:lnSpc>
                <a:spcPct val="80000"/>
              </a:lnSpc>
            </a:pPr>
            <a:endParaRPr lang="ru-RU" sz="2000" b="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Scale>
                                      <p:cBhvr>
                                        <p:cTn id="7" dur="1000" decel="50000" fill="hold">
                                          <p:stCondLst>
                                            <p:cond delay="0"/>
                                          </p:stCondLst>
                                        </p:cTn>
                                        <p:tgtEl>
                                          <p:spTgt spid="225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533"/>
                                        </p:tgtEl>
                                        <p:attrNameLst>
                                          <p:attrName>ppt_x</p:attrName>
                                          <p:attrName>ppt_y</p:attrName>
                                        </p:attrNameLst>
                                      </p:cBhvr>
                                    </p:animMotion>
                                    <p:animEffect transition="in" filter="fade">
                                      <p:cBhvr>
                                        <p:cTn id="9" dur="1000"/>
                                        <p:tgtEl>
                                          <p:spTgt spid="2253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536">
                                            <p:txEl>
                                              <p:pRg st="0" end="0"/>
                                            </p:txEl>
                                          </p:spTgt>
                                        </p:tgtEl>
                                        <p:attrNameLst>
                                          <p:attrName>style.visibility</p:attrName>
                                        </p:attrNameLst>
                                      </p:cBhvr>
                                      <p:to>
                                        <p:strVal val="visible"/>
                                      </p:to>
                                    </p:set>
                                    <p:animEffect transition="in" filter="slide(fromBottom)">
                                      <p:cBhvr>
                                        <p:cTn id="14" dur="500"/>
                                        <p:tgtEl>
                                          <p:spTgt spid="225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2536">
                                            <p:txEl>
                                              <p:pRg st="1" end="1"/>
                                            </p:txEl>
                                          </p:spTgt>
                                        </p:tgtEl>
                                        <p:attrNameLst>
                                          <p:attrName>style.visibility</p:attrName>
                                        </p:attrNameLst>
                                      </p:cBhvr>
                                      <p:to>
                                        <p:strVal val="visible"/>
                                      </p:to>
                                    </p:set>
                                    <p:animEffect transition="in" filter="slide(fromBottom)">
                                      <p:cBhvr>
                                        <p:cTn id="19" dur="500"/>
                                        <p:tgtEl>
                                          <p:spTgt spid="2253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2536">
                                            <p:txEl>
                                              <p:pRg st="2" end="2"/>
                                            </p:txEl>
                                          </p:spTgt>
                                        </p:tgtEl>
                                        <p:attrNameLst>
                                          <p:attrName>style.visibility</p:attrName>
                                        </p:attrNameLst>
                                      </p:cBhvr>
                                      <p:to>
                                        <p:strVal val="visible"/>
                                      </p:to>
                                    </p:set>
                                    <p:animEffect transition="in" filter="slide(fromBottom)">
                                      <p:cBhvr>
                                        <p:cTn id="24" dur="500"/>
                                        <p:tgtEl>
                                          <p:spTgt spid="225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2536">
                                            <p:txEl>
                                              <p:pRg st="3" end="3"/>
                                            </p:txEl>
                                          </p:spTgt>
                                        </p:tgtEl>
                                        <p:attrNameLst>
                                          <p:attrName>style.visibility</p:attrName>
                                        </p:attrNameLst>
                                      </p:cBhvr>
                                      <p:to>
                                        <p:strVal val="visible"/>
                                      </p:to>
                                    </p:set>
                                    <p:animEffect transition="in" filter="slide(fromBottom)">
                                      <p:cBhvr>
                                        <p:cTn id="29" dur="500"/>
                                        <p:tgtEl>
                                          <p:spTgt spid="225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2536">
                                            <p:txEl>
                                              <p:pRg st="4" end="4"/>
                                            </p:txEl>
                                          </p:spTgt>
                                        </p:tgtEl>
                                        <p:attrNameLst>
                                          <p:attrName>style.visibility</p:attrName>
                                        </p:attrNameLst>
                                      </p:cBhvr>
                                      <p:to>
                                        <p:strVal val="visible"/>
                                      </p:to>
                                    </p:set>
                                    <p:animEffect transition="in" filter="slide(fromBottom)">
                                      <p:cBhvr>
                                        <p:cTn id="34" dur="500"/>
                                        <p:tgtEl>
                                          <p:spTgt spid="2253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2536">
                                            <p:txEl>
                                              <p:pRg st="5" end="5"/>
                                            </p:txEl>
                                          </p:spTgt>
                                        </p:tgtEl>
                                        <p:attrNameLst>
                                          <p:attrName>style.visibility</p:attrName>
                                        </p:attrNameLst>
                                      </p:cBhvr>
                                      <p:to>
                                        <p:strVal val="visible"/>
                                      </p:to>
                                    </p:set>
                                    <p:animEffect transition="in" filter="slide(fromBottom)">
                                      <p:cBhvr>
                                        <p:cTn id="39" dur="500"/>
                                        <p:tgtEl>
                                          <p:spTgt spid="2253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22536">
                                            <p:txEl>
                                              <p:pRg st="6" end="6"/>
                                            </p:txEl>
                                          </p:spTgt>
                                        </p:tgtEl>
                                        <p:attrNameLst>
                                          <p:attrName>style.visibility</p:attrName>
                                        </p:attrNameLst>
                                      </p:cBhvr>
                                      <p:to>
                                        <p:strVal val="visible"/>
                                      </p:to>
                                    </p:set>
                                    <p:animEffect transition="in" filter="slide(fromBottom)">
                                      <p:cBhvr>
                                        <p:cTn id="44" dur="500"/>
                                        <p:tgtEl>
                                          <p:spTgt spid="2253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2536">
                                            <p:txEl>
                                              <p:pRg st="7" end="7"/>
                                            </p:txEl>
                                          </p:spTgt>
                                        </p:tgtEl>
                                        <p:attrNameLst>
                                          <p:attrName>style.visibility</p:attrName>
                                        </p:attrNameLst>
                                      </p:cBhvr>
                                      <p:to>
                                        <p:strVal val="visible"/>
                                      </p:to>
                                    </p:set>
                                    <p:animEffect transition="in" filter="slide(fromBottom)">
                                      <p:cBhvr>
                                        <p:cTn id="49" dur="500"/>
                                        <p:tgtEl>
                                          <p:spTgt spid="2253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143000" y="214313"/>
            <a:ext cx="6672263" cy="819150"/>
          </a:xfrm>
        </p:spPr>
        <p:txBody>
          <a:bodyPr/>
          <a:lstStyle/>
          <a:p>
            <a:pPr eaLnBrk="1" hangingPunct="1">
              <a:defRPr/>
            </a:pPr>
            <a:r>
              <a:rPr lang="ru-RU" sz="2800" b="1" dirty="0" smtClean="0">
                <a:solidFill>
                  <a:schemeClr val="accent1">
                    <a:lumMod val="50000"/>
                  </a:schemeClr>
                </a:solidFill>
              </a:rPr>
              <a:t>Окраина Солнечногорска 1941 год</a:t>
            </a:r>
          </a:p>
        </p:txBody>
      </p:sp>
      <p:pic>
        <p:nvPicPr>
          <p:cNvPr id="163844" name="Picture 4" descr="9001503"/>
          <p:cNvPicPr>
            <a:picLocks noGrp="1" noChangeAspect="1" noChangeArrowheads="1"/>
          </p:cNvPicPr>
          <p:nvPr>
            <p:ph type="body" idx="1"/>
          </p:nvPr>
        </p:nvPicPr>
        <p:blipFill>
          <a:blip r:embed="rId2" cstate="print"/>
          <a:srcRect/>
          <a:stretch>
            <a:fillRect/>
          </a:stretch>
        </p:blipFill>
        <p:spPr>
          <a:xfrm>
            <a:off x="2928938" y="1214438"/>
            <a:ext cx="6049962" cy="4357687"/>
          </a:xfrm>
          <a:effectLst>
            <a:outerShdw blurRad="292100" dist="139700" dir="2700000" algn="tl" rotWithShape="0">
              <a:srgbClr val="333333">
                <a:alpha val="65000"/>
              </a:srgbClr>
            </a:outerShdw>
          </a:effectLst>
        </p:spPr>
      </p:pic>
      <p:pic>
        <p:nvPicPr>
          <p:cNvPr id="163845" name="Picture 5"/>
          <p:cNvPicPr>
            <a:picLocks noChangeAspect="1" noChangeArrowheads="1"/>
          </p:cNvPicPr>
          <p:nvPr/>
        </p:nvPicPr>
        <p:blipFill>
          <a:blip r:embed="rId3" cstate="print"/>
          <a:srcRect/>
          <a:stretch>
            <a:fillRect/>
          </a:stretch>
        </p:blipFill>
        <p:spPr bwMode="auto">
          <a:xfrm>
            <a:off x="109538" y="1214438"/>
            <a:ext cx="2624137" cy="43576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6" descr="Москва"/>
          <p:cNvPicPr>
            <a:picLocks noChangeAspect="1" noChangeArrowheads="1"/>
          </p:cNvPicPr>
          <p:nvPr/>
        </p:nvPicPr>
        <p:blipFill>
          <a:blip r:embed="rId2" cstate="print">
            <a:lum bright="42000"/>
          </a:blip>
          <a:srcRect/>
          <a:stretch>
            <a:fillRect/>
          </a:stretch>
        </p:blipFill>
        <p:spPr bwMode="auto">
          <a:xfrm>
            <a:off x="214282" y="928670"/>
            <a:ext cx="8594750" cy="5715040"/>
          </a:xfrm>
          <a:prstGeom prst="rect">
            <a:avLst/>
          </a:prstGeom>
          <a:ln>
            <a:noFill/>
          </a:ln>
          <a:effectLst>
            <a:softEdge rad="112500"/>
          </a:effectLst>
        </p:spPr>
      </p:pic>
      <p:sp>
        <p:nvSpPr>
          <p:cNvPr id="64515" name="Rectangle 3"/>
          <p:cNvSpPr>
            <a:spLocks noGrp="1" noChangeArrowheads="1"/>
          </p:cNvSpPr>
          <p:nvPr>
            <p:ph type="title"/>
          </p:nvPr>
        </p:nvSpPr>
        <p:spPr>
          <a:xfrm>
            <a:off x="762000" y="152400"/>
            <a:ext cx="8382000" cy="457200"/>
          </a:xfrm>
        </p:spPr>
        <p:txBody>
          <a:bodyPr/>
          <a:lstStyle/>
          <a:p>
            <a:pPr eaLnBrk="1" hangingPunct="1"/>
            <a:r>
              <a:rPr lang="ru-RU" sz="2400" b="1" dirty="0" smtClean="0">
                <a:solidFill>
                  <a:srgbClr val="006666"/>
                </a:solidFill>
                <a:latin typeface="Arial" charset="0"/>
              </a:rPr>
              <a:t>Битва под Москвой (1941 г.)</a:t>
            </a:r>
            <a:br>
              <a:rPr lang="ru-RU" sz="2400" b="1" dirty="0" smtClean="0">
                <a:solidFill>
                  <a:srgbClr val="006666"/>
                </a:solidFill>
                <a:latin typeface="Arial" charset="0"/>
              </a:rPr>
            </a:br>
            <a:r>
              <a:rPr lang="ru-RU" sz="2000" b="1" dirty="0" smtClean="0">
                <a:solidFill>
                  <a:srgbClr val="006666"/>
                </a:solidFill>
                <a:latin typeface="Arial" charset="0"/>
              </a:rPr>
              <a:t>(продолжение)</a:t>
            </a:r>
          </a:p>
        </p:txBody>
      </p:sp>
      <p:sp>
        <p:nvSpPr>
          <p:cNvPr id="48132" name="Rectangle 4"/>
          <p:cNvSpPr>
            <a:spLocks noChangeArrowheads="1"/>
          </p:cNvSpPr>
          <p:nvPr/>
        </p:nvSpPr>
        <p:spPr bwMode="auto">
          <a:xfrm>
            <a:off x="142844" y="857232"/>
            <a:ext cx="9001156" cy="5761038"/>
          </a:xfrm>
          <a:prstGeom prst="rect">
            <a:avLst/>
          </a:prstGeom>
          <a:noFill/>
          <a:ln w="9525">
            <a:noFill/>
            <a:miter lim="800000"/>
            <a:headEnd/>
            <a:tailEnd/>
          </a:ln>
        </p:spPr>
        <p:txBody>
          <a:bodyPr/>
          <a:lstStyle/>
          <a:p>
            <a:pPr indent="450000">
              <a:spcBef>
                <a:spcPts val="0"/>
              </a:spcBef>
            </a:pPr>
            <a:r>
              <a:rPr lang="ru-RU" sz="2000" dirty="0" smtClean="0">
                <a:solidFill>
                  <a:srgbClr val="800000"/>
                </a:solidFill>
                <a:latin typeface="Arial" charset="0"/>
              </a:rPr>
              <a:t>Основные </a:t>
            </a:r>
            <a:r>
              <a:rPr lang="ru-RU" sz="2000" dirty="0">
                <a:solidFill>
                  <a:srgbClr val="800000"/>
                </a:solidFill>
                <a:latin typeface="Arial" charset="0"/>
              </a:rPr>
              <a:t>эпизоды</a:t>
            </a:r>
            <a:r>
              <a:rPr lang="ru-RU" sz="1800" dirty="0">
                <a:solidFill>
                  <a:srgbClr val="800000"/>
                </a:solidFill>
                <a:latin typeface="Arial" charset="0"/>
              </a:rPr>
              <a:t>: </a:t>
            </a:r>
            <a:r>
              <a:rPr lang="ru-RU" sz="1600" dirty="0" smtClean="0"/>
              <a:t>28 </a:t>
            </a:r>
            <a:r>
              <a:rPr lang="ru-RU" sz="1600" dirty="0"/>
              <a:t>ноября немцы захватили мост через канал Москва-Волга у г. Яхромы и образовали плацдарм на восточном берегу. На южных подступах, обойдя Тулу, с востока, к исходу 25 ноября достигли рубежа, что в 6 км южнее Каширы. </a:t>
            </a:r>
          </a:p>
          <a:p>
            <a:pPr indent="450000">
              <a:spcBef>
                <a:spcPts val="0"/>
              </a:spcBef>
            </a:pPr>
            <a:r>
              <a:rPr lang="ru-RU" sz="1600" dirty="0" smtClean="0"/>
              <a:t>Утром </a:t>
            </a:r>
            <a:r>
              <a:rPr lang="ru-RU" sz="1600" dirty="0"/>
              <a:t>1 декабря немцы прорвали оборону в районе </a:t>
            </a:r>
            <a:r>
              <a:rPr lang="ru-RU" sz="1600" dirty="0" err="1"/>
              <a:t>Наро-Фоминска</a:t>
            </a:r>
            <a:r>
              <a:rPr lang="ru-RU" sz="1600" dirty="0"/>
              <a:t> и развернули наступление с целью окружения и уничтожения 5-й и 33-й армий, для дальнейшего удара по Москве.</a:t>
            </a:r>
          </a:p>
          <a:p>
            <a:pPr indent="450000">
              <a:spcBef>
                <a:spcPts val="0"/>
              </a:spcBef>
            </a:pPr>
            <a:r>
              <a:rPr lang="ru-RU" sz="1600" dirty="0" smtClean="0"/>
              <a:t>Части </a:t>
            </a:r>
            <a:r>
              <a:rPr lang="ru-RU" sz="1600" dirty="0"/>
              <a:t>4-й немецкой армии, вышедшие 2 декабря к пос. </a:t>
            </a:r>
            <a:r>
              <a:rPr lang="ru-RU" sz="1600" dirty="0" err="1"/>
              <a:t>Алабино</a:t>
            </a:r>
            <a:r>
              <a:rPr lang="ru-RU" sz="1600" dirty="0"/>
              <a:t> (45 км юго-западнее Москвы), не выдержали контрудара войск 33-й армии и к 4 декабря были вынуждены отойти на исходные позиции, за реку Нара.</a:t>
            </a:r>
          </a:p>
          <a:p>
            <a:pPr indent="450000">
              <a:spcBef>
                <a:spcPts val="0"/>
              </a:spcBef>
            </a:pPr>
            <a:r>
              <a:rPr lang="ru-RU" sz="1600" dirty="0" smtClean="0"/>
              <a:t>15 </a:t>
            </a:r>
            <a:r>
              <a:rPr lang="ru-RU" sz="1600" dirty="0"/>
              <a:t>ноября немцы возобновили наступление, стремясь обойти Москву с севера и с юга. 23 ноября пали Клин и Солнечногорск. Противник получил возможность не только обойти столицу с севера, но и нанести удар непосредственно по ней. </a:t>
            </a:r>
          </a:p>
          <a:p>
            <a:pPr indent="450000">
              <a:spcBef>
                <a:spcPts val="0"/>
              </a:spcBef>
            </a:pPr>
            <a:r>
              <a:rPr lang="ru-RU" sz="2000" dirty="0" smtClean="0">
                <a:solidFill>
                  <a:srgbClr val="800000"/>
                </a:solidFill>
                <a:latin typeface="Arial" charset="0"/>
              </a:rPr>
              <a:t>Итог</a:t>
            </a:r>
            <a:r>
              <a:rPr lang="ru-RU" sz="2000" dirty="0">
                <a:solidFill>
                  <a:srgbClr val="800000"/>
                </a:solidFill>
                <a:latin typeface="Arial" charset="0"/>
              </a:rPr>
              <a:t>:</a:t>
            </a:r>
            <a:r>
              <a:rPr lang="ru-RU" sz="1800" dirty="0">
                <a:solidFill>
                  <a:srgbClr val="800000"/>
                </a:solidFill>
                <a:latin typeface="Arial" charset="0"/>
              </a:rPr>
              <a:t> </a:t>
            </a:r>
            <a:r>
              <a:rPr lang="ru-RU" sz="1600" dirty="0"/>
              <a:t>в битве, пролог которой, казалось бы, не  оставлял Москве никаких шансов устоять под натиском германских полчищ, финал оказался неожиданным и потрясающим: в тот момент, когда всего лишь 12 км отделяли врага от нынешней границы города в районе </a:t>
            </a:r>
            <a:r>
              <a:rPr lang="ru-RU" sz="1600" dirty="0" err="1"/>
              <a:t>Лианозово</a:t>
            </a:r>
            <a:r>
              <a:rPr lang="ru-RU" sz="1600" dirty="0"/>
              <a:t> и от «победного» конца компании, с нетерпением ожидавшегося всеми солдатами и населением третьего рейха, которым сам фюрер обещал, что с захватом Москвы война против России завершиться, произошло совершенно неожиданное, непредвиденное и невероятное – 5 декабря войска «разбитой» Красной Армии перешли в контрнаступление, нанесли крупное </a:t>
            </a:r>
            <a:r>
              <a:rPr lang="ru-RU" sz="1600" dirty="0" smtClean="0"/>
              <a:t>поражение</a:t>
            </a:r>
          </a:p>
          <a:p>
            <a:pPr indent="450000">
              <a:spcBef>
                <a:spcPts val="0"/>
              </a:spcBef>
            </a:pPr>
            <a:r>
              <a:rPr lang="ru-RU" sz="1600" dirty="0" smtClean="0"/>
              <a:t> </a:t>
            </a:r>
            <a:r>
              <a:rPr lang="ru-RU" sz="1600" dirty="0"/>
              <a:t>«непобедимой» германской армии и, отбросив её от </a:t>
            </a:r>
            <a:r>
              <a:rPr lang="ru-RU" sz="1600" dirty="0" smtClean="0"/>
              <a:t>Москвы</a:t>
            </a:r>
          </a:p>
          <a:p>
            <a:pPr indent="450000">
              <a:spcBef>
                <a:spcPts val="0"/>
              </a:spcBef>
            </a:pPr>
            <a:r>
              <a:rPr lang="ru-RU" sz="1600" dirty="0" smtClean="0"/>
              <a:t> </a:t>
            </a:r>
            <a:r>
              <a:rPr lang="ru-RU" sz="1600" dirty="0"/>
              <a:t>на 100-250 км, сняли угрозу советской столице. </a:t>
            </a:r>
          </a:p>
        </p:txBody>
      </p:sp>
      <p:pic>
        <p:nvPicPr>
          <p:cNvPr id="48134" name="Picture 9"/>
          <p:cNvPicPr>
            <a:picLocks noChangeAspect="1" noChangeArrowheads="1"/>
          </p:cNvPicPr>
          <p:nvPr/>
        </p:nvPicPr>
        <p:blipFill>
          <a:blip r:embed="rId3" cstate="print"/>
          <a:srcRect/>
          <a:stretch>
            <a:fillRect/>
          </a:stretch>
        </p:blipFill>
        <p:spPr bwMode="auto">
          <a:xfrm>
            <a:off x="6072198" y="5214950"/>
            <a:ext cx="2643206" cy="139123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4515"/>
                                        </p:tgtEl>
                                        <p:attrNameLst>
                                          <p:attrName>style.visibility</p:attrName>
                                        </p:attrNameLst>
                                      </p:cBhvr>
                                      <p:to>
                                        <p:strVal val="visible"/>
                                      </p:to>
                                    </p:set>
                                    <p:animEffect transition="in" filter="fade">
                                      <p:cBhvr>
                                        <p:cTn id="7" dur="1000">
                                          <p:stCondLst>
                                            <p:cond delay="0"/>
                                          </p:stCondLst>
                                        </p:cTn>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714348" y="0"/>
            <a:ext cx="7772400" cy="1143000"/>
          </a:xfrm>
        </p:spPr>
        <p:txBody>
          <a:bodyPr/>
          <a:lstStyle/>
          <a:p>
            <a:pPr eaLnBrk="1" hangingPunct="1"/>
            <a:r>
              <a:rPr lang="ru-RU" sz="2400" b="1" dirty="0" smtClean="0">
                <a:solidFill>
                  <a:schemeClr val="accent1">
                    <a:lumMod val="50000"/>
                  </a:schemeClr>
                </a:solidFill>
              </a:rPr>
              <a:t>Участники Парада 1941  года в строю </a:t>
            </a:r>
            <a:br>
              <a:rPr lang="ru-RU" sz="2400" b="1" dirty="0" smtClean="0">
                <a:solidFill>
                  <a:schemeClr val="accent1">
                    <a:lumMod val="50000"/>
                  </a:schemeClr>
                </a:solidFill>
              </a:rPr>
            </a:br>
            <a:r>
              <a:rPr lang="ru-RU" sz="2400" b="1" dirty="0" smtClean="0">
                <a:solidFill>
                  <a:schemeClr val="accent1">
                    <a:lumMod val="50000"/>
                  </a:schemeClr>
                </a:solidFill>
              </a:rPr>
              <a:t>7 ноября 2006 года</a:t>
            </a:r>
          </a:p>
        </p:txBody>
      </p:sp>
      <p:pic>
        <p:nvPicPr>
          <p:cNvPr id="157701" name="Picture 5" descr="Парад 7"/>
          <p:cNvPicPr>
            <a:picLocks noChangeAspect="1" noChangeArrowheads="1"/>
          </p:cNvPicPr>
          <p:nvPr/>
        </p:nvPicPr>
        <p:blipFill>
          <a:blip r:embed="rId2" cstate="print"/>
          <a:srcRect/>
          <a:stretch>
            <a:fillRect/>
          </a:stretch>
        </p:blipFill>
        <p:spPr bwMode="auto">
          <a:xfrm>
            <a:off x="1285875" y="1071546"/>
            <a:ext cx="6646901" cy="4984767"/>
          </a:xfrm>
          <a:prstGeom prst="rect">
            <a:avLst/>
          </a:prstGeom>
          <a:ln>
            <a:noFill/>
          </a:ln>
          <a:effectLst>
            <a:outerShdw blurRad="292100" dist="139700" dir="2700000" algn="tl" rotWithShape="0">
              <a:srgbClr val="333333">
                <a:alpha val="65000"/>
              </a:srgbClr>
            </a:outerShdw>
          </a:effectLst>
        </p:spPr>
      </p:pic>
      <p:sp>
        <p:nvSpPr>
          <p:cNvPr id="49156" name="Text Box 6"/>
          <p:cNvSpPr txBox="1">
            <a:spLocks noChangeArrowheads="1"/>
          </p:cNvSpPr>
          <p:nvPr/>
        </p:nvSpPr>
        <p:spPr bwMode="auto">
          <a:xfrm>
            <a:off x="1143000" y="6143625"/>
            <a:ext cx="6769100" cy="581025"/>
          </a:xfrm>
          <a:prstGeom prst="rect">
            <a:avLst/>
          </a:prstGeom>
          <a:noFill/>
          <a:ln w="9525">
            <a:noFill/>
            <a:miter lim="800000"/>
            <a:headEnd/>
            <a:tailEnd/>
          </a:ln>
        </p:spPr>
        <p:txBody>
          <a:bodyPr>
            <a:spAutoFit/>
          </a:bodyPr>
          <a:lstStyle/>
          <a:p>
            <a:pPr>
              <a:spcBef>
                <a:spcPct val="50000"/>
              </a:spcBef>
            </a:pPr>
            <a:r>
              <a:rPr lang="ru-RU" sz="1600" b="1"/>
              <a:t>В первой шеренге второй слева полковник ГЛУХМАН Лев Федорович –председатель Совета ветеранов МГАУ</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8247" name="Picture 7" descr="Москва 3"/>
          <p:cNvPicPr>
            <a:picLocks noChangeAspect="1" noChangeArrowheads="1"/>
          </p:cNvPicPr>
          <p:nvPr/>
        </p:nvPicPr>
        <p:blipFill>
          <a:blip r:embed="rId2" cstate="print"/>
          <a:srcRect/>
          <a:stretch>
            <a:fillRect/>
          </a:stretch>
        </p:blipFill>
        <p:spPr bwMode="auto">
          <a:xfrm>
            <a:off x="3714744" y="836613"/>
            <a:ext cx="5214944" cy="3806825"/>
          </a:xfrm>
          <a:prstGeom prst="rect">
            <a:avLst/>
          </a:prstGeom>
          <a:ln>
            <a:noFill/>
          </a:ln>
          <a:effectLst>
            <a:outerShdw blurRad="292100" dist="139700" dir="2700000" algn="tl" rotWithShape="0">
              <a:srgbClr val="333333">
                <a:alpha val="65000"/>
              </a:srgbClr>
            </a:outerShdw>
          </a:effectLst>
        </p:spPr>
      </p:pic>
      <p:sp>
        <p:nvSpPr>
          <p:cNvPr id="138244" name="Rectangle 4"/>
          <p:cNvSpPr>
            <a:spLocks noGrp="1" noChangeArrowheads="1"/>
          </p:cNvSpPr>
          <p:nvPr>
            <p:ph type="title"/>
          </p:nvPr>
        </p:nvSpPr>
        <p:spPr>
          <a:xfrm>
            <a:off x="1357290" y="0"/>
            <a:ext cx="6500858" cy="581025"/>
          </a:xfrm>
        </p:spPr>
        <p:txBody>
          <a:bodyPr/>
          <a:lstStyle/>
          <a:p>
            <a:pPr eaLnBrk="1" hangingPunct="1"/>
            <a:r>
              <a:rPr lang="ru-RU" sz="2800" b="1" dirty="0" smtClean="0">
                <a:solidFill>
                  <a:srgbClr val="006666"/>
                </a:solidFill>
              </a:rPr>
              <a:t>Сталинградская битва (1943 г.)</a:t>
            </a:r>
          </a:p>
        </p:txBody>
      </p:sp>
      <p:sp>
        <p:nvSpPr>
          <p:cNvPr id="138245" name="Rectangle 5"/>
          <p:cNvSpPr>
            <a:spLocks noGrp="1" noChangeArrowheads="1"/>
          </p:cNvSpPr>
          <p:nvPr>
            <p:ph type="body" idx="1"/>
          </p:nvPr>
        </p:nvSpPr>
        <p:spPr>
          <a:xfrm>
            <a:off x="285719" y="642918"/>
            <a:ext cx="7715305" cy="5953124"/>
          </a:xfrm>
        </p:spPr>
        <p:txBody>
          <a:bodyPr/>
          <a:lstStyle/>
          <a:p>
            <a:pPr marL="0" indent="0" eaLnBrk="1" hangingPunct="1">
              <a:spcBef>
                <a:spcPts val="0"/>
              </a:spcBef>
              <a:buFontTx/>
              <a:buNone/>
              <a:defRPr/>
            </a:pPr>
            <a:r>
              <a:rPr lang="ru-RU" sz="2400" dirty="0" smtClean="0">
                <a:solidFill>
                  <a:srgbClr val="A50021"/>
                </a:solidFill>
              </a:rPr>
              <a:t>Участвующие стороны: </a:t>
            </a:r>
          </a:p>
          <a:p>
            <a:pPr marL="0" indent="0" eaLnBrk="1" hangingPunct="1">
              <a:spcBef>
                <a:spcPts val="0"/>
              </a:spcBef>
              <a:buFontTx/>
              <a:buNone/>
              <a:defRPr/>
            </a:pPr>
            <a:r>
              <a:rPr lang="ru-RU" sz="2400" dirty="0" smtClean="0"/>
              <a:t>СССР, Германия.</a:t>
            </a:r>
          </a:p>
          <a:p>
            <a:pPr marL="0" indent="0" eaLnBrk="1" hangingPunct="1">
              <a:spcBef>
                <a:spcPts val="0"/>
              </a:spcBef>
              <a:buFontTx/>
              <a:buNone/>
              <a:defRPr/>
            </a:pPr>
            <a:r>
              <a:rPr lang="ru-RU" sz="2400" dirty="0" smtClean="0">
                <a:solidFill>
                  <a:srgbClr val="A50021"/>
                </a:solidFill>
              </a:rPr>
              <a:t>Место сражения:</a:t>
            </a:r>
          </a:p>
          <a:p>
            <a:pPr marL="0" indent="0" eaLnBrk="1" hangingPunct="1">
              <a:spcBef>
                <a:spcPts val="0"/>
              </a:spcBef>
              <a:buFontTx/>
              <a:buNone/>
              <a:defRPr/>
            </a:pPr>
            <a:r>
              <a:rPr lang="ru-RU" sz="2400" dirty="0" smtClean="0"/>
              <a:t> г. Сталинград.</a:t>
            </a:r>
          </a:p>
          <a:p>
            <a:pPr marL="0" indent="450000" eaLnBrk="1" hangingPunct="1">
              <a:spcBef>
                <a:spcPts val="0"/>
              </a:spcBef>
              <a:buFontTx/>
              <a:buNone/>
              <a:defRPr/>
            </a:pPr>
            <a:endParaRPr lang="ru-RU" sz="2400" dirty="0" smtClean="0"/>
          </a:p>
          <a:p>
            <a:pPr marL="0" indent="450000" eaLnBrk="1" hangingPunct="1">
              <a:spcBef>
                <a:spcPts val="0"/>
              </a:spcBef>
              <a:buFontTx/>
              <a:buNone/>
              <a:defRPr/>
            </a:pPr>
            <a:endParaRPr lang="ru-RU" sz="2400" dirty="0" smtClean="0"/>
          </a:p>
          <a:p>
            <a:pPr marL="0" indent="450000" eaLnBrk="1" hangingPunct="1">
              <a:spcBef>
                <a:spcPts val="0"/>
              </a:spcBef>
              <a:buFontTx/>
              <a:buNone/>
              <a:defRPr/>
            </a:pPr>
            <a:r>
              <a:rPr lang="ru-RU" sz="2400" dirty="0" smtClean="0"/>
              <a:t>	</a:t>
            </a:r>
          </a:p>
          <a:p>
            <a:pPr marL="0" indent="450000" eaLnBrk="1" hangingPunct="1">
              <a:spcBef>
                <a:spcPts val="0"/>
              </a:spcBef>
              <a:buFontTx/>
              <a:buNone/>
              <a:defRPr/>
            </a:pPr>
            <a:endParaRPr lang="ru-RU" sz="2400" dirty="0" smtClean="0">
              <a:solidFill>
                <a:srgbClr val="800000"/>
              </a:solidFill>
            </a:endParaRPr>
          </a:p>
          <a:p>
            <a:pPr marL="0" indent="450000" eaLnBrk="1" hangingPunct="1">
              <a:spcBef>
                <a:spcPts val="0"/>
              </a:spcBef>
              <a:buFontTx/>
              <a:buNone/>
              <a:defRPr/>
            </a:pPr>
            <a:endParaRPr lang="ru-RU" sz="2400" dirty="0" smtClean="0">
              <a:solidFill>
                <a:srgbClr val="800000"/>
              </a:solidFill>
            </a:endParaRPr>
          </a:p>
          <a:p>
            <a:pPr marL="0" indent="450000" algn="just" eaLnBrk="1" hangingPunct="1">
              <a:spcBef>
                <a:spcPts val="0"/>
              </a:spcBef>
              <a:buFontTx/>
              <a:buNone/>
              <a:defRPr/>
            </a:pPr>
            <a:endParaRPr lang="ru-RU" sz="2400" dirty="0" smtClean="0">
              <a:solidFill>
                <a:srgbClr val="800000"/>
              </a:solidFill>
            </a:endParaRPr>
          </a:p>
          <a:p>
            <a:pPr marL="0" indent="450000" algn="just" eaLnBrk="1" hangingPunct="1">
              <a:spcBef>
                <a:spcPts val="0"/>
              </a:spcBef>
              <a:buFontTx/>
              <a:buNone/>
              <a:defRPr/>
            </a:pPr>
            <a:endParaRPr lang="ru-RU" sz="2400" dirty="0" smtClean="0">
              <a:solidFill>
                <a:srgbClr val="800000"/>
              </a:solidFill>
            </a:endParaRPr>
          </a:p>
          <a:p>
            <a:pPr marL="0" indent="0" algn="just" eaLnBrk="1" hangingPunct="1">
              <a:spcBef>
                <a:spcPts val="0"/>
              </a:spcBef>
              <a:buFontTx/>
              <a:buNone/>
              <a:defRPr/>
            </a:pPr>
            <a:r>
              <a:rPr lang="ru-RU" sz="2400" dirty="0" smtClean="0">
                <a:solidFill>
                  <a:srgbClr val="A50021"/>
                </a:solidFill>
              </a:rPr>
              <a:t>Численность: </a:t>
            </a:r>
            <a:r>
              <a:rPr lang="ru-RU" sz="2400" dirty="0" smtClean="0"/>
              <a:t>свыше 8 млн. человек с обоих сторон.</a:t>
            </a:r>
            <a:endParaRPr lang="ru-RU" sz="2400" dirty="0" smtClean="0">
              <a:solidFill>
                <a:srgbClr val="800000"/>
              </a:solidFill>
            </a:endParaRPr>
          </a:p>
          <a:p>
            <a:pPr marL="0" indent="0" algn="just" eaLnBrk="1" hangingPunct="1">
              <a:spcBef>
                <a:spcPts val="0"/>
              </a:spcBef>
              <a:buFontTx/>
              <a:buNone/>
              <a:defRPr/>
            </a:pPr>
            <a:r>
              <a:rPr lang="ru-RU" sz="2400" dirty="0" smtClean="0">
                <a:solidFill>
                  <a:srgbClr val="A50021"/>
                </a:solidFill>
              </a:rPr>
              <a:t>Задачи: </a:t>
            </a:r>
            <a:r>
              <a:rPr lang="ru-RU" sz="2400" dirty="0" smtClean="0"/>
              <a:t>прекратить отступление Советских войск, отстоять Сталинград и преградить врагу выход к Волге. </a:t>
            </a:r>
          </a:p>
          <a:p>
            <a:pPr marL="0" indent="450000" eaLnBrk="1" hangingPunct="1">
              <a:spcBef>
                <a:spcPts val="0"/>
              </a:spcBef>
              <a:buFontTx/>
              <a:buNone/>
              <a:defRPr/>
            </a:pPr>
            <a:r>
              <a:rPr lang="ru-RU" sz="24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38244"/>
                                        </p:tgtEl>
                                        <p:attrNameLst>
                                          <p:attrName>style.visibility</p:attrName>
                                        </p:attrNameLst>
                                      </p:cBhvr>
                                      <p:to>
                                        <p:strVal val="visible"/>
                                      </p:to>
                                    </p:set>
                                    <p:animEffect transition="in" filter="fade">
                                      <p:cBhvr>
                                        <p:cTn id="7" dur="1000">
                                          <p:stCondLst>
                                            <p:cond delay="0"/>
                                          </p:stCondLst>
                                        </p:cTn>
                                        <p:tgtEl>
                                          <p:spTgt spid="138244"/>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38245">
                                            <p:txEl>
                                              <p:pRg st="0" end="0"/>
                                            </p:txEl>
                                          </p:spTgt>
                                        </p:tgtEl>
                                        <p:attrNameLst>
                                          <p:attrName>style.visibility</p:attrName>
                                        </p:attrNameLst>
                                      </p:cBhvr>
                                      <p:to>
                                        <p:strVal val="visible"/>
                                      </p:to>
                                    </p:set>
                                    <p:animEffect transition="in" filter="fade">
                                      <p:cBhvr>
                                        <p:cTn id="11" dur="500">
                                          <p:stCondLst>
                                            <p:cond delay="0"/>
                                          </p:stCondLst>
                                        </p:cTn>
                                        <p:tgtEl>
                                          <p:spTgt spid="138245">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138245">
                                            <p:txEl>
                                              <p:pRg st="1" end="1"/>
                                            </p:txEl>
                                          </p:spTgt>
                                        </p:tgtEl>
                                        <p:attrNameLst>
                                          <p:attrName>style.visibility</p:attrName>
                                        </p:attrNameLst>
                                      </p:cBhvr>
                                      <p:to>
                                        <p:strVal val="visible"/>
                                      </p:to>
                                    </p:set>
                                    <p:animEffect transition="in" filter="fade">
                                      <p:cBhvr>
                                        <p:cTn id="15" dur="500">
                                          <p:stCondLst>
                                            <p:cond delay="0"/>
                                          </p:stCondLst>
                                        </p:cTn>
                                        <p:tgtEl>
                                          <p:spTgt spid="138245">
                                            <p:txEl>
                                              <p:pRg st="1" end="1"/>
                                            </p:txEl>
                                          </p:spTgt>
                                        </p:tgtEl>
                                      </p:cBhvr>
                                    </p:animEffect>
                                  </p:childTnLst>
                                </p:cTn>
                              </p:par>
                            </p:childTnLst>
                          </p:cTn>
                        </p:par>
                        <p:par>
                          <p:cTn id="16" fill="hold">
                            <p:stCondLst>
                              <p:cond delay="61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38245">
                                            <p:txEl>
                                              <p:pRg st="2" end="2"/>
                                            </p:txEl>
                                          </p:spTgt>
                                        </p:tgtEl>
                                        <p:attrNameLst>
                                          <p:attrName>style.visibility</p:attrName>
                                        </p:attrNameLst>
                                      </p:cBhvr>
                                      <p:to>
                                        <p:strVal val="visible"/>
                                      </p:to>
                                    </p:set>
                                    <p:animEffect transition="in" filter="fade">
                                      <p:cBhvr>
                                        <p:cTn id="19" dur="500">
                                          <p:stCondLst>
                                            <p:cond delay="0"/>
                                          </p:stCondLst>
                                        </p:cTn>
                                        <p:tgtEl>
                                          <p:spTgt spid="138245">
                                            <p:txEl>
                                              <p:pRg st="2" end="2"/>
                                            </p:txEl>
                                          </p:spTgt>
                                        </p:tgtEl>
                                      </p:cBhvr>
                                    </p:animEffect>
                                  </p:childTnLst>
                                </p:cTn>
                              </p:par>
                            </p:childTnLst>
                          </p:cTn>
                        </p:par>
                        <p:par>
                          <p:cTn id="20" fill="hold">
                            <p:stCondLst>
                              <p:cond delay="73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138245">
                                            <p:txEl>
                                              <p:pRg st="3" end="3"/>
                                            </p:txEl>
                                          </p:spTgt>
                                        </p:tgtEl>
                                        <p:attrNameLst>
                                          <p:attrName>style.visibility</p:attrName>
                                        </p:attrNameLst>
                                      </p:cBhvr>
                                      <p:to>
                                        <p:strVal val="visible"/>
                                      </p:to>
                                    </p:set>
                                    <p:animEffect transition="in" filter="fade">
                                      <p:cBhvr>
                                        <p:cTn id="23" dur="500">
                                          <p:stCondLst>
                                            <p:cond delay="0"/>
                                          </p:stCondLst>
                                        </p:cTn>
                                        <p:tgtEl>
                                          <p:spTgt spid="138245">
                                            <p:txEl>
                                              <p:pRg st="3" end="3"/>
                                            </p:txEl>
                                          </p:spTgt>
                                        </p:tgtEl>
                                      </p:cBhvr>
                                    </p:animEffect>
                                  </p:childTnLst>
                                </p:cTn>
                              </p:par>
                            </p:childTnLst>
                          </p:cTn>
                        </p:par>
                        <p:par>
                          <p:cTn id="24" fill="hold">
                            <p:stCondLst>
                              <p:cond delay="840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138245">
                                            <p:txEl>
                                              <p:pRg st="6" end="6"/>
                                            </p:txEl>
                                          </p:spTgt>
                                        </p:tgtEl>
                                        <p:attrNameLst>
                                          <p:attrName>style.visibility</p:attrName>
                                        </p:attrNameLst>
                                      </p:cBhvr>
                                      <p:to>
                                        <p:strVal val="visible"/>
                                      </p:to>
                                    </p:set>
                                    <p:animEffect transition="in" filter="fade">
                                      <p:cBhvr>
                                        <p:cTn id="27" dur="500">
                                          <p:stCondLst>
                                            <p:cond delay="0"/>
                                          </p:stCondLst>
                                        </p:cTn>
                                        <p:tgtEl>
                                          <p:spTgt spid="138245">
                                            <p:txEl>
                                              <p:pRg st="6" end="6"/>
                                            </p:txEl>
                                          </p:spTgt>
                                        </p:tgtEl>
                                      </p:cBhvr>
                                    </p:animEffect>
                                  </p:childTnLst>
                                </p:cTn>
                              </p:par>
                            </p:childTnLst>
                          </p:cTn>
                        </p:par>
                        <p:par>
                          <p:cTn id="28" fill="hold">
                            <p:stCondLst>
                              <p:cond delay="885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38245">
                                            <p:txEl>
                                              <p:pRg st="11" end="11"/>
                                            </p:txEl>
                                          </p:spTgt>
                                        </p:tgtEl>
                                        <p:attrNameLst>
                                          <p:attrName>style.visibility</p:attrName>
                                        </p:attrNameLst>
                                      </p:cBhvr>
                                      <p:to>
                                        <p:strVal val="visible"/>
                                      </p:to>
                                    </p:set>
                                    <p:animEffect transition="in" filter="fade">
                                      <p:cBhvr>
                                        <p:cTn id="31" dur="500">
                                          <p:stCondLst>
                                            <p:cond delay="0"/>
                                          </p:stCondLst>
                                        </p:cTn>
                                        <p:tgtEl>
                                          <p:spTgt spid="138245">
                                            <p:txEl>
                                              <p:pRg st="11" end="11"/>
                                            </p:txEl>
                                          </p:spTgt>
                                        </p:tgtEl>
                                      </p:cBhvr>
                                    </p:animEffect>
                                  </p:childTnLst>
                                </p:cTn>
                              </p:par>
                            </p:childTnLst>
                          </p:cTn>
                        </p:par>
                        <p:par>
                          <p:cTn id="32" fill="hold">
                            <p:stCondLst>
                              <p:cond delay="1140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38245">
                                            <p:txEl>
                                              <p:pRg st="12" end="12"/>
                                            </p:txEl>
                                          </p:spTgt>
                                        </p:tgtEl>
                                        <p:attrNameLst>
                                          <p:attrName>style.visibility</p:attrName>
                                        </p:attrNameLst>
                                      </p:cBhvr>
                                      <p:to>
                                        <p:strVal val="visible"/>
                                      </p:to>
                                    </p:set>
                                    <p:animEffect transition="in" filter="fade">
                                      <p:cBhvr>
                                        <p:cTn id="35" dur="500">
                                          <p:stCondLst>
                                            <p:cond delay="0"/>
                                          </p:stCondLst>
                                        </p:cTn>
                                        <p:tgtEl>
                                          <p:spTgt spid="138245">
                                            <p:txEl>
                                              <p:pRg st="12" end="12"/>
                                            </p:txEl>
                                          </p:spTgt>
                                        </p:tgtEl>
                                      </p:cBhvr>
                                    </p:animEffect>
                                  </p:childTnLst>
                                </p:cTn>
                              </p:par>
                            </p:childTnLst>
                          </p:cTn>
                        </p:par>
                        <p:par>
                          <p:cTn id="36" fill="hold">
                            <p:stCondLst>
                              <p:cond delay="16300"/>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138245">
                                            <p:txEl>
                                              <p:pRg st="13" end="13"/>
                                            </p:txEl>
                                          </p:spTgt>
                                        </p:tgtEl>
                                        <p:attrNameLst>
                                          <p:attrName>style.visibility</p:attrName>
                                        </p:attrNameLst>
                                      </p:cBhvr>
                                      <p:to>
                                        <p:strVal val="visible"/>
                                      </p:to>
                                    </p:set>
                                    <p:animEffect transition="in" filter="fade">
                                      <p:cBhvr>
                                        <p:cTn id="39" dur="500">
                                          <p:stCondLst>
                                            <p:cond delay="0"/>
                                          </p:stCondLst>
                                        </p:cTn>
                                        <p:tgtEl>
                                          <p:spTgt spid="13824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3" name="Rectangle 4"/>
          <p:cNvSpPr>
            <a:spLocks noChangeArrowheads="1"/>
          </p:cNvSpPr>
          <p:nvPr/>
        </p:nvSpPr>
        <p:spPr bwMode="auto">
          <a:xfrm>
            <a:off x="142844" y="785794"/>
            <a:ext cx="8786874" cy="5857916"/>
          </a:xfrm>
          <a:prstGeom prst="rect">
            <a:avLst/>
          </a:prstGeom>
          <a:noFill/>
          <a:ln w="9525">
            <a:noFill/>
            <a:miter lim="800000"/>
            <a:headEnd/>
            <a:tailEnd/>
          </a:ln>
        </p:spPr>
        <p:txBody>
          <a:bodyPr/>
          <a:lstStyle/>
          <a:p>
            <a:pPr indent="450000" algn="just">
              <a:spcBef>
                <a:spcPts val="0"/>
              </a:spcBef>
            </a:pPr>
            <a:r>
              <a:rPr lang="ru-RU" sz="1800" dirty="0" smtClean="0">
                <a:solidFill>
                  <a:srgbClr val="800000"/>
                </a:solidFill>
                <a:effectLst>
                  <a:outerShdw blurRad="38100" dist="38100" dir="2700000" algn="tl">
                    <a:srgbClr val="000000">
                      <a:alpha val="43137"/>
                    </a:srgbClr>
                  </a:outerShdw>
                </a:effectLst>
                <a:latin typeface="+mn-lt"/>
              </a:rPr>
              <a:t>Основные </a:t>
            </a:r>
            <a:r>
              <a:rPr lang="ru-RU" sz="1800" dirty="0">
                <a:solidFill>
                  <a:srgbClr val="800000"/>
                </a:solidFill>
                <a:effectLst>
                  <a:outerShdw blurRad="38100" dist="38100" dir="2700000" algn="tl">
                    <a:srgbClr val="000000">
                      <a:alpha val="43137"/>
                    </a:srgbClr>
                  </a:outerShdw>
                </a:effectLst>
                <a:latin typeface="+mn-lt"/>
              </a:rPr>
              <a:t>эпизоды: </a:t>
            </a:r>
            <a:r>
              <a:rPr lang="ru-RU" sz="1800" dirty="0" smtClean="0"/>
              <a:t>захватив </a:t>
            </a:r>
            <a:r>
              <a:rPr lang="ru-RU" sz="1800" dirty="0"/>
              <a:t>исходные позиции для наступления на город, немецко-фашистские войска 13 сентября начали штурм Сталинграда. Основной удар они наносили по 62-й армии в направлении Мамаева кургана и Центрального вокзала.</a:t>
            </a:r>
          </a:p>
          <a:p>
            <a:pPr indent="450000" algn="just">
              <a:spcBef>
                <a:spcPts val="0"/>
              </a:spcBef>
            </a:pPr>
            <a:r>
              <a:rPr lang="ru-RU" sz="1800" dirty="0" smtClean="0"/>
              <a:t>В </a:t>
            </a:r>
            <a:r>
              <a:rPr lang="ru-RU" sz="1800" dirty="0"/>
              <a:t>сентябре бойцы и командиры 62-й и 64-й армий дали клятву отстоять Сталинград и доблестно выполнили её. На всех участках обороны они активно защищали свои позиции. Бывали дни, когда войны отбивали по несколько атак и сами переходили в контратаку, нанося большие потери врагу.</a:t>
            </a:r>
          </a:p>
          <a:p>
            <a:pPr indent="450000" algn="just">
              <a:spcBef>
                <a:spcPts val="0"/>
              </a:spcBef>
            </a:pPr>
            <a:r>
              <a:rPr lang="ru-RU" sz="1800" dirty="0" smtClean="0"/>
              <a:t>Улицы </a:t>
            </a:r>
            <a:r>
              <a:rPr lang="ru-RU" sz="1800" dirty="0"/>
              <a:t>и площади города превратились в арену кровопролитных боёв, которые уже не </a:t>
            </a:r>
            <a:r>
              <a:rPr lang="ru-RU" sz="1800" dirty="0" smtClean="0"/>
              <a:t>затихали </a:t>
            </a:r>
            <a:r>
              <a:rPr lang="ru-RU" sz="1800" dirty="0"/>
              <a:t>до окончания битвы.</a:t>
            </a:r>
          </a:p>
          <a:p>
            <a:pPr indent="450000" algn="just">
              <a:spcBef>
                <a:spcPts val="0"/>
              </a:spcBef>
            </a:pPr>
            <a:r>
              <a:rPr lang="ru-RU" sz="1800" dirty="0" smtClean="0"/>
              <a:t>В </a:t>
            </a:r>
            <a:r>
              <a:rPr lang="ru-RU" sz="1800" dirty="0"/>
              <a:t>одном из боёв в середине октября бессмертный подвиг совершил связист штаба 308-й стрелковой дивизии комсомолец Путилов. В разгар боя при исправлении повреждений линии связи миной ему раздробило обе руки. Истекая кровью, герой дополз до места разрыва линии и, теряя сознание, зубами соединил оба конца. Его катушка как символ героизма в сражении за Сталинград передавалась лучшим связистам 308-й стрелковой дивизии. Ныне катушка Матвея Путилова передана на вечное хранение в Центральный музей Вооруженных сил. Очень широко в обороне Сталинграда применялся огонь снайперов. Например, в 284-й стрелковой дивизии инициаторами движения снайперов стали старшина 1-й статьи Василий Зайцев и рядовой Александр </a:t>
            </a:r>
            <a:r>
              <a:rPr lang="ru-RU" sz="1800" dirty="0" err="1"/>
              <a:t>Калентьев</a:t>
            </a:r>
            <a:r>
              <a:rPr lang="ru-RU" sz="1800" dirty="0"/>
              <a:t>. Зайцев лично уничтожил 242 фашиста, а обученные им снайперскому делу войны уничтожили 1106 солдат и офицеров врага. Немецко-фашистское командование, чтобы уничтожить В.Г. Зайцева, доставило в Сталинград руководителя берлинской школы снайперов майора </a:t>
            </a:r>
            <a:r>
              <a:rPr lang="ru-RU" sz="1800" dirty="0" err="1"/>
              <a:t>Конингса</a:t>
            </a:r>
            <a:r>
              <a:rPr lang="ru-RU" sz="1800" dirty="0"/>
              <a:t>. Но через четыре дня он сам попал на мушку нашего замечательного снайпера.			</a:t>
            </a:r>
          </a:p>
        </p:txBody>
      </p:sp>
      <p:sp>
        <p:nvSpPr>
          <p:cNvPr id="139270" name="Rectangle 6"/>
          <p:cNvSpPr>
            <a:spLocks noGrp="1" noChangeArrowheads="1"/>
          </p:cNvSpPr>
          <p:nvPr>
            <p:ph type="title"/>
          </p:nvPr>
        </p:nvSpPr>
        <p:spPr>
          <a:xfrm>
            <a:off x="428596" y="142852"/>
            <a:ext cx="8316912" cy="620713"/>
          </a:xfrm>
          <a:noFill/>
        </p:spPr>
        <p:txBody>
          <a:bodyPr/>
          <a:lstStyle/>
          <a:p>
            <a:pPr eaLnBrk="1" hangingPunct="1"/>
            <a:r>
              <a:rPr lang="ru-RU" sz="2400" b="1" dirty="0" smtClean="0">
                <a:solidFill>
                  <a:srgbClr val="006666"/>
                </a:solidFill>
                <a:latin typeface="+mn-lt"/>
              </a:rPr>
              <a:t>Сталинградская битва (1943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39270"/>
                                        </p:tgtEl>
                                        <p:attrNameLst>
                                          <p:attrName>style.visibility</p:attrName>
                                        </p:attrNameLst>
                                      </p:cBhvr>
                                      <p:to>
                                        <p:strVal val="visible"/>
                                      </p:to>
                                    </p:set>
                                    <p:animEffect transition="in" filter="fade">
                                      <p:cBhvr>
                                        <p:cTn id="7" dur="1000">
                                          <p:stCondLst>
                                            <p:cond delay="0"/>
                                          </p:stCondLst>
                                        </p:cTn>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7" descr="t50_01"/>
          <p:cNvPicPr>
            <a:picLocks noChangeAspect="1" noChangeArrowheads="1"/>
          </p:cNvPicPr>
          <p:nvPr/>
        </p:nvPicPr>
        <p:blipFill>
          <a:blip r:embed="rId2" cstate="print">
            <a:lum bright="10000"/>
          </a:blip>
          <a:srcRect/>
          <a:stretch>
            <a:fillRect/>
          </a:stretch>
        </p:blipFill>
        <p:spPr bwMode="auto">
          <a:xfrm>
            <a:off x="3571868" y="785795"/>
            <a:ext cx="5370409" cy="3286148"/>
          </a:xfrm>
          <a:prstGeom prst="rect">
            <a:avLst/>
          </a:prstGeom>
          <a:ln>
            <a:noFill/>
          </a:ln>
          <a:effectLst>
            <a:outerShdw blurRad="292100" dist="139700" dir="2700000" algn="tl" rotWithShape="0">
              <a:srgbClr val="333333">
                <a:alpha val="65000"/>
              </a:srgbClr>
            </a:outerShdw>
          </a:effectLst>
        </p:spPr>
      </p:pic>
      <p:sp>
        <p:nvSpPr>
          <p:cNvPr id="140292" name="Rectangle 4"/>
          <p:cNvSpPr>
            <a:spLocks noGrp="1" noChangeArrowheads="1"/>
          </p:cNvSpPr>
          <p:nvPr>
            <p:ph type="title"/>
          </p:nvPr>
        </p:nvSpPr>
        <p:spPr>
          <a:xfrm>
            <a:off x="762000" y="152400"/>
            <a:ext cx="7772400" cy="457200"/>
          </a:xfrm>
        </p:spPr>
        <p:txBody>
          <a:bodyPr/>
          <a:lstStyle/>
          <a:p>
            <a:pPr eaLnBrk="1" hangingPunct="1"/>
            <a:r>
              <a:rPr lang="ru-RU" sz="2400" b="1" dirty="0" smtClean="0">
                <a:solidFill>
                  <a:srgbClr val="006666"/>
                </a:solidFill>
                <a:latin typeface="Arial" charset="0"/>
              </a:rPr>
              <a:t>Сталинградская битва (1943 г.)</a:t>
            </a:r>
            <a:br>
              <a:rPr lang="ru-RU" sz="2400" b="1" dirty="0" smtClean="0">
                <a:solidFill>
                  <a:srgbClr val="006666"/>
                </a:solidFill>
                <a:latin typeface="Arial" charset="0"/>
              </a:rPr>
            </a:br>
            <a:r>
              <a:rPr lang="ru-RU" sz="2000" b="1" dirty="0" smtClean="0">
                <a:solidFill>
                  <a:srgbClr val="006666"/>
                </a:solidFill>
                <a:latin typeface="Arial" charset="0"/>
              </a:rPr>
              <a:t>(продолжение)</a:t>
            </a:r>
          </a:p>
        </p:txBody>
      </p:sp>
      <p:sp>
        <p:nvSpPr>
          <p:cNvPr id="140293" name="Rectangle 5"/>
          <p:cNvSpPr>
            <a:spLocks noChangeArrowheads="1"/>
          </p:cNvSpPr>
          <p:nvPr/>
        </p:nvSpPr>
        <p:spPr bwMode="auto">
          <a:xfrm>
            <a:off x="142844" y="642918"/>
            <a:ext cx="8786874" cy="5761038"/>
          </a:xfrm>
          <a:prstGeom prst="rect">
            <a:avLst/>
          </a:prstGeom>
          <a:noFill/>
          <a:ln w="9525">
            <a:noFill/>
            <a:miter lim="800000"/>
            <a:headEnd/>
            <a:tailEnd/>
          </a:ln>
        </p:spPr>
        <p:txBody>
          <a:bodyPr/>
          <a:lstStyle/>
          <a:p>
            <a:pPr indent="450000" algn="just">
              <a:spcBef>
                <a:spcPts val="0"/>
              </a:spcBef>
            </a:pPr>
            <a:r>
              <a:rPr lang="ru-RU" sz="1800" dirty="0" smtClean="0"/>
              <a:t>Немецко-фашистское </a:t>
            </a:r>
            <a:r>
              <a:rPr lang="ru-RU" sz="1800" dirty="0" err="1" smtClean="0"/>
              <a:t>коман</a:t>
            </a:r>
            <a:r>
              <a:rPr lang="ru-RU" sz="1800" dirty="0" smtClean="0"/>
              <a:t>-</a:t>
            </a:r>
          </a:p>
          <a:p>
            <a:pPr algn="just">
              <a:spcBef>
                <a:spcPts val="0"/>
              </a:spcBef>
            </a:pPr>
            <a:r>
              <a:rPr lang="ru-RU" sz="1800" dirty="0" err="1" smtClean="0"/>
              <a:t>дование</a:t>
            </a:r>
            <a:r>
              <a:rPr lang="ru-RU" sz="1800" dirty="0" smtClean="0"/>
              <a:t>, чтобы уничтожить В.Г. </a:t>
            </a:r>
          </a:p>
          <a:p>
            <a:pPr algn="just">
              <a:spcBef>
                <a:spcPts val="0"/>
              </a:spcBef>
            </a:pPr>
            <a:r>
              <a:rPr lang="ru-RU" sz="1800" dirty="0" smtClean="0"/>
              <a:t>Зайцева, доставило в Сталинград</a:t>
            </a:r>
          </a:p>
          <a:p>
            <a:pPr algn="just">
              <a:spcBef>
                <a:spcPts val="0"/>
              </a:spcBef>
            </a:pPr>
            <a:r>
              <a:rPr lang="ru-RU" sz="1800" dirty="0" smtClean="0"/>
              <a:t> руководителя берлинской школы </a:t>
            </a:r>
          </a:p>
          <a:p>
            <a:pPr algn="just">
              <a:spcBef>
                <a:spcPts val="0"/>
              </a:spcBef>
            </a:pPr>
            <a:r>
              <a:rPr lang="ru-RU" sz="1800" dirty="0" smtClean="0"/>
              <a:t>снайперов майора </a:t>
            </a:r>
            <a:r>
              <a:rPr lang="ru-RU" sz="1800" dirty="0" err="1" smtClean="0"/>
              <a:t>Конингса</a:t>
            </a:r>
            <a:r>
              <a:rPr lang="ru-RU" sz="1800" dirty="0" smtClean="0"/>
              <a:t>. Но </a:t>
            </a:r>
          </a:p>
          <a:p>
            <a:pPr algn="just">
              <a:spcBef>
                <a:spcPts val="0"/>
              </a:spcBef>
            </a:pPr>
            <a:r>
              <a:rPr lang="ru-RU" sz="1800" dirty="0" smtClean="0"/>
              <a:t>через четыре дня он сам попал </a:t>
            </a:r>
          </a:p>
          <a:p>
            <a:pPr algn="just">
              <a:spcBef>
                <a:spcPts val="0"/>
              </a:spcBef>
            </a:pPr>
            <a:r>
              <a:rPr lang="ru-RU" sz="1800" dirty="0" smtClean="0"/>
              <a:t>на мушку нашего замечательного</a:t>
            </a:r>
          </a:p>
          <a:p>
            <a:pPr algn="just">
              <a:spcBef>
                <a:spcPts val="0"/>
              </a:spcBef>
            </a:pPr>
            <a:r>
              <a:rPr lang="ru-RU" sz="1800" dirty="0" smtClean="0"/>
              <a:t> снайпера.			</a:t>
            </a:r>
            <a:endParaRPr lang="ru-RU" sz="1800" dirty="0" smtClean="0">
              <a:solidFill>
                <a:srgbClr val="A50021"/>
              </a:solidFill>
            </a:endParaRPr>
          </a:p>
          <a:p>
            <a:pPr indent="450000" algn="just">
              <a:spcBef>
                <a:spcPts val="0"/>
              </a:spcBef>
            </a:pPr>
            <a:r>
              <a:rPr lang="ru-RU" sz="1800" dirty="0" smtClean="0">
                <a:solidFill>
                  <a:srgbClr val="A50021"/>
                </a:solidFill>
              </a:rPr>
              <a:t>Основные </a:t>
            </a:r>
            <a:r>
              <a:rPr lang="ru-RU" sz="1800" dirty="0">
                <a:solidFill>
                  <a:srgbClr val="A50021"/>
                </a:solidFill>
              </a:rPr>
              <a:t>эпизоды:  </a:t>
            </a:r>
            <a:r>
              <a:rPr lang="ru-RU" sz="1800" dirty="0"/>
              <a:t>уже в </a:t>
            </a:r>
            <a:endParaRPr lang="ru-RU" sz="1800" dirty="0" smtClean="0"/>
          </a:p>
          <a:p>
            <a:pPr algn="just">
              <a:spcBef>
                <a:spcPts val="0"/>
              </a:spcBef>
            </a:pPr>
            <a:r>
              <a:rPr lang="ru-RU" sz="1800" dirty="0" smtClean="0"/>
              <a:t>ходе </a:t>
            </a:r>
            <a:r>
              <a:rPr lang="ru-RU" sz="1800" dirty="0"/>
              <a:t>оборонительного </a:t>
            </a:r>
            <a:r>
              <a:rPr lang="ru-RU" sz="1800" dirty="0" smtClean="0"/>
              <a:t>сражения</a:t>
            </a:r>
          </a:p>
          <a:p>
            <a:pPr algn="just">
              <a:spcBef>
                <a:spcPts val="0"/>
              </a:spcBef>
            </a:pPr>
            <a:r>
              <a:rPr lang="ru-RU" sz="1800" dirty="0" smtClean="0"/>
              <a:t> </a:t>
            </a:r>
            <a:r>
              <a:rPr lang="ru-RU" sz="1800" dirty="0"/>
              <a:t>между Волгой и Доном </a:t>
            </a:r>
            <a:r>
              <a:rPr lang="ru-RU" sz="1800" dirty="0" smtClean="0"/>
              <a:t>совет-</a:t>
            </a:r>
          </a:p>
          <a:p>
            <a:pPr algn="just">
              <a:spcBef>
                <a:spcPts val="0"/>
              </a:spcBef>
            </a:pPr>
            <a:r>
              <a:rPr lang="ru-RU" sz="1800" dirty="0" err="1" smtClean="0"/>
              <a:t>ское</a:t>
            </a:r>
            <a:r>
              <a:rPr lang="ru-RU" sz="1800" dirty="0" smtClean="0"/>
              <a:t> </a:t>
            </a:r>
            <a:r>
              <a:rPr lang="ru-RU" sz="1800" dirty="0"/>
              <a:t>командование приступило </a:t>
            </a:r>
            <a:endParaRPr lang="ru-RU" sz="1800" dirty="0" smtClean="0"/>
          </a:p>
          <a:p>
            <a:pPr algn="just">
              <a:spcBef>
                <a:spcPts val="0"/>
              </a:spcBef>
            </a:pPr>
            <a:r>
              <a:rPr lang="ru-RU" sz="1800" dirty="0" smtClean="0"/>
              <a:t>к </a:t>
            </a:r>
            <a:r>
              <a:rPr lang="ru-RU" sz="1800" dirty="0"/>
              <a:t>разработке плана разгрома </a:t>
            </a:r>
            <a:r>
              <a:rPr lang="ru-RU" sz="1800" dirty="0" err="1" smtClean="0"/>
              <a:t>вра</a:t>
            </a:r>
            <a:r>
              <a:rPr lang="ru-RU" sz="1800" dirty="0" smtClean="0"/>
              <a:t>-</a:t>
            </a:r>
          </a:p>
          <a:p>
            <a:pPr algn="just">
              <a:spcBef>
                <a:spcPts val="0"/>
              </a:spcBef>
            </a:pPr>
            <a:r>
              <a:rPr lang="ru-RU" sz="1800" dirty="0" smtClean="0"/>
              <a:t>га </a:t>
            </a:r>
            <a:r>
              <a:rPr lang="ru-RU" sz="1800" dirty="0"/>
              <a:t>под названием «Ураган» и </a:t>
            </a:r>
            <a:r>
              <a:rPr lang="ru-RU" sz="1800" dirty="0" smtClean="0"/>
              <a:t>созданию </a:t>
            </a:r>
            <a:r>
              <a:rPr lang="ru-RU" sz="1800" dirty="0"/>
              <a:t>сил и средств его </a:t>
            </a:r>
            <a:r>
              <a:rPr lang="ru-RU" sz="1800" dirty="0" smtClean="0"/>
              <a:t>осуществления</a:t>
            </a:r>
            <a:r>
              <a:rPr lang="ru-RU" sz="1800" dirty="0"/>
              <a:t>. </a:t>
            </a:r>
          </a:p>
          <a:p>
            <a:pPr indent="450000" algn="just">
              <a:spcBef>
                <a:spcPts val="0"/>
              </a:spcBef>
            </a:pPr>
            <a:r>
              <a:rPr lang="ru-RU" sz="1800" dirty="0" smtClean="0"/>
              <a:t>Планом </a:t>
            </a:r>
            <a:r>
              <a:rPr lang="ru-RU" sz="1800" dirty="0"/>
              <a:t>«Ураган» </a:t>
            </a:r>
            <a:r>
              <a:rPr lang="ru-RU" sz="1800" dirty="0" smtClean="0"/>
              <a:t>предусматривалось </a:t>
            </a:r>
            <a:r>
              <a:rPr lang="ru-RU" sz="1800" dirty="0"/>
              <a:t>привлечение сил трёх фронтов: </a:t>
            </a:r>
            <a:r>
              <a:rPr lang="ru-RU" sz="1800" dirty="0" err="1" smtClean="0"/>
              <a:t>ЮгоЗападного</a:t>
            </a:r>
            <a:r>
              <a:rPr lang="ru-RU" sz="1800" dirty="0"/>
              <a:t>, Донского и Сталинградского, которые должны были окружить 6-ю полевую и 4-ю танковою армии гитлеровских войск, прорвавшихся к г. Сталинграду. Главный удар наносили войска Юго-Западного и Сталинградского фронтов по флангам войск сателлитов Германии в общем направлении на Калач, Советский. Донской фронт должен был наступать из района </a:t>
            </a:r>
            <a:r>
              <a:rPr lang="ru-RU" sz="1800" dirty="0" err="1"/>
              <a:t>Клетской</a:t>
            </a:r>
            <a:r>
              <a:rPr lang="ru-RU" sz="1800" dirty="0"/>
              <a:t> на юго-восток и из района </a:t>
            </a:r>
            <a:r>
              <a:rPr lang="ru-RU" sz="1800" dirty="0" err="1"/>
              <a:t>Качалинский</a:t>
            </a:r>
            <a:r>
              <a:rPr lang="ru-RU" sz="1800" dirty="0"/>
              <a:t> на юг вдоль левого берега Дона. Для осуществления плана советское командование сосредоточило сильную группировку войск</a:t>
            </a:r>
            <a:r>
              <a:rPr lang="ru-RU" sz="1800" dirty="0" smtClean="0"/>
              <a:t>.</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40292"/>
                                        </p:tgtEl>
                                        <p:attrNameLst>
                                          <p:attrName>style.visibility</p:attrName>
                                        </p:attrNameLst>
                                      </p:cBhvr>
                                      <p:to>
                                        <p:strVal val="visible"/>
                                      </p:to>
                                    </p:set>
                                    <p:animEffect transition="in" filter="fade">
                                      <p:cBhvr>
                                        <p:cTn id="7" dur="1000">
                                          <p:stCondLst>
                                            <p:cond delay="0"/>
                                          </p:stCondLst>
                                        </p:cTn>
                                        <p:tgtEl>
                                          <p:spTgt spid="140292"/>
                                        </p:tgtEl>
                                      </p:cBhvr>
                                    </p:animEffect>
                                  </p:childTnLst>
                                </p:cTn>
                              </p:par>
                            </p:childTnLst>
                          </p:cTn>
                        </p:par>
                        <p:par>
                          <p:cTn id="8" fill="hold">
                            <p:stCondLst>
                              <p:cond delay="4900"/>
                            </p:stCondLst>
                            <p:childTnLst>
                              <p:par>
                                <p:cTn id="9" presetID="22" presetClass="entr" presetSubtype="1" fill="hold" nodeType="afterEffect">
                                  <p:stCondLst>
                                    <p:cond delay="0"/>
                                  </p:stCondLst>
                                  <p:iterate type="wd">
                                    <p:tmPct val="10000"/>
                                  </p:iterate>
                                  <p:childTnLst>
                                    <p:set>
                                      <p:cBhvr>
                                        <p:cTn id="10" dur="1" fill="hold">
                                          <p:stCondLst>
                                            <p:cond delay="0"/>
                                          </p:stCondLst>
                                        </p:cTn>
                                        <p:tgtEl>
                                          <p:spTgt spid="140293">
                                            <p:txEl>
                                              <p:pRg st="8" end="8"/>
                                            </p:txEl>
                                          </p:spTgt>
                                        </p:tgtEl>
                                        <p:attrNameLst>
                                          <p:attrName>style.visibility</p:attrName>
                                        </p:attrNameLst>
                                      </p:cBhvr>
                                      <p:to>
                                        <p:strVal val="visible"/>
                                      </p:to>
                                    </p:set>
                                    <p:animEffect transition="in" filter="wipe(up)">
                                      <p:cBhvr>
                                        <p:cTn id="11" dur="500"/>
                                        <p:tgtEl>
                                          <p:spTgt spid="140293">
                                            <p:txEl>
                                              <p:pRg st="8" end="8"/>
                                            </p:txEl>
                                          </p:spTgt>
                                        </p:tgtEl>
                                      </p:cBhvr>
                                    </p:animEffect>
                                  </p:childTnLst>
                                </p:cTn>
                              </p:par>
                            </p:childTnLst>
                          </p:cTn>
                        </p:par>
                        <p:par>
                          <p:cTn id="12" fill="hold">
                            <p:stCondLst>
                              <p:cond delay="5600"/>
                            </p:stCondLst>
                            <p:childTnLst>
                              <p:par>
                                <p:cTn id="13" presetID="22" presetClass="entr" presetSubtype="1" fill="hold" nodeType="afterEffect">
                                  <p:stCondLst>
                                    <p:cond delay="0"/>
                                  </p:stCondLst>
                                  <p:iterate type="wd">
                                    <p:tmPct val="10000"/>
                                  </p:iterate>
                                  <p:childTnLst>
                                    <p:set>
                                      <p:cBhvr>
                                        <p:cTn id="14" dur="1" fill="hold">
                                          <p:stCondLst>
                                            <p:cond delay="0"/>
                                          </p:stCondLst>
                                        </p:cTn>
                                        <p:tgtEl>
                                          <p:spTgt spid="140293">
                                            <p:txEl>
                                              <p:pRg st="9" end="9"/>
                                            </p:txEl>
                                          </p:spTgt>
                                        </p:tgtEl>
                                        <p:attrNameLst>
                                          <p:attrName>style.visibility</p:attrName>
                                        </p:attrNameLst>
                                      </p:cBhvr>
                                      <p:to>
                                        <p:strVal val="visible"/>
                                      </p:to>
                                    </p:set>
                                    <p:animEffect transition="in" filter="wipe(up)">
                                      <p:cBhvr>
                                        <p:cTn id="15" dur="500"/>
                                        <p:tgtEl>
                                          <p:spTgt spid="140293">
                                            <p:txEl>
                                              <p:pRg st="9" end="9"/>
                                            </p:txEl>
                                          </p:spTgt>
                                        </p:tgtEl>
                                      </p:cBhvr>
                                    </p:animEffect>
                                  </p:childTnLst>
                                </p:cTn>
                              </p:par>
                            </p:childTnLst>
                          </p:cTn>
                        </p:par>
                        <p:par>
                          <p:cTn id="16" fill="hold">
                            <p:stCondLst>
                              <p:cond delay="6200"/>
                            </p:stCondLst>
                            <p:childTnLst>
                              <p:par>
                                <p:cTn id="17" presetID="22" presetClass="entr" presetSubtype="1" fill="hold" nodeType="afterEffect">
                                  <p:stCondLst>
                                    <p:cond delay="0"/>
                                  </p:stCondLst>
                                  <p:iterate type="wd">
                                    <p:tmPct val="10000"/>
                                  </p:iterate>
                                  <p:childTnLst>
                                    <p:set>
                                      <p:cBhvr>
                                        <p:cTn id="18" dur="1" fill="hold">
                                          <p:stCondLst>
                                            <p:cond delay="0"/>
                                          </p:stCondLst>
                                        </p:cTn>
                                        <p:tgtEl>
                                          <p:spTgt spid="140293">
                                            <p:txEl>
                                              <p:pRg st="10" end="10"/>
                                            </p:txEl>
                                          </p:spTgt>
                                        </p:tgtEl>
                                        <p:attrNameLst>
                                          <p:attrName>style.visibility</p:attrName>
                                        </p:attrNameLst>
                                      </p:cBhvr>
                                      <p:to>
                                        <p:strVal val="visible"/>
                                      </p:to>
                                    </p:set>
                                    <p:animEffect transition="in" filter="wipe(up)">
                                      <p:cBhvr>
                                        <p:cTn id="19" dur="500"/>
                                        <p:tgtEl>
                                          <p:spTgt spid="140293">
                                            <p:txEl>
                                              <p:pRg st="10" end="10"/>
                                            </p:txEl>
                                          </p:spTgt>
                                        </p:tgtEl>
                                      </p:cBhvr>
                                    </p:animEffect>
                                  </p:childTnLst>
                                </p:cTn>
                              </p:par>
                            </p:childTnLst>
                          </p:cTn>
                        </p:par>
                        <p:par>
                          <p:cTn id="20" fill="hold">
                            <p:stCondLst>
                              <p:cond delay="6950"/>
                            </p:stCondLst>
                            <p:childTnLst>
                              <p:par>
                                <p:cTn id="21" presetID="22" presetClass="entr" presetSubtype="1" fill="hold" nodeType="afterEffect">
                                  <p:stCondLst>
                                    <p:cond delay="0"/>
                                  </p:stCondLst>
                                  <p:iterate type="wd">
                                    <p:tmPct val="10000"/>
                                  </p:iterate>
                                  <p:childTnLst>
                                    <p:set>
                                      <p:cBhvr>
                                        <p:cTn id="22" dur="1" fill="hold">
                                          <p:stCondLst>
                                            <p:cond delay="0"/>
                                          </p:stCondLst>
                                        </p:cTn>
                                        <p:tgtEl>
                                          <p:spTgt spid="140293">
                                            <p:txEl>
                                              <p:pRg st="11" end="11"/>
                                            </p:txEl>
                                          </p:spTgt>
                                        </p:tgtEl>
                                        <p:attrNameLst>
                                          <p:attrName>style.visibility</p:attrName>
                                        </p:attrNameLst>
                                      </p:cBhvr>
                                      <p:to>
                                        <p:strVal val="visible"/>
                                      </p:to>
                                    </p:set>
                                    <p:animEffect transition="in" filter="wipe(up)">
                                      <p:cBhvr>
                                        <p:cTn id="23" dur="500"/>
                                        <p:tgtEl>
                                          <p:spTgt spid="140293">
                                            <p:txEl>
                                              <p:pRg st="11" end="11"/>
                                            </p:txEl>
                                          </p:spTgt>
                                        </p:tgtEl>
                                      </p:cBhvr>
                                    </p:animEffect>
                                  </p:childTnLst>
                                </p:cTn>
                              </p:par>
                            </p:childTnLst>
                          </p:cTn>
                        </p:par>
                        <p:par>
                          <p:cTn id="24" fill="hold">
                            <p:stCondLst>
                              <p:cond delay="755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140293">
                                            <p:txEl>
                                              <p:pRg st="12" end="12"/>
                                            </p:txEl>
                                          </p:spTgt>
                                        </p:tgtEl>
                                        <p:attrNameLst>
                                          <p:attrName>style.visibility</p:attrName>
                                        </p:attrNameLst>
                                      </p:cBhvr>
                                      <p:to>
                                        <p:strVal val="visible"/>
                                      </p:to>
                                    </p:set>
                                    <p:animEffect transition="in" filter="wipe(up)">
                                      <p:cBhvr>
                                        <p:cTn id="27" dur="500"/>
                                        <p:tgtEl>
                                          <p:spTgt spid="140293">
                                            <p:txEl>
                                              <p:pRg st="12" end="12"/>
                                            </p:txEl>
                                          </p:spTgt>
                                        </p:tgtEl>
                                      </p:cBhvr>
                                    </p:animEffect>
                                  </p:childTnLst>
                                </p:cTn>
                              </p:par>
                            </p:childTnLst>
                          </p:cTn>
                        </p:par>
                        <p:par>
                          <p:cTn id="28" fill="hold">
                            <p:stCondLst>
                              <p:cond delay="8250"/>
                            </p:stCondLst>
                            <p:childTnLst>
                              <p:par>
                                <p:cTn id="29" presetID="22" presetClass="entr" presetSubtype="1" fill="hold" nodeType="afterEffect">
                                  <p:stCondLst>
                                    <p:cond delay="0"/>
                                  </p:stCondLst>
                                  <p:iterate type="wd">
                                    <p:tmPct val="10000"/>
                                  </p:iterate>
                                  <p:childTnLst>
                                    <p:set>
                                      <p:cBhvr>
                                        <p:cTn id="30" dur="1" fill="hold">
                                          <p:stCondLst>
                                            <p:cond delay="0"/>
                                          </p:stCondLst>
                                        </p:cTn>
                                        <p:tgtEl>
                                          <p:spTgt spid="140293">
                                            <p:txEl>
                                              <p:pRg st="13" end="13"/>
                                            </p:txEl>
                                          </p:spTgt>
                                        </p:tgtEl>
                                        <p:attrNameLst>
                                          <p:attrName>style.visibility</p:attrName>
                                        </p:attrNameLst>
                                      </p:cBhvr>
                                      <p:to>
                                        <p:strVal val="visible"/>
                                      </p:to>
                                    </p:set>
                                    <p:animEffect transition="in" filter="wipe(up)">
                                      <p:cBhvr>
                                        <p:cTn id="31" dur="500"/>
                                        <p:tgtEl>
                                          <p:spTgt spid="140293">
                                            <p:txEl>
                                              <p:pRg st="13" end="13"/>
                                            </p:txEl>
                                          </p:spTgt>
                                        </p:tgtEl>
                                      </p:cBhvr>
                                    </p:animEffect>
                                  </p:childTnLst>
                                </p:cTn>
                              </p:par>
                            </p:childTnLst>
                          </p:cTn>
                        </p:par>
                        <p:par>
                          <p:cTn id="32" fill="hold">
                            <p:stCondLst>
                              <p:cond delay="9400"/>
                            </p:stCondLst>
                            <p:childTnLst>
                              <p:par>
                                <p:cTn id="33" presetID="22" presetClass="entr" presetSubtype="1" fill="hold" nodeType="afterEffect">
                                  <p:stCondLst>
                                    <p:cond delay="0"/>
                                  </p:stCondLst>
                                  <p:iterate type="wd">
                                    <p:tmPct val="10000"/>
                                  </p:iterate>
                                  <p:childTnLst>
                                    <p:set>
                                      <p:cBhvr>
                                        <p:cTn id="34" dur="1" fill="hold">
                                          <p:stCondLst>
                                            <p:cond delay="0"/>
                                          </p:stCondLst>
                                        </p:cTn>
                                        <p:tgtEl>
                                          <p:spTgt spid="140293">
                                            <p:txEl>
                                              <p:pRg st="0" end="0"/>
                                            </p:txEl>
                                          </p:spTgt>
                                        </p:tgtEl>
                                        <p:attrNameLst>
                                          <p:attrName>style.visibility</p:attrName>
                                        </p:attrNameLst>
                                      </p:cBhvr>
                                      <p:to>
                                        <p:strVal val="visible"/>
                                      </p:to>
                                    </p:set>
                                    <p:animEffect transition="in" filter="wipe(up)">
                                      <p:cBhvr>
                                        <p:cTn id="35" dur="500"/>
                                        <p:tgtEl>
                                          <p:spTgt spid="140293">
                                            <p:txEl>
                                              <p:pRg st="0" end="0"/>
                                            </p:txEl>
                                          </p:spTgt>
                                        </p:tgtEl>
                                      </p:cBhvr>
                                    </p:animEffect>
                                  </p:childTnLst>
                                </p:cTn>
                              </p:par>
                            </p:childTnLst>
                          </p:cTn>
                        </p:par>
                        <p:par>
                          <p:cTn id="36" fill="hold">
                            <p:stCondLst>
                              <p:cond delay="9950"/>
                            </p:stCondLst>
                            <p:childTnLst>
                              <p:par>
                                <p:cTn id="37" presetID="22" presetClass="entr" presetSubtype="1" fill="hold" nodeType="afterEffect">
                                  <p:stCondLst>
                                    <p:cond delay="0"/>
                                  </p:stCondLst>
                                  <p:iterate type="wd">
                                    <p:tmPct val="10000"/>
                                  </p:iterate>
                                  <p:childTnLst>
                                    <p:set>
                                      <p:cBhvr>
                                        <p:cTn id="38" dur="1" fill="hold">
                                          <p:stCondLst>
                                            <p:cond delay="0"/>
                                          </p:stCondLst>
                                        </p:cTn>
                                        <p:tgtEl>
                                          <p:spTgt spid="140293">
                                            <p:txEl>
                                              <p:pRg st="1" end="1"/>
                                            </p:txEl>
                                          </p:spTgt>
                                        </p:tgtEl>
                                        <p:attrNameLst>
                                          <p:attrName>style.visibility</p:attrName>
                                        </p:attrNameLst>
                                      </p:cBhvr>
                                      <p:to>
                                        <p:strVal val="visible"/>
                                      </p:to>
                                    </p:set>
                                    <p:animEffect transition="in" filter="wipe(up)">
                                      <p:cBhvr>
                                        <p:cTn id="39" dur="500"/>
                                        <p:tgtEl>
                                          <p:spTgt spid="140293">
                                            <p:txEl>
                                              <p:pRg st="1" end="1"/>
                                            </p:txEl>
                                          </p:spTgt>
                                        </p:tgtEl>
                                      </p:cBhvr>
                                    </p:animEffect>
                                  </p:childTnLst>
                                </p:cTn>
                              </p:par>
                            </p:childTnLst>
                          </p:cTn>
                        </p:par>
                        <p:par>
                          <p:cTn id="40" fill="hold">
                            <p:stCondLst>
                              <p:cond delay="10700"/>
                            </p:stCondLst>
                            <p:childTnLst>
                              <p:par>
                                <p:cTn id="41" presetID="22" presetClass="entr" presetSubtype="1" fill="hold" nodeType="afterEffect">
                                  <p:stCondLst>
                                    <p:cond delay="0"/>
                                  </p:stCondLst>
                                  <p:iterate type="wd">
                                    <p:tmPct val="10000"/>
                                  </p:iterate>
                                  <p:childTnLst>
                                    <p:set>
                                      <p:cBhvr>
                                        <p:cTn id="42" dur="1" fill="hold">
                                          <p:stCondLst>
                                            <p:cond delay="0"/>
                                          </p:stCondLst>
                                        </p:cTn>
                                        <p:tgtEl>
                                          <p:spTgt spid="140293">
                                            <p:txEl>
                                              <p:pRg st="2" end="2"/>
                                            </p:txEl>
                                          </p:spTgt>
                                        </p:tgtEl>
                                        <p:attrNameLst>
                                          <p:attrName>style.visibility</p:attrName>
                                        </p:attrNameLst>
                                      </p:cBhvr>
                                      <p:to>
                                        <p:strVal val="visible"/>
                                      </p:to>
                                    </p:set>
                                    <p:animEffect transition="in" filter="wipe(up)">
                                      <p:cBhvr>
                                        <p:cTn id="43" dur="500"/>
                                        <p:tgtEl>
                                          <p:spTgt spid="140293">
                                            <p:txEl>
                                              <p:pRg st="2" end="2"/>
                                            </p:txEl>
                                          </p:spTgt>
                                        </p:tgtEl>
                                      </p:cBhvr>
                                    </p:animEffect>
                                  </p:childTnLst>
                                </p:cTn>
                              </p:par>
                            </p:childTnLst>
                          </p:cTn>
                        </p:par>
                        <p:par>
                          <p:cTn id="44" fill="hold">
                            <p:stCondLst>
                              <p:cond delay="11400"/>
                            </p:stCondLst>
                            <p:childTnLst>
                              <p:par>
                                <p:cTn id="45" presetID="22" presetClass="entr" presetSubtype="1" fill="hold" nodeType="afterEffect">
                                  <p:stCondLst>
                                    <p:cond delay="0"/>
                                  </p:stCondLst>
                                  <p:iterate type="wd">
                                    <p:tmPct val="10000"/>
                                  </p:iterate>
                                  <p:childTnLst>
                                    <p:set>
                                      <p:cBhvr>
                                        <p:cTn id="46" dur="1" fill="hold">
                                          <p:stCondLst>
                                            <p:cond delay="0"/>
                                          </p:stCondLst>
                                        </p:cTn>
                                        <p:tgtEl>
                                          <p:spTgt spid="140293">
                                            <p:txEl>
                                              <p:pRg st="3" end="3"/>
                                            </p:txEl>
                                          </p:spTgt>
                                        </p:tgtEl>
                                        <p:attrNameLst>
                                          <p:attrName>style.visibility</p:attrName>
                                        </p:attrNameLst>
                                      </p:cBhvr>
                                      <p:to>
                                        <p:strVal val="visible"/>
                                      </p:to>
                                    </p:set>
                                    <p:animEffect transition="in" filter="wipe(up)">
                                      <p:cBhvr>
                                        <p:cTn id="47" dur="500"/>
                                        <p:tgtEl>
                                          <p:spTgt spid="140293">
                                            <p:txEl>
                                              <p:pRg st="3" end="3"/>
                                            </p:txEl>
                                          </p:spTgt>
                                        </p:tgtEl>
                                      </p:cBhvr>
                                    </p:animEffect>
                                  </p:childTnLst>
                                </p:cTn>
                              </p:par>
                            </p:childTnLst>
                          </p:cTn>
                        </p:par>
                        <p:par>
                          <p:cTn id="48" fill="hold">
                            <p:stCondLst>
                              <p:cond delay="12050"/>
                            </p:stCondLst>
                            <p:childTnLst>
                              <p:par>
                                <p:cTn id="49" presetID="22" presetClass="entr" presetSubtype="1" fill="hold" nodeType="afterEffect">
                                  <p:stCondLst>
                                    <p:cond delay="0"/>
                                  </p:stCondLst>
                                  <p:iterate type="wd">
                                    <p:tmPct val="10000"/>
                                  </p:iterate>
                                  <p:childTnLst>
                                    <p:set>
                                      <p:cBhvr>
                                        <p:cTn id="50" dur="1" fill="hold">
                                          <p:stCondLst>
                                            <p:cond delay="0"/>
                                          </p:stCondLst>
                                        </p:cTn>
                                        <p:tgtEl>
                                          <p:spTgt spid="140293">
                                            <p:txEl>
                                              <p:pRg st="4" end="4"/>
                                            </p:txEl>
                                          </p:spTgt>
                                        </p:tgtEl>
                                        <p:attrNameLst>
                                          <p:attrName>style.visibility</p:attrName>
                                        </p:attrNameLst>
                                      </p:cBhvr>
                                      <p:to>
                                        <p:strVal val="visible"/>
                                      </p:to>
                                    </p:set>
                                    <p:animEffect transition="in" filter="wipe(up)">
                                      <p:cBhvr>
                                        <p:cTn id="51" dur="500"/>
                                        <p:tgtEl>
                                          <p:spTgt spid="140293">
                                            <p:txEl>
                                              <p:pRg st="4" end="4"/>
                                            </p:txEl>
                                          </p:spTgt>
                                        </p:tgtEl>
                                      </p:cBhvr>
                                    </p:animEffect>
                                  </p:childTnLst>
                                </p:cTn>
                              </p:par>
                            </p:childTnLst>
                          </p:cTn>
                        </p:par>
                        <p:par>
                          <p:cTn id="52" fill="hold">
                            <p:stCondLst>
                              <p:cond delay="12750"/>
                            </p:stCondLst>
                            <p:childTnLst>
                              <p:par>
                                <p:cTn id="53" presetID="22" presetClass="entr" presetSubtype="1" fill="hold" nodeType="afterEffect">
                                  <p:stCondLst>
                                    <p:cond delay="0"/>
                                  </p:stCondLst>
                                  <p:iterate type="wd">
                                    <p:tmPct val="10000"/>
                                  </p:iterate>
                                  <p:childTnLst>
                                    <p:set>
                                      <p:cBhvr>
                                        <p:cTn id="54" dur="1" fill="hold">
                                          <p:stCondLst>
                                            <p:cond delay="0"/>
                                          </p:stCondLst>
                                        </p:cTn>
                                        <p:tgtEl>
                                          <p:spTgt spid="140293">
                                            <p:txEl>
                                              <p:pRg st="5" end="5"/>
                                            </p:txEl>
                                          </p:spTgt>
                                        </p:tgtEl>
                                        <p:attrNameLst>
                                          <p:attrName>style.visibility</p:attrName>
                                        </p:attrNameLst>
                                      </p:cBhvr>
                                      <p:to>
                                        <p:strVal val="visible"/>
                                      </p:to>
                                    </p:set>
                                    <p:animEffect transition="in" filter="wipe(up)">
                                      <p:cBhvr>
                                        <p:cTn id="55" dur="500"/>
                                        <p:tgtEl>
                                          <p:spTgt spid="140293">
                                            <p:txEl>
                                              <p:pRg st="5" end="5"/>
                                            </p:txEl>
                                          </p:spTgt>
                                        </p:tgtEl>
                                      </p:cBhvr>
                                    </p:animEffect>
                                  </p:childTnLst>
                                </p:cTn>
                              </p:par>
                            </p:childTnLst>
                          </p:cTn>
                        </p:par>
                        <p:par>
                          <p:cTn id="56" fill="hold">
                            <p:stCondLst>
                              <p:cond delay="13500"/>
                            </p:stCondLst>
                            <p:childTnLst>
                              <p:par>
                                <p:cTn id="57" presetID="22" presetClass="entr" presetSubtype="1" fill="hold" nodeType="afterEffect">
                                  <p:stCondLst>
                                    <p:cond delay="0"/>
                                  </p:stCondLst>
                                  <p:iterate type="wd">
                                    <p:tmPct val="10000"/>
                                  </p:iterate>
                                  <p:childTnLst>
                                    <p:set>
                                      <p:cBhvr>
                                        <p:cTn id="58" dur="1" fill="hold">
                                          <p:stCondLst>
                                            <p:cond delay="0"/>
                                          </p:stCondLst>
                                        </p:cTn>
                                        <p:tgtEl>
                                          <p:spTgt spid="140293">
                                            <p:txEl>
                                              <p:pRg st="6" end="6"/>
                                            </p:txEl>
                                          </p:spTgt>
                                        </p:tgtEl>
                                        <p:attrNameLst>
                                          <p:attrName>style.visibility</p:attrName>
                                        </p:attrNameLst>
                                      </p:cBhvr>
                                      <p:to>
                                        <p:strVal val="visible"/>
                                      </p:to>
                                    </p:set>
                                    <p:animEffect transition="in" filter="wipe(up)">
                                      <p:cBhvr>
                                        <p:cTn id="59" dur="500"/>
                                        <p:tgtEl>
                                          <p:spTgt spid="140293">
                                            <p:txEl>
                                              <p:pRg st="6" end="6"/>
                                            </p:txEl>
                                          </p:spTgt>
                                        </p:tgtEl>
                                      </p:cBhvr>
                                    </p:animEffect>
                                  </p:childTnLst>
                                </p:cTn>
                              </p:par>
                            </p:childTnLst>
                          </p:cTn>
                        </p:par>
                        <p:par>
                          <p:cTn id="60" fill="hold">
                            <p:stCondLst>
                              <p:cond delay="14150"/>
                            </p:stCondLst>
                            <p:childTnLst>
                              <p:par>
                                <p:cTn id="61" presetID="22" presetClass="entr" presetSubtype="1" fill="hold" nodeType="afterEffect">
                                  <p:stCondLst>
                                    <p:cond delay="0"/>
                                  </p:stCondLst>
                                  <p:iterate type="wd">
                                    <p:tmPct val="10000"/>
                                  </p:iterate>
                                  <p:childTnLst>
                                    <p:set>
                                      <p:cBhvr>
                                        <p:cTn id="62" dur="1" fill="hold">
                                          <p:stCondLst>
                                            <p:cond delay="0"/>
                                          </p:stCondLst>
                                        </p:cTn>
                                        <p:tgtEl>
                                          <p:spTgt spid="140293">
                                            <p:txEl>
                                              <p:pRg st="7" end="7"/>
                                            </p:txEl>
                                          </p:spTgt>
                                        </p:tgtEl>
                                        <p:attrNameLst>
                                          <p:attrName>style.visibility</p:attrName>
                                        </p:attrNameLst>
                                      </p:cBhvr>
                                      <p:to>
                                        <p:strVal val="visible"/>
                                      </p:to>
                                    </p:set>
                                    <p:animEffect transition="in" filter="wipe(up)">
                                      <p:cBhvr>
                                        <p:cTn id="63" dur="500"/>
                                        <p:tgtEl>
                                          <p:spTgt spid="140293">
                                            <p:txEl>
                                              <p:pRg st="7" end="7"/>
                                            </p:txEl>
                                          </p:spTgt>
                                        </p:tgtEl>
                                      </p:cBhvr>
                                    </p:animEffect>
                                  </p:childTnLst>
                                </p:cTn>
                              </p:par>
                            </p:childTnLst>
                          </p:cTn>
                        </p:par>
                        <p:par>
                          <p:cTn id="64" fill="hold">
                            <p:stCondLst>
                              <p:cond delay="14750"/>
                            </p:stCondLst>
                            <p:childTnLst>
                              <p:par>
                                <p:cTn id="65" presetID="22" presetClass="entr" presetSubtype="1" fill="hold" nodeType="afterEffect">
                                  <p:stCondLst>
                                    <p:cond delay="0"/>
                                  </p:stCondLst>
                                  <p:iterate type="wd">
                                    <p:tmPct val="10000"/>
                                  </p:iterate>
                                  <p:childTnLst>
                                    <p:set>
                                      <p:cBhvr>
                                        <p:cTn id="66" dur="1" fill="hold">
                                          <p:stCondLst>
                                            <p:cond delay="0"/>
                                          </p:stCondLst>
                                        </p:cTn>
                                        <p:tgtEl>
                                          <p:spTgt spid="140293">
                                            <p:txEl>
                                              <p:pRg st="14" end="14"/>
                                            </p:txEl>
                                          </p:spTgt>
                                        </p:tgtEl>
                                        <p:attrNameLst>
                                          <p:attrName>style.visibility</p:attrName>
                                        </p:attrNameLst>
                                      </p:cBhvr>
                                      <p:to>
                                        <p:strVal val="visible"/>
                                      </p:to>
                                    </p:set>
                                    <p:animEffect transition="in" filter="wipe(up)">
                                      <p:cBhvr>
                                        <p:cTn id="67" dur="500"/>
                                        <p:tgtEl>
                                          <p:spTgt spid="14029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772400" cy="1143000"/>
          </a:xfrm>
        </p:spPr>
        <p:txBody>
          <a:bodyPr/>
          <a:lstStyle/>
          <a:p>
            <a:r>
              <a:rPr lang="ru-RU" sz="2800" b="1" dirty="0" smtClean="0">
                <a:solidFill>
                  <a:srgbClr val="006666"/>
                </a:solidFill>
                <a:latin typeface="+mn-lt"/>
              </a:rPr>
              <a:t>Сталинградская битва (1943 г.)</a:t>
            </a:r>
            <a:br>
              <a:rPr lang="ru-RU" sz="2800" b="1" dirty="0" smtClean="0">
                <a:solidFill>
                  <a:srgbClr val="006666"/>
                </a:solidFill>
                <a:latin typeface="+mn-lt"/>
              </a:rPr>
            </a:br>
            <a:r>
              <a:rPr lang="ru-RU" sz="2800" b="1" dirty="0" smtClean="0">
                <a:solidFill>
                  <a:srgbClr val="006666"/>
                </a:solidFill>
                <a:latin typeface="+mn-lt"/>
              </a:rPr>
              <a:t>(продолжение)</a:t>
            </a:r>
            <a:endParaRPr lang="ru-RU" sz="2800" dirty="0">
              <a:latin typeface="+mn-lt"/>
            </a:endParaRPr>
          </a:p>
        </p:txBody>
      </p:sp>
      <p:sp>
        <p:nvSpPr>
          <p:cNvPr id="3" name="Содержимое 2"/>
          <p:cNvSpPr>
            <a:spLocks noGrp="1"/>
          </p:cNvSpPr>
          <p:nvPr>
            <p:ph idx="1"/>
          </p:nvPr>
        </p:nvSpPr>
        <p:spPr>
          <a:xfrm>
            <a:off x="214282" y="1071546"/>
            <a:ext cx="8643998" cy="5000660"/>
          </a:xfrm>
        </p:spPr>
        <p:txBody>
          <a:bodyPr/>
          <a:lstStyle/>
          <a:p>
            <a:pPr marL="0" indent="450000" algn="just">
              <a:spcBef>
                <a:spcPts val="0"/>
              </a:spcBef>
              <a:buNone/>
            </a:pPr>
            <a:r>
              <a:rPr lang="ru-RU" sz="2000" dirty="0" smtClean="0"/>
              <a:t>125 дней продолжалось оборонительное сражение советских войск в междуречье Волги и Дона. Непрерывные бои днём и ночью в непосредственном соприкосновении с врагом, который находился на расстоянии броска ручной гранаты, бесконечные атаки  и контратаки, многочисленные, в большинстве своём внезапные для врага вылазки целых подразделений и штурмовых групп держали  гитлеровцев в постоянном напряжении. В ожесточённых сражениях на подступах к Сталинграду и в самом городе наступательные возможности врага были исчерпаны.</a:t>
            </a:r>
          </a:p>
          <a:p>
            <a:pPr marL="0" indent="450000" algn="just">
              <a:spcBef>
                <a:spcPts val="0"/>
              </a:spcBef>
              <a:buNone/>
            </a:pPr>
            <a:r>
              <a:rPr lang="ru-RU" sz="2000" dirty="0" smtClean="0">
                <a:solidFill>
                  <a:srgbClr val="A50021"/>
                </a:solidFill>
              </a:rPr>
              <a:t>Итог: </a:t>
            </a:r>
            <a:r>
              <a:rPr lang="ru-RU" sz="2000" dirty="0" smtClean="0"/>
              <a:t>в ходе Сталинградской битвы потери противника были огромны. Только в ходе контрнаступления Советских войск под Сталинградом противник потерял свыше 800 тыс. человек, до 2 тыс. танков и штурмовых орудий, более 10 тыс. орудий и минометов, около 3 тыс. боевых и транспортных самолётов. Вермахт полностью лишился 32 дивизий и 3 бригад, а 16 его дивизиям было нанесено тяжелое поражение. Вражеские войска были отброшены от Волги и Дона на сотни километров. </a:t>
            </a:r>
          </a:p>
          <a:p>
            <a:pPr marL="0" algn="just"/>
            <a:endParaRPr lang="ru-RU"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46" name="Picture 10" descr="T00041"/>
          <p:cNvPicPr>
            <a:picLocks noChangeAspect="1" noChangeArrowheads="1"/>
          </p:cNvPicPr>
          <p:nvPr/>
        </p:nvPicPr>
        <p:blipFill>
          <a:blip r:embed="rId2" cstate="print">
            <a:lum bright="40000" contrast="-40000"/>
          </a:blip>
          <a:srcRect/>
          <a:stretch>
            <a:fillRect/>
          </a:stretch>
        </p:blipFill>
        <p:spPr bwMode="auto">
          <a:xfrm>
            <a:off x="3357554" y="3313440"/>
            <a:ext cx="5591504" cy="3330269"/>
          </a:xfrm>
          <a:prstGeom prst="rect">
            <a:avLst/>
          </a:prstGeom>
          <a:ln>
            <a:noFill/>
          </a:ln>
          <a:effectLst>
            <a:outerShdw blurRad="292100" dist="139700" dir="2700000" algn="tl" rotWithShape="0">
              <a:srgbClr val="333333">
                <a:alpha val="65000"/>
              </a:srgbClr>
            </a:outerShdw>
          </a:effectLst>
        </p:spPr>
      </p:pic>
      <p:sp>
        <p:nvSpPr>
          <p:cNvPr id="65539" name="Rectangle 3"/>
          <p:cNvSpPr>
            <a:spLocks noGrp="1" noChangeArrowheads="1"/>
          </p:cNvSpPr>
          <p:nvPr>
            <p:ph type="title"/>
          </p:nvPr>
        </p:nvSpPr>
        <p:spPr>
          <a:xfrm>
            <a:off x="1785918" y="0"/>
            <a:ext cx="5214974" cy="581025"/>
          </a:xfrm>
        </p:spPr>
        <p:txBody>
          <a:bodyPr/>
          <a:lstStyle/>
          <a:p>
            <a:pPr eaLnBrk="1" hangingPunct="1"/>
            <a:r>
              <a:rPr lang="ru-RU" sz="2800" b="1" dirty="0" smtClean="0">
                <a:solidFill>
                  <a:srgbClr val="006666"/>
                </a:solidFill>
                <a:latin typeface="+mn-lt"/>
              </a:rPr>
              <a:t>Курская битва (1943 г.)</a:t>
            </a:r>
          </a:p>
        </p:txBody>
      </p:sp>
      <p:sp>
        <p:nvSpPr>
          <p:cNvPr id="65540" name="Rectangle 4"/>
          <p:cNvSpPr>
            <a:spLocks noGrp="1" noChangeArrowheads="1"/>
          </p:cNvSpPr>
          <p:nvPr>
            <p:ph type="body" idx="1"/>
          </p:nvPr>
        </p:nvSpPr>
        <p:spPr>
          <a:xfrm>
            <a:off x="142844" y="476250"/>
            <a:ext cx="7429531" cy="6238875"/>
          </a:xfrm>
        </p:spPr>
        <p:txBody>
          <a:bodyPr/>
          <a:lstStyle/>
          <a:p>
            <a:pPr marL="0" indent="449263" algn="just" eaLnBrk="1" hangingPunct="1">
              <a:spcBef>
                <a:spcPct val="0"/>
              </a:spcBef>
              <a:buFontTx/>
              <a:buNone/>
            </a:pPr>
            <a:r>
              <a:rPr lang="ru-RU" sz="1800" dirty="0" smtClean="0">
                <a:solidFill>
                  <a:srgbClr val="A50021"/>
                </a:solidFill>
              </a:rPr>
              <a:t>Участвующие стороны: </a:t>
            </a:r>
            <a:r>
              <a:rPr lang="ru-RU" sz="1800" dirty="0" smtClean="0"/>
              <a:t>СССР, Германия.</a:t>
            </a:r>
          </a:p>
          <a:p>
            <a:pPr marL="0" indent="449263" algn="just" eaLnBrk="1" hangingPunct="1">
              <a:spcBef>
                <a:spcPct val="0"/>
              </a:spcBef>
              <a:buFontTx/>
              <a:buNone/>
            </a:pPr>
            <a:r>
              <a:rPr lang="ru-RU" sz="1800" dirty="0" smtClean="0">
                <a:solidFill>
                  <a:srgbClr val="A50021"/>
                </a:solidFill>
              </a:rPr>
              <a:t>Места сражений: </a:t>
            </a:r>
            <a:r>
              <a:rPr lang="ru-RU" sz="1800" dirty="0" smtClean="0"/>
              <a:t>площади между городами Орел,</a:t>
            </a:r>
          </a:p>
          <a:p>
            <a:pPr marL="0" indent="449263" algn="just" eaLnBrk="1" hangingPunct="1">
              <a:spcBef>
                <a:spcPct val="0"/>
              </a:spcBef>
              <a:buFontTx/>
              <a:buNone/>
            </a:pPr>
            <a:r>
              <a:rPr lang="ru-RU" sz="1800" dirty="0" smtClean="0"/>
              <a:t> Харьков, Курск.</a:t>
            </a:r>
          </a:p>
          <a:p>
            <a:pPr marL="0" indent="449263" algn="just" eaLnBrk="1" hangingPunct="1">
              <a:spcBef>
                <a:spcPct val="0"/>
              </a:spcBef>
              <a:buFontTx/>
              <a:buNone/>
            </a:pPr>
            <a:r>
              <a:rPr lang="ru-RU" sz="1800" dirty="0" smtClean="0">
                <a:solidFill>
                  <a:srgbClr val="A50021"/>
                </a:solidFill>
              </a:rPr>
              <a:t>Численность: </a:t>
            </a:r>
            <a:r>
              <a:rPr lang="ru-RU" sz="1800" dirty="0" smtClean="0"/>
              <a:t>Гитлеровское командование для</a:t>
            </a:r>
          </a:p>
          <a:p>
            <a:pPr marL="0" indent="0" algn="just" eaLnBrk="1" hangingPunct="1">
              <a:spcBef>
                <a:spcPct val="0"/>
              </a:spcBef>
              <a:buFontTx/>
              <a:buNone/>
            </a:pPr>
            <a:r>
              <a:rPr lang="ru-RU" sz="1800" dirty="0" smtClean="0"/>
              <a:t>данной операции выделило до 50 дивизий, около</a:t>
            </a:r>
          </a:p>
          <a:p>
            <a:pPr marL="0" indent="0" algn="just" eaLnBrk="1" hangingPunct="1">
              <a:spcBef>
                <a:spcPct val="0"/>
              </a:spcBef>
              <a:buFontTx/>
              <a:buNone/>
            </a:pPr>
            <a:r>
              <a:rPr lang="ru-RU" sz="1800" dirty="0" smtClean="0"/>
              <a:t>одного миллиона человек, до 10 тыс. орудий и </a:t>
            </a:r>
            <a:r>
              <a:rPr lang="ru-RU" sz="1800" dirty="0" err="1" smtClean="0"/>
              <a:t>мино</a:t>
            </a:r>
            <a:r>
              <a:rPr lang="ru-RU" sz="1800" dirty="0" smtClean="0"/>
              <a:t>-</a:t>
            </a:r>
          </a:p>
          <a:p>
            <a:pPr marL="0" indent="0" algn="just" eaLnBrk="1" hangingPunct="1">
              <a:spcBef>
                <a:spcPct val="0"/>
              </a:spcBef>
              <a:buFontTx/>
              <a:buNone/>
            </a:pPr>
            <a:r>
              <a:rPr lang="ru-RU" sz="1800" dirty="0" err="1" smtClean="0"/>
              <a:t>метов</a:t>
            </a:r>
            <a:r>
              <a:rPr lang="ru-RU" sz="1800" dirty="0" smtClean="0"/>
              <a:t>, 2700 танков и штурмовых орудий, около 2000 самолетов. Центральный и Воронежские фронты на Курской дуге насчитывали свыше 1 млн. 336 тыс. человек, 19100 орудий и минометов, 3444 танка и САУ и 2900 самолётов.</a:t>
            </a:r>
          </a:p>
          <a:p>
            <a:pPr marL="0" indent="449263" eaLnBrk="1" hangingPunct="1">
              <a:spcBef>
                <a:spcPct val="0"/>
              </a:spcBef>
              <a:buFontTx/>
              <a:buNone/>
            </a:pPr>
            <a:r>
              <a:rPr lang="ru-RU" sz="1800" dirty="0" smtClean="0"/>
              <a:t>	</a:t>
            </a:r>
          </a:p>
          <a:p>
            <a:pPr marL="0" indent="449263" eaLnBrk="1" hangingPunct="1">
              <a:spcBef>
                <a:spcPct val="0"/>
              </a:spcBef>
              <a:buFontTx/>
              <a:buNone/>
            </a:pPr>
            <a:endParaRPr lang="ru-RU" sz="1800" dirty="0" smtClean="0"/>
          </a:p>
          <a:p>
            <a:pPr marL="0" indent="449263" eaLnBrk="1" hangingPunct="1">
              <a:spcBef>
                <a:spcPct val="0"/>
              </a:spcBef>
              <a:buFontTx/>
              <a:buNone/>
            </a:pPr>
            <a:endParaRPr lang="ru-RU" sz="1800" dirty="0" smtClean="0"/>
          </a:p>
          <a:p>
            <a:pPr marL="0" indent="449263" eaLnBrk="1" hangingPunct="1">
              <a:spcBef>
                <a:spcPct val="0"/>
              </a:spcBef>
              <a:buFontTx/>
              <a:buNone/>
            </a:pPr>
            <a:endParaRPr lang="ru-RU" sz="1800" dirty="0" smtClean="0"/>
          </a:p>
          <a:p>
            <a:pPr marL="0" indent="449263" eaLnBrk="1" hangingPunct="1">
              <a:spcBef>
                <a:spcPct val="0"/>
              </a:spcBef>
              <a:buFontTx/>
              <a:buNone/>
            </a:pPr>
            <a:endParaRPr lang="ru-RU" sz="1800" dirty="0" smtClean="0"/>
          </a:p>
          <a:p>
            <a:pPr marL="0" indent="449263" eaLnBrk="1" hangingPunct="1">
              <a:spcBef>
                <a:spcPct val="0"/>
              </a:spcBef>
              <a:buFontTx/>
              <a:buNone/>
            </a:pPr>
            <a:endParaRPr lang="ru-RU" sz="1800" dirty="0" smtClean="0"/>
          </a:p>
          <a:p>
            <a:pPr marL="0" indent="449263" eaLnBrk="1" hangingPunct="1">
              <a:spcBef>
                <a:spcPct val="0"/>
              </a:spcBef>
              <a:buFontTx/>
              <a:buNone/>
            </a:pPr>
            <a:endParaRPr lang="ru-RU" sz="1800" dirty="0" smtClean="0"/>
          </a:p>
          <a:p>
            <a:pPr marL="0" indent="449263" algn="just" eaLnBrk="1" hangingPunct="1">
              <a:spcBef>
                <a:spcPct val="0"/>
              </a:spcBef>
              <a:buFontTx/>
              <a:buNone/>
            </a:pPr>
            <a:r>
              <a:rPr lang="ru-RU" sz="1800" dirty="0" smtClean="0">
                <a:solidFill>
                  <a:srgbClr val="A50021"/>
                </a:solidFill>
              </a:rPr>
              <a:t>Задачи: </a:t>
            </a:r>
            <a:r>
              <a:rPr lang="ru-RU" sz="1800" dirty="0" smtClean="0"/>
              <a:t>предупреждение продвижения фашистов в Курском направлении; срыв очередной операции Гитлера.</a:t>
            </a:r>
          </a:p>
          <a:p>
            <a:pPr marL="0" indent="449263" algn="just" eaLnBrk="1" hangingPunct="1">
              <a:spcBef>
                <a:spcPct val="0"/>
              </a:spcBef>
              <a:buFontTx/>
              <a:buNone/>
            </a:pPr>
            <a:r>
              <a:rPr lang="ru-RU" sz="1800" dirty="0" smtClean="0"/>
              <a:t>Противник - достижение крупной победы для поддержания своего военного престижа и предотвращения распада фашистского блока.	</a:t>
            </a:r>
          </a:p>
        </p:txBody>
      </p:sp>
      <p:pic>
        <p:nvPicPr>
          <p:cNvPr id="53254" name="Picture 12"/>
          <p:cNvPicPr>
            <a:picLocks noChangeAspect="1" noChangeArrowheads="1"/>
          </p:cNvPicPr>
          <p:nvPr/>
        </p:nvPicPr>
        <p:blipFill>
          <a:blip r:embed="rId3" cstate="print"/>
          <a:srcRect/>
          <a:stretch>
            <a:fillRect/>
          </a:stretch>
        </p:blipFill>
        <p:spPr bwMode="auto">
          <a:xfrm>
            <a:off x="5715008" y="571480"/>
            <a:ext cx="3262322" cy="22145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5539"/>
                                        </p:tgtEl>
                                        <p:attrNameLst>
                                          <p:attrName>style.visibility</p:attrName>
                                        </p:attrNameLst>
                                      </p:cBhvr>
                                      <p:to>
                                        <p:strVal val="visible"/>
                                      </p:to>
                                    </p:set>
                                    <p:animEffect transition="in" filter="fade">
                                      <p:cBhvr>
                                        <p:cTn id="7" dur="1000">
                                          <p:stCondLst>
                                            <p:cond delay="0"/>
                                          </p:stCondLst>
                                        </p:cTn>
                                        <p:tgtEl>
                                          <p:spTgt spid="65539"/>
                                        </p:tgtEl>
                                      </p:cBhvr>
                                    </p:animEffect>
                                  </p:childTnLst>
                                </p:cTn>
                              </p:par>
                            </p:childTnLst>
                          </p:cTn>
                        </p:par>
                        <p:par>
                          <p:cTn id="8" fill="hold">
                            <p:stCondLst>
                              <p:cond delay="29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5540">
                                            <p:txEl>
                                              <p:pRg st="0" end="0"/>
                                            </p:txEl>
                                          </p:spTgt>
                                        </p:tgtEl>
                                        <p:attrNameLst>
                                          <p:attrName>style.visibility</p:attrName>
                                        </p:attrNameLst>
                                      </p:cBhvr>
                                      <p:to>
                                        <p:strVal val="visible"/>
                                      </p:to>
                                    </p:set>
                                    <p:animEffect transition="in" filter="fade">
                                      <p:cBhvr>
                                        <p:cTn id="11" dur="500">
                                          <p:stCondLst>
                                            <p:cond delay="0"/>
                                          </p:stCondLst>
                                        </p:cTn>
                                        <p:tgtEl>
                                          <p:spTgt spid="65540">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65540">
                                            <p:txEl>
                                              <p:pRg st="1" end="1"/>
                                            </p:txEl>
                                          </p:spTgt>
                                        </p:tgtEl>
                                        <p:attrNameLst>
                                          <p:attrName>style.visibility</p:attrName>
                                        </p:attrNameLst>
                                      </p:cBhvr>
                                      <p:to>
                                        <p:strVal val="visible"/>
                                      </p:to>
                                    </p:set>
                                    <p:animEffect transition="in" filter="fade">
                                      <p:cBhvr>
                                        <p:cTn id="15" dur="500">
                                          <p:stCondLst>
                                            <p:cond delay="0"/>
                                          </p:stCondLst>
                                        </p:cTn>
                                        <p:tgtEl>
                                          <p:spTgt spid="65540">
                                            <p:txEl>
                                              <p:pRg st="1" end="1"/>
                                            </p:txEl>
                                          </p:spTgt>
                                        </p:tgtEl>
                                      </p:cBhvr>
                                    </p:animEffect>
                                  </p:childTnLst>
                                </p:cTn>
                              </p:par>
                            </p:childTnLst>
                          </p:cTn>
                        </p:par>
                        <p:par>
                          <p:cTn id="16" fill="hold">
                            <p:stCondLst>
                              <p:cond delay="74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65540">
                                            <p:txEl>
                                              <p:pRg st="2" end="2"/>
                                            </p:txEl>
                                          </p:spTgt>
                                        </p:tgtEl>
                                        <p:attrNameLst>
                                          <p:attrName>style.visibility</p:attrName>
                                        </p:attrNameLst>
                                      </p:cBhvr>
                                      <p:to>
                                        <p:strVal val="visible"/>
                                      </p:to>
                                    </p:set>
                                    <p:animEffect transition="in" filter="fade">
                                      <p:cBhvr>
                                        <p:cTn id="19" dur="500">
                                          <p:stCondLst>
                                            <p:cond delay="0"/>
                                          </p:stCondLst>
                                        </p:cTn>
                                        <p:tgtEl>
                                          <p:spTgt spid="65540">
                                            <p:txEl>
                                              <p:pRg st="2" end="2"/>
                                            </p:txEl>
                                          </p:spTgt>
                                        </p:tgtEl>
                                      </p:cBhvr>
                                    </p:animEffect>
                                  </p:childTnLst>
                                </p:cTn>
                              </p:par>
                            </p:childTnLst>
                          </p:cTn>
                        </p:par>
                        <p:par>
                          <p:cTn id="20" fill="hold">
                            <p:stCondLst>
                              <p:cond delay="85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65540">
                                            <p:txEl>
                                              <p:pRg st="3" end="3"/>
                                            </p:txEl>
                                          </p:spTgt>
                                        </p:tgtEl>
                                        <p:attrNameLst>
                                          <p:attrName>style.visibility</p:attrName>
                                        </p:attrNameLst>
                                      </p:cBhvr>
                                      <p:to>
                                        <p:strVal val="visible"/>
                                      </p:to>
                                    </p:set>
                                    <p:animEffect transition="in" filter="fade">
                                      <p:cBhvr>
                                        <p:cTn id="23" dur="500">
                                          <p:stCondLst>
                                            <p:cond delay="0"/>
                                          </p:stCondLst>
                                        </p:cTn>
                                        <p:tgtEl>
                                          <p:spTgt spid="65540">
                                            <p:txEl>
                                              <p:pRg st="3" end="3"/>
                                            </p:txEl>
                                          </p:spTgt>
                                        </p:tgtEl>
                                      </p:cBhvr>
                                    </p:animEffect>
                                  </p:childTnLst>
                                </p:cTn>
                              </p:par>
                            </p:childTnLst>
                          </p:cTn>
                        </p:par>
                        <p:par>
                          <p:cTn id="24" fill="hold">
                            <p:stCondLst>
                              <p:cond delay="109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65540">
                                            <p:txEl>
                                              <p:pRg st="4" end="4"/>
                                            </p:txEl>
                                          </p:spTgt>
                                        </p:tgtEl>
                                        <p:attrNameLst>
                                          <p:attrName>style.visibility</p:attrName>
                                        </p:attrNameLst>
                                      </p:cBhvr>
                                      <p:to>
                                        <p:strVal val="visible"/>
                                      </p:to>
                                    </p:set>
                                    <p:animEffect transition="in" filter="fade">
                                      <p:cBhvr>
                                        <p:cTn id="27" dur="500">
                                          <p:stCondLst>
                                            <p:cond delay="0"/>
                                          </p:stCondLst>
                                        </p:cTn>
                                        <p:tgtEl>
                                          <p:spTgt spid="65540">
                                            <p:txEl>
                                              <p:pRg st="4" end="4"/>
                                            </p:txEl>
                                          </p:spTgt>
                                        </p:tgtEl>
                                      </p:cBhvr>
                                    </p:animEffect>
                                  </p:childTnLst>
                                </p:cTn>
                              </p:par>
                            </p:childTnLst>
                          </p:cTn>
                        </p:par>
                        <p:par>
                          <p:cTn id="28" fill="hold">
                            <p:stCondLst>
                              <p:cond delay="1335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65540">
                                            <p:txEl>
                                              <p:pRg st="5" end="5"/>
                                            </p:txEl>
                                          </p:spTgt>
                                        </p:tgtEl>
                                        <p:attrNameLst>
                                          <p:attrName>style.visibility</p:attrName>
                                        </p:attrNameLst>
                                      </p:cBhvr>
                                      <p:to>
                                        <p:strVal val="visible"/>
                                      </p:to>
                                    </p:set>
                                    <p:animEffect transition="in" filter="fade">
                                      <p:cBhvr>
                                        <p:cTn id="31" dur="500">
                                          <p:stCondLst>
                                            <p:cond delay="0"/>
                                          </p:stCondLst>
                                        </p:cTn>
                                        <p:tgtEl>
                                          <p:spTgt spid="65540">
                                            <p:txEl>
                                              <p:pRg st="5" end="5"/>
                                            </p:txEl>
                                          </p:spTgt>
                                        </p:tgtEl>
                                      </p:cBhvr>
                                    </p:animEffect>
                                  </p:childTnLst>
                                </p:cTn>
                              </p:par>
                            </p:childTnLst>
                          </p:cTn>
                        </p:par>
                        <p:par>
                          <p:cTn id="32" fill="hold">
                            <p:stCondLst>
                              <p:cond delay="1590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65540">
                                            <p:txEl>
                                              <p:pRg st="6" end="6"/>
                                            </p:txEl>
                                          </p:spTgt>
                                        </p:tgtEl>
                                        <p:attrNameLst>
                                          <p:attrName>style.visibility</p:attrName>
                                        </p:attrNameLst>
                                      </p:cBhvr>
                                      <p:to>
                                        <p:strVal val="visible"/>
                                      </p:to>
                                    </p:set>
                                    <p:animEffect transition="in" filter="fade">
                                      <p:cBhvr>
                                        <p:cTn id="35" dur="500">
                                          <p:stCondLst>
                                            <p:cond delay="0"/>
                                          </p:stCondLst>
                                        </p:cTn>
                                        <p:tgtEl>
                                          <p:spTgt spid="65540">
                                            <p:txEl>
                                              <p:pRg st="6" end="6"/>
                                            </p:txEl>
                                          </p:spTgt>
                                        </p:tgtEl>
                                      </p:cBhvr>
                                    </p:animEffect>
                                  </p:childTnLst>
                                </p:cTn>
                              </p:par>
                            </p:childTnLst>
                          </p:cTn>
                        </p:par>
                        <p:par>
                          <p:cTn id="36" fill="hold">
                            <p:stCondLst>
                              <p:cond delay="25350"/>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65540">
                                            <p:txEl>
                                              <p:pRg st="7" end="7"/>
                                            </p:txEl>
                                          </p:spTgt>
                                        </p:tgtEl>
                                        <p:attrNameLst>
                                          <p:attrName>style.visibility</p:attrName>
                                        </p:attrNameLst>
                                      </p:cBhvr>
                                      <p:to>
                                        <p:strVal val="visible"/>
                                      </p:to>
                                    </p:set>
                                    <p:animEffect transition="in" filter="fade">
                                      <p:cBhvr>
                                        <p:cTn id="39" dur="500">
                                          <p:stCondLst>
                                            <p:cond delay="0"/>
                                          </p:stCondLst>
                                        </p:cTn>
                                        <p:tgtEl>
                                          <p:spTgt spid="65540">
                                            <p:txEl>
                                              <p:pRg st="7" end="7"/>
                                            </p:txEl>
                                          </p:spTgt>
                                        </p:tgtEl>
                                      </p:cBhvr>
                                    </p:animEffect>
                                  </p:childTnLst>
                                </p:cTn>
                              </p:par>
                            </p:childTnLst>
                          </p:cTn>
                        </p:par>
                        <p:par>
                          <p:cTn id="40" fill="hold">
                            <p:stCondLst>
                              <p:cond delay="25800"/>
                            </p:stCondLst>
                            <p:childTnLst>
                              <p:par>
                                <p:cTn id="41" presetID="10" presetClass="entr" presetSubtype="0" fill="hold" grpId="0" nodeType="afterEffect">
                                  <p:stCondLst>
                                    <p:cond delay="0"/>
                                  </p:stCondLst>
                                  <p:iterate type="lt">
                                    <p:tmPct val="10000"/>
                                  </p:iterate>
                                  <p:childTnLst>
                                    <p:set>
                                      <p:cBhvr>
                                        <p:cTn id="42" dur="1" fill="hold">
                                          <p:stCondLst>
                                            <p:cond delay="0"/>
                                          </p:stCondLst>
                                        </p:cTn>
                                        <p:tgtEl>
                                          <p:spTgt spid="65540">
                                            <p:txEl>
                                              <p:pRg st="14" end="14"/>
                                            </p:txEl>
                                          </p:spTgt>
                                        </p:tgtEl>
                                        <p:attrNameLst>
                                          <p:attrName>style.visibility</p:attrName>
                                        </p:attrNameLst>
                                      </p:cBhvr>
                                      <p:to>
                                        <p:strVal val="visible"/>
                                      </p:to>
                                    </p:set>
                                    <p:animEffect transition="in" filter="fade">
                                      <p:cBhvr>
                                        <p:cTn id="43" dur="500">
                                          <p:stCondLst>
                                            <p:cond delay="0"/>
                                          </p:stCondLst>
                                        </p:cTn>
                                        <p:tgtEl>
                                          <p:spTgt spid="65540">
                                            <p:txEl>
                                              <p:pRg st="14" end="14"/>
                                            </p:txEl>
                                          </p:spTgt>
                                        </p:tgtEl>
                                      </p:cBhvr>
                                    </p:animEffect>
                                  </p:childTnLst>
                                </p:cTn>
                              </p:par>
                            </p:childTnLst>
                          </p:cTn>
                        </p:par>
                        <p:par>
                          <p:cTn id="44" fill="hold">
                            <p:stCondLst>
                              <p:cond delay="30700"/>
                            </p:stCondLst>
                            <p:childTnLst>
                              <p:par>
                                <p:cTn id="45" presetID="10" presetClass="entr" presetSubtype="0" fill="hold" grpId="0" nodeType="afterEffect">
                                  <p:stCondLst>
                                    <p:cond delay="0"/>
                                  </p:stCondLst>
                                  <p:iterate type="lt">
                                    <p:tmPct val="10000"/>
                                  </p:iterate>
                                  <p:childTnLst>
                                    <p:set>
                                      <p:cBhvr>
                                        <p:cTn id="46" dur="1" fill="hold">
                                          <p:stCondLst>
                                            <p:cond delay="0"/>
                                          </p:stCondLst>
                                        </p:cTn>
                                        <p:tgtEl>
                                          <p:spTgt spid="65540">
                                            <p:txEl>
                                              <p:pRg st="15" end="15"/>
                                            </p:txEl>
                                          </p:spTgt>
                                        </p:tgtEl>
                                        <p:attrNameLst>
                                          <p:attrName>style.visibility</p:attrName>
                                        </p:attrNameLst>
                                      </p:cBhvr>
                                      <p:to>
                                        <p:strVal val="visible"/>
                                      </p:to>
                                    </p:set>
                                    <p:animEffect transition="in" filter="fade">
                                      <p:cBhvr>
                                        <p:cTn id="47" dur="500">
                                          <p:stCondLst>
                                            <p:cond delay="0"/>
                                          </p:stCondLst>
                                        </p:cTn>
                                        <p:tgtEl>
                                          <p:spTgt spid="6554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0"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6" name="Picture 6" descr="красная армия 2"/>
          <p:cNvPicPr>
            <a:picLocks noChangeAspect="1" noChangeArrowheads="1"/>
          </p:cNvPicPr>
          <p:nvPr/>
        </p:nvPicPr>
        <p:blipFill>
          <a:blip r:embed="rId3" cstate="print">
            <a:lum bright="40000" contrast="-40000"/>
          </a:blip>
          <a:srcRect/>
          <a:stretch>
            <a:fillRect/>
          </a:stretch>
        </p:blipFill>
        <p:spPr bwMode="auto">
          <a:xfrm>
            <a:off x="6300192" y="3746533"/>
            <a:ext cx="2724953" cy="2943192"/>
          </a:xfrm>
          <a:prstGeom prst="rect">
            <a:avLst/>
          </a:prstGeom>
          <a:ln>
            <a:noFill/>
          </a:ln>
          <a:effectLst>
            <a:softEdge rad="112500"/>
          </a:effectLst>
        </p:spPr>
      </p:pic>
      <p:sp>
        <p:nvSpPr>
          <p:cNvPr id="66563" name="Rectangle 3"/>
          <p:cNvSpPr>
            <a:spLocks noGrp="1" noChangeArrowheads="1"/>
          </p:cNvSpPr>
          <p:nvPr>
            <p:ph type="title"/>
          </p:nvPr>
        </p:nvSpPr>
        <p:spPr>
          <a:xfrm>
            <a:off x="762000" y="152400"/>
            <a:ext cx="8382000" cy="457200"/>
          </a:xfrm>
        </p:spPr>
        <p:txBody>
          <a:bodyPr/>
          <a:lstStyle/>
          <a:p>
            <a:pPr eaLnBrk="1" hangingPunct="1"/>
            <a:r>
              <a:rPr lang="ru-RU" sz="2400" b="1" smtClean="0">
                <a:solidFill>
                  <a:srgbClr val="006666"/>
                </a:solidFill>
                <a:latin typeface="Arial" charset="0"/>
              </a:rPr>
              <a:t>Курская битва (1943 г.)</a:t>
            </a:r>
            <a:br>
              <a:rPr lang="ru-RU" sz="2400" b="1" smtClean="0">
                <a:solidFill>
                  <a:srgbClr val="006666"/>
                </a:solidFill>
                <a:latin typeface="Arial" charset="0"/>
              </a:rPr>
            </a:br>
            <a:r>
              <a:rPr lang="ru-RU" sz="2000" b="1" smtClean="0">
                <a:solidFill>
                  <a:srgbClr val="006666"/>
                </a:solidFill>
                <a:latin typeface="Arial" charset="0"/>
              </a:rPr>
              <a:t>(продолжение)</a:t>
            </a:r>
          </a:p>
        </p:txBody>
      </p:sp>
      <p:sp>
        <p:nvSpPr>
          <p:cNvPr id="54276" name="Rectangle 4"/>
          <p:cNvSpPr>
            <a:spLocks noChangeArrowheads="1"/>
          </p:cNvSpPr>
          <p:nvPr/>
        </p:nvSpPr>
        <p:spPr bwMode="auto">
          <a:xfrm>
            <a:off x="181223" y="737427"/>
            <a:ext cx="8845633" cy="3024758"/>
          </a:xfrm>
          <a:prstGeom prst="rect">
            <a:avLst/>
          </a:prstGeom>
          <a:noFill/>
          <a:ln w="9525">
            <a:noFill/>
            <a:miter lim="800000"/>
            <a:headEnd/>
            <a:tailEnd/>
          </a:ln>
        </p:spPr>
        <p:txBody>
          <a:bodyPr/>
          <a:lstStyle/>
          <a:p>
            <a:pPr marL="342900" indent="-342900">
              <a:lnSpc>
                <a:spcPct val="90000"/>
              </a:lnSpc>
              <a:spcBef>
                <a:spcPct val="20000"/>
              </a:spcBef>
            </a:pPr>
            <a:r>
              <a:rPr lang="ru-RU" sz="1800" dirty="0"/>
              <a:t>	</a:t>
            </a:r>
            <a:r>
              <a:rPr lang="ru-RU" sz="2000" dirty="0">
                <a:solidFill>
                  <a:srgbClr val="800000"/>
                </a:solidFill>
                <a:latin typeface="Arial" charset="0"/>
              </a:rPr>
              <a:t>Основные эпизоды</a:t>
            </a:r>
            <a:r>
              <a:rPr lang="ru-RU" sz="1800" dirty="0">
                <a:solidFill>
                  <a:srgbClr val="800000"/>
                </a:solidFill>
                <a:latin typeface="Arial" charset="0"/>
              </a:rPr>
              <a:t>: </a:t>
            </a:r>
            <a:r>
              <a:rPr lang="ru-RU" sz="2000" dirty="0"/>
              <a:t>	мероприятия противника по сосредоточению войск были своевременно вскрыты советским командованием. В конце марта 1943г. Ставка Верховного Главнокомандования признала необходимым осуществить некоторые меры по подготовке прочной, глубоко эшелонированной обороны и одновременно с этим сосредоточить войска в готовности к наступательным действиям. В замыслах Г.К. Жукова было измотать противника на обороне, а затем выбить его танки, и с вводом свежих резервов перейти в наступление, окончательно добив основную группировку противника.</a:t>
            </a:r>
          </a:p>
          <a:p>
            <a:pPr marL="342900" indent="-342900">
              <a:lnSpc>
                <a:spcPct val="90000"/>
              </a:lnSpc>
              <a:spcBef>
                <a:spcPct val="20000"/>
              </a:spcBef>
            </a:pPr>
            <a:r>
              <a:rPr lang="ru-RU" sz="2000" dirty="0"/>
              <a:t>		12 апреля в Ставке состоялось совещание, на котором было принято предварительное решение о преднамеренной обороне. Фашистское командование особенно заботилось о достижении внезапности и сокрушительности удара. Этому, по его расчётам, должно было способствовать применение большого количества новых танков и штурмовых орудий.</a:t>
            </a:r>
          </a:p>
          <a:p>
            <a:pPr marL="342900" indent="-342900">
              <a:lnSpc>
                <a:spcPct val="90000"/>
              </a:lnSpc>
              <a:spcBef>
                <a:spcPct val="20000"/>
              </a:spcBef>
            </a:pPr>
            <a:r>
              <a:rPr lang="ru-RU" sz="2000" dirty="0"/>
              <a:t>		5 июля на рассвете войска 13-й армии, 6-й и 7-й гвардейских армий Воронежского и Центрального фронтов обрушили мощный артиллерийский удар по боевым порядкам, огневым позициям артиллерии, командным и наблюдательным пунктам врага. 		</a:t>
            </a:r>
          </a:p>
        </p:txBody>
      </p:sp>
      <p:sp>
        <p:nvSpPr>
          <p:cNvPr id="54277" name="Text Box 5"/>
          <p:cNvSpPr txBox="1">
            <a:spLocks noChangeArrowheads="1"/>
          </p:cNvSpPr>
          <p:nvPr/>
        </p:nvSpPr>
        <p:spPr bwMode="auto">
          <a:xfrm>
            <a:off x="0" y="6521450"/>
            <a:ext cx="1042988"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6563"/>
                                        </p:tgtEl>
                                        <p:attrNameLst>
                                          <p:attrName>style.visibility</p:attrName>
                                        </p:attrNameLst>
                                      </p:cBhvr>
                                      <p:to>
                                        <p:strVal val="visible"/>
                                      </p:to>
                                    </p:set>
                                    <p:animEffect transition="in" filter="fade">
                                      <p:cBhvr>
                                        <p:cTn id="7" dur="1000">
                                          <p:stCondLst>
                                            <p:cond delay="0"/>
                                          </p:stCondLst>
                                        </p:cTn>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6" descr="t3485_02"/>
          <p:cNvPicPr>
            <a:picLocks noChangeAspect="1" noChangeArrowheads="1"/>
          </p:cNvPicPr>
          <p:nvPr/>
        </p:nvPicPr>
        <p:blipFill>
          <a:blip r:embed="rId3" cstate="print">
            <a:lum/>
          </a:blip>
          <a:srcRect/>
          <a:stretch>
            <a:fillRect/>
          </a:stretch>
        </p:blipFill>
        <p:spPr bwMode="auto">
          <a:xfrm>
            <a:off x="5929322" y="928670"/>
            <a:ext cx="3006705" cy="1857388"/>
          </a:xfrm>
          <a:prstGeom prst="rect">
            <a:avLst/>
          </a:prstGeom>
          <a:ln>
            <a:noFill/>
          </a:ln>
          <a:effectLst>
            <a:outerShdw blurRad="292100" dist="139700" dir="2700000" algn="tl" rotWithShape="0">
              <a:srgbClr val="333333">
                <a:alpha val="65000"/>
              </a:srgbClr>
            </a:outerShdw>
          </a:effectLst>
        </p:spPr>
      </p:pic>
      <p:sp>
        <p:nvSpPr>
          <p:cNvPr id="67587" name="Rectangle 3"/>
          <p:cNvSpPr>
            <a:spLocks noGrp="1" noChangeArrowheads="1"/>
          </p:cNvSpPr>
          <p:nvPr>
            <p:ph type="title"/>
          </p:nvPr>
        </p:nvSpPr>
        <p:spPr>
          <a:xfrm>
            <a:off x="357158" y="142852"/>
            <a:ext cx="8382000" cy="457200"/>
          </a:xfrm>
        </p:spPr>
        <p:txBody>
          <a:bodyPr/>
          <a:lstStyle/>
          <a:p>
            <a:pPr eaLnBrk="1" hangingPunct="1"/>
            <a:r>
              <a:rPr lang="ru-RU" sz="2400" b="1" dirty="0" smtClean="0">
                <a:solidFill>
                  <a:srgbClr val="006666"/>
                </a:solidFill>
                <a:latin typeface="+mn-lt"/>
              </a:rPr>
              <a:t>Курская битва (1943 г.)</a:t>
            </a:r>
            <a:br>
              <a:rPr lang="ru-RU" sz="2400" b="1" dirty="0" smtClean="0">
                <a:solidFill>
                  <a:srgbClr val="006666"/>
                </a:solidFill>
                <a:latin typeface="+mn-lt"/>
              </a:rPr>
            </a:br>
            <a:r>
              <a:rPr lang="ru-RU" sz="2000" b="1" dirty="0" smtClean="0">
                <a:solidFill>
                  <a:srgbClr val="006666"/>
                </a:solidFill>
                <a:latin typeface="+mn-lt"/>
              </a:rPr>
              <a:t>(продолжение)</a:t>
            </a:r>
          </a:p>
        </p:txBody>
      </p:sp>
      <p:sp>
        <p:nvSpPr>
          <p:cNvPr id="55300" name="Rectangle 4"/>
          <p:cNvSpPr>
            <a:spLocks noChangeArrowheads="1"/>
          </p:cNvSpPr>
          <p:nvPr/>
        </p:nvSpPr>
        <p:spPr bwMode="auto">
          <a:xfrm>
            <a:off x="0" y="714356"/>
            <a:ext cx="8643966" cy="5761037"/>
          </a:xfrm>
          <a:prstGeom prst="rect">
            <a:avLst/>
          </a:prstGeom>
          <a:noFill/>
          <a:ln w="9525">
            <a:noFill/>
            <a:miter lim="800000"/>
            <a:headEnd/>
            <a:tailEnd/>
          </a:ln>
        </p:spPr>
        <p:txBody>
          <a:bodyPr/>
          <a:lstStyle/>
          <a:p>
            <a:pPr>
              <a:spcBef>
                <a:spcPts val="0"/>
              </a:spcBef>
            </a:pPr>
            <a:r>
              <a:rPr lang="ru-RU" sz="2000" dirty="0" smtClean="0">
                <a:solidFill>
                  <a:srgbClr val="800000"/>
                </a:solidFill>
                <a:effectLst>
                  <a:outerShdw blurRad="38100" dist="38100" dir="2700000" algn="tl">
                    <a:srgbClr val="000000">
                      <a:alpha val="43137"/>
                    </a:srgbClr>
                  </a:outerShdw>
                </a:effectLst>
                <a:latin typeface="+mn-lt"/>
              </a:rPr>
              <a:t>Основные </a:t>
            </a:r>
            <a:r>
              <a:rPr lang="ru-RU" sz="2000" dirty="0">
                <a:solidFill>
                  <a:srgbClr val="800000"/>
                </a:solidFill>
                <a:effectLst>
                  <a:outerShdw blurRad="38100" dist="38100" dir="2700000" algn="tl">
                    <a:srgbClr val="000000">
                      <a:alpha val="43137"/>
                    </a:srgbClr>
                  </a:outerShdw>
                </a:effectLst>
                <a:latin typeface="+mn-lt"/>
              </a:rPr>
              <a:t>эпизоды</a:t>
            </a:r>
            <a:r>
              <a:rPr lang="ru-RU" sz="1800" dirty="0">
                <a:solidFill>
                  <a:srgbClr val="800000"/>
                </a:solidFill>
                <a:effectLst>
                  <a:outerShdw blurRad="38100" dist="38100" dir="2700000" algn="tl">
                    <a:srgbClr val="000000">
                      <a:alpha val="43137"/>
                    </a:srgbClr>
                  </a:outerShdw>
                </a:effectLst>
                <a:latin typeface="+mn-lt"/>
              </a:rPr>
              <a:t>: </a:t>
            </a:r>
            <a:r>
              <a:rPr lang="ru-RU" sz="1600" dirty="0" smtClean="0">
                <a:latin typeface="+mn-lt"/>
              </a:rPr>
              <a:t>к </a:t>
            </a:r>
            <a:r>
              <a:rPr lang="ru-RU" sz="1600" dirty="0">
                <a:latin typeface="+mn-lt"/>
              </a:rPr>
              <a:t>11 июля противник, </a:t>
            </a:r>
            <a:r>
              <a:rPr lang="ru-RU" sz="1600" dirty="0" smtClean="0">
                <a:latin typeface="+mn-lt"/>
              </a:rPr>
              <a:t>продвинувшись</a:t>
            </a:r>
          </a:p>
          <a:p>
            <a:pPr>
              <a:spcBef>
                <a:spcPts val="0"/>
              </a:spcBef>
            </a:pPr>
            <a:r>
              <a:rPr lang="ru-RU" sz="1600" dirty="0" smtClean="0">
                <a:latin typeface="+mn-lt"/>
              </a:rPr>
              <a:t> </a:t>
            </a:r>
            <a:r>
              <a:rPr lang="ru-RU" sz="1600" dirty="0">
                <a:latin typeface="+mn-lt"/>
              </a:rPr>
              <a:t>на 30-35 км, вышел на рубеж Гостищево, Ржев, но до цели ему </a:t>
            </a:r>
            <a:endParaRPr lang="ru-RU" sz="1600" dirty="0" smtClean="0">
              <a:latin typeface="+mn-lt"/>
            </a:endParaRPr>
          </a:p>
          <a:p>
            <a:pPr>
              <a:spcBef>
                <a:spcPts val="0"/>
              </a:spcBef>
            </a:pPr>
            <a:r>
              <a:rPr lang="ru-RU" sz="1600" dirty="0" smtClean="0">
                <a:latin typeface="+mn-lt"/>
              </a:rPr>
              <a:t>по-прежнему </a:t>
            </a:r>
            <a:r>
              <a:rPr lang="ru-RU" sz="1600" dirty="0">
                <a:latin typeface="+mn-lt"/>
              </a:rPr>
              <a:t>было далеко. 12 июля войска перешли в </a:t>
            </a:r>
            <a:endParaRPr lang="ru-RU" sz="1600" dirty="0" smtClean="0">
              <a:latin typeface="+mn-lt"/>
            </a:endParaRPr>
          </a:p>
          <a:p>
            <a:pPr>
              <a:spcBef>
                <a:spcPts val="0"/>
              </a:spcBef>
            </a:pPr>
            <a:r>
              <a:rPr lang="ru-RU" sz="1600" dirty="0" smtClean="0">
                <a:latin typeface="+mn-lt"/>
              </a:rPr>
              <a:t>контрнаступление</a:t>
            </a:r>
            <a:r>
              <a:rPr lang="ru-RU" sz="1600" dirty="0">
                <a:latin typeface="+mn-lt"/>
              </a:rPr>
              <a:t>. С обеих сторон в боях участвовала </a:t>
            </a:r>
            <a:r>
              <a:rPr lang="ru-RU" sz="1600" dirty="0" smtClean="0">
                <a:latin typeface="+mn-lt"/>
              </a:rPr>
              <a:t>огромная</a:t>
            </a:r>
          </a:p>
          <a:p>
            <a:pPr>
              <a:spcBef>
                <a:spcPts val="0"/>
              </a:spcBef>
            </a:pPr>
            <a:r>
              <a:rPr lang="ru-RU" sz="1600" dirty="0" smtClean="0">
                <a:latin typeface="+mn-lt"/>
              </a:rPr>
              <a:t> </a:t>
            </a:r>
            <a:r>
              <a:rPr lang="ru-RU" sz="1600" dirty="0">
                <a:latin typeface="+mn-lt"/>
              </a:rPr>
              <a:t>масса танков. В районе д. Прохоровки произошло крупное </a:t>
            </a:r>
            <a:endParaRPr lang="ru-RU" sz="1600" dirty="0" smtClean="0">
              <a:latin typeface="+mn-lt"/>
            </a:endParaRPr>
          </a:p>
          <a:p>
            <a:pPr>
              <a:spcBef>
                <a:spcPts val="0"/>
              </a:spcBef>
            </a:pPr>
            <a:r>
              <a:rPr lang="ru-RU" sz="1600" dirty="0" smtClean="0">
                <a:latin typeface="+mn-lt"/>
              </a:rPr>
              <a:t>танковое </a:t>
            </a:r>
            <a:r>
              <a:rPr lang="ru-RU" sz="1600" dirty="0">
                <a:latin typeface="+mn-lt"/>
              </a:rPr>
              <a:t>сражение, в котором с обеих сторон участвовало около </a:t>
            </a:r>
            <a:endParaRPr lang="ru-RU" sz="1600" dirty="0" smtClean="0">
              <a:latin typeface="+mn-lt"/>
            </a:endParaRPr>
          </a:p>
          <a:p>
            <a:pPr>
              <a:spcBef>
                <a:spcPts val="0"/>
              </a:spcBef>
            </a:pPr>
            <a:r>
              <a:rPr lang="ru-RU" sz="1600" dirty="0" smtClean="0">
                <a:latin typeface="+mn-lt"/>
              </a:rPr>
              <a:t>1200 </a:t>
            </a:r>
            <a:r>
              <a:rPr lang="ru-RU" sz="1600" dirty="0">
                <a:latin typeface="+mn-lt"/>
              </a:rPr>
              <a:t>танков и самоходных орудий. 12 июля наступил перелом </a:t>
            </a:r>
            <a:r>
              <a:rPr lang="ru-RU" sz="1600" dirty="0" smtClean="0">
                <a:latin typeface="+mn-lt"/>
              </a:rPr>
              <a:t>в</a:t>
            </a:r>
          </a:p>
          <a:p>
            <a:pPr>
              <a:spcBef>
                <a:spcPts val="0"/>
              </a:spcBef>
            </a:pPr>
            <a:r>
              <a:rPr lang="ru-RU" sz="1600" dirty="0" smtClean="0">
                <a:latin typeface="+mn-lt"/>
              </a:rPr>
              <a:t> </a:t>
            </a:r>
            <a:r>
              <a:rPr lang="ru-RU" sz="1600" dirty="0">
                <a:latin typeface="+mn-lt"/>
              </a:rPr>
              <a:t>битве под Курском. В этот день по приказу Ставки Верховного </a:t>
            </a:r>
            <a:endParaRPr lang="ru-RU" sz="1600" dirty="0" smtClean="0">
              <a:latin typeface="+mn-lt"/>
            </a:endParaRPr>
          </a:p>
          <a:p>
            <a:pPr>
              <a:spcBef>
                <a:spcPts val="0"/>
              </a:spcBef>
            </a:pPr>
            <a:r>
              <a:rPr lang="ru-RU" sz="1600" dirty="0" smtClean="0">
                <a:latin typeface="+mn-lt"/>
              </a:rPr>
              <a:t>Главнокомандования </a:t>
            </a:r>
            <a:r>
              <a:rPr lang="ru-RU" sz="1600" dirty="0">
                <a:latin typeface="+mn-lt"/>
              </a:rPr>
              <a:t>в наступление перешли Брянский и </a:t>
            </a:r>
            <a:endParaRPr lang="ru-RU" sz="1600" dirty="0" smtClean="0">
              <a:latin typeface="+mn-lt"/>
            </a:endParaRPr>
          </a:p>
          <a:p>
            <a:pPr>
              <a:spcBef>
                <a:spcPts val="0"/>
              </a:spcBef>
            </a:pPr>
            <a:r>
              <a:rPr lang="ru-RU" sz="1600" dirty="0" smtClean="0">
                <a:latin typeface="+mn-lt"/>
              </a:rPr>
              <a:t>Западный </a:t>
            </a:r>
            <a:r>
              <a:rPr lang="ru-RU" sz="1600" dirty="0">
                <a:latin typeface="+mn-lt"/>
              </a:rPr>
              <a:t>фронты. Разгром наступивших группировок противника создал выгодную обстановку для перехода наших войск в решительное контрнаступление.</a:t>
            </a:r>
          </a:p>
          <a:p>
            <a:pPr indent="450000">
              <a:spcBef>
                <a:spcPts val="0"/>
              </a:spcBef>
            </a:pPr>
            <a:r>
              <a:rPr lang="ru-RU" sz="1600" dirty="0" smtClean="0">
                <a:latin typeface="+mn-lt"/>
              </a:rPr>
              <a:t>Утром </a:t>
            </a:r>
            <a:r>
              <a:rPr lang="ru-RU" sz="1600" dirty="0">
                <a:latin typeface="+mn-lt"/>
              </a:rPr>
              <a:t>12 июля в полосе наступления ударных группировок Западного и Брянского фронтов началась мощная артиллерийская и авиационная подготовка. Гитлеровцы после мощных ударов артиллерии и авиации вначале не смогли оказать серьёзного сопротивления.</a:t>
            </a:r>
          </a:p>
          <a:p>
            <a:pPr indent="450000">
              <a:spcBef>
                <a:spcPts val="0"/>
              </a:spcBef>
            </a:pPr>
            <a:r>
              <a:rPr lang="ru-RU" sz="1600" dirty="0" smtClean="0">
                <a:latin typeface="+mn-lt"/>
              </a:rPr>
              <a:t>Советские </a:t>
            </a:r>
            <a:r>
              <a:rPr lang="ru-RU" sz="1600" dirty="0">
                <a:latin typeface="+mn-lt"/>
              </a:rPr>
              <a:t>войска наращивали силу ударов  и не давали врагу передышки ни, днем ни ночью. На рассвете 5 августа Орёл был полностью очищен от врага.</a:t>
            </a:r>
          </a:p>
          <a:p>
            <a:pPr>
              <a:spcBef>
                <a:spcPts val="0"/>
              </a:spcBef>
            </a:pPr>
            <a:endParaRPr lang="ru-RU" sz="1600" dirty="0"/>
          </a:p>
          <a:p>
            <a:pPr>
              <a:spcBef>
                <a:spcPts val="0"/>
              </a:spcBef>
            </a:pPr>
            <a:r>
              <a:rPr lang="ru-RU" sz="2000" dirty="0" smtClean="0">
                <a:solidFill>
                  <a:srgbClr val="800000"/>
                </a:solidFill>
                <a:effectLst>
                  <a:outerShdw blurRad="38100" dist="38100" dir="2700000" algn="tl">
                    <a:srgbClr val="000000">
                      <a:alpha val="43137"/>
                    </a:srgbClr>
                  </a:outerShdw>
                </a:effectLst>
                <a:latin typeface="+mn-lt"/>
              </a:rPr>
              <a:t>Итог</a:t>
            </a:r>
            <a:r>
              <a:rPr lang="ru-RU" sz="2000" dirty="0">
                <a:solidFill>
                  <a:srgbClr val="800000"/>
                </a:solidFill>
                <a:effectLst>
                  <a:outerShdw blurRad="38100" dist="38100" dir="2700000" algn="tl">
                    <a:srgbClr val="000000">
                      <a:alpha val="43137"/>
                    </a:srgbClr>
                  </a:outerShdw>
                </a:effectLst>
                <a:latin typeface="+mn-lt"/>
              </a:rPr>
              <a:t>: </a:t>
            </a:r>
            <a:r>
              <a:rPr lang="ru-RU" sz="1600" dirty="0">
                <a:latin typeface="+mn-lt"/>
              </a:rPr>
              <a:t>пятьдесят дней продолжалась Курская битва – одна из величайших битв второй мировой войны. В ходе неё советские войска продвинулись в южном и юго-западном направлениях на 140 км. В результате контрнаступления вермахт потерял около 200 тыс. человек, 1,5 тыс. танков, свыше 3,7 тыс. самолетов, 3 тыс. орудий. Победа в Курской битве стала одним из важнейших этапов достижения победы Советского Союза над фашистской Германией. Стратегическая инициатива окончательно перешла в руки советского командования.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7587"/>
                                        </p:tgtEl>
                                        <p:attrNameLst>
                                          <p:attrName>style.visibility</p:attrName>
                                        </p:attrNameLst>
                                      </p:cBhvr>
                                      <p:to>
                                        <p:strVal val="visible"/>
                                      </p:to>
                                    </p:set>
                                    <p:animEffect transition="in" filter="fade">
                                      <p:cBhvr>
                                        <p:cTn id="7" dur="1000">
                                          <p:stCondLst>
                                            <p:cond delay="0"/>
                                          </p:stCondLst>
                                        </p:cTn>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15" name="Picture 11" descr="День победы1"/>
          <p:cNvPicPr>
            <a:picLocks noChangeAspect="1" noChangeArrowheads="1"/>
          </p:cNvPicPr>
          <p:nvPr/>
        </p:nvPicPr>
        <p:blipFill>
          <a:blip r:embed="rId3" cstate="print">
            <a:lum bright="60000" contrast="-18000"/>
          </a:blip>
          <a:srcRect/>
          <a:stretch>
            <a:fillRect/>
          </a:stretch>
        </p:blipFill>
        <p:spPr bwMode="auto">
          <a:xfrm>
            <a:off x="827088" y="765175"/>
            <a:ext cx="8174068" cy="5359400"/>
          </a:xfrm>
          <a:prstGeom prst="rect">
            <a:avLst/>
          </a:prstGeom>
          <a:ln>
            <a:noFill/>
          </a:ln>
          <a:effectLst>
            <a:softEdge rad="112500"/>
          </a:effectLst>
        </p:spPr>
      </p:pic>
      <p:sp>
        <p:nvSpPr>
          <p:cNvPr id="21509" name="Rectangle 5"/>
          <p:cNvSpPr>
            <a:spLocks noGrp="1" noChangeArrowheads="1"/>
          </p:cNvSpPr>
          <p:nvPr>
            <p:ph type="title"/>
          </p:nvPr>
        </p:nvSpPr>
        <p:spPr>
          <a:xfrm>
            <a:off x="428625" y="0"/>
            <a:ext cx="8243888" cy="765175"/>
          </a:xfrm>
        </p:spPr>
        <p:txBody>
          <a:bodyPr/>
          <a:lstStyle/>
          <a:p>
            <a:pPr eaLnBrk="1" hangingPunct="1"/>
            <a:r>
              <a:rPr lang="ru-RU" sz="2400" b="1" smtClean="0">
                <a:solidFill>
                  <a:srgbClr val="006666"/>
                </a:solidFill>
                <a:cs typeface="Times New Roman" pitchFamily="18" charset="0"/>
              </a:rPr>
              <a:t>Слава и доблесть русского оружия</a:t>
            </a:r>
            <a:br>
              <a:rPr lang="ru-RU" sz="2400" b="1" smtClean="0">
                <a:solidFill>
                  <a:srgbClr val="006666"/>
                </a:solidFill>
                <a:cs typeface="Times New Roman" pitchFamily="18" charset="0"/>
              </a:rPr>
            </a:br>
            <a:r>
              <a:rPr lang="ru-RU" sz="2400" b="1" smtClean="0">
                <a:solidFill>
                  <a:srgbClr val="006666"/>
                </a:solidFill>
                <a:cs typeface="Times New Roman" pitchFamily="18" charset="0"/>
              </a:rPr>
              <a:t>(продолжение)</a:t>
            </a:r>
          </a:p>
        </p:txBody>
      </p:sp>
      <p:sp>
        <p:nvSpPr>
          <p:cNvPr id="21511" name="Rectangle 7"/>
          <p:cNvSpPr>
            <a:spLocks noGrp="1" noChangeArrowheads="1"/>
          </p:cNvSpPr>
          <p:nvPr>
            <p:ph type="body" idx="1"/>
          </p:nvPr>
        </p:nvSpPr>
        <p:spPr>
          <a:xfrm>
            <a:off x="142875" y="692150"/>
            <a:ext cx="8072438" cy="6165850"/>
          </a:xfrm>
        </p:spPr>
        <p:txBody>
          <a:bodyPr/>
          <a:lstStyle/>
          <a:p>
            <a:pPr eaLnBrk="1" hangingPunct="1">
              <a:lnSpc>
                <a:spcPct val="80000"/>
              </a:lnSpc>
            </a:pPr>
            <a:r>
              <a:rPr lang="ru-RU" sz="2400" b="1" i="1" u="sng" smtClean="0">
                <a:solidFill>
                  <a:srgbClr val="CC0000"/>
                </a:solidFill>
              </a:rPr>
              <a:t>1 декабря</a:t>
            </a:r>
            <a:r>
              <a:rPr lang="ru-RU" sz="2400" smtClean="0"/>
              <a:t> </a:t>
            </a:r>
            <a:r>
              <a:rPr lang="en-US" sz="2400" smtClean="0"/>
              <a:t> </a:t>
            </a:r>
            <a:r>
              <a:rPr lang="ru-RU" sz="1800" smtClean="0"/>
              <a:t>- </a:t>
            </a:r>
            <a:r>
              <a:rPr lang="ru-RU" sz="1800" b="1" smtClean="0"/>
              <a:t>День победы русской эскадры под командованием П.С. Нахимова над турецкой эскадрой у мыса Синоп (1853г.)</a:t>
            </a:r>
          </a:p>
          <a:p>
            <a:pPr eaLnBrk="1" hangingPunct="1">
              <a:lnSpc>
                <a:spcPct val="80000"/>
              </a:lnSpc>
            </a:pPr>
            <a:r>
              <a:rPr lang="ru-RU" sz="2400" b="1" i="1" u="sng" smtClean="0">
                <a:solidFill>
                  <a:srgbClr val="CC0000"/>
                </a:solidFill>
              </a:rPr>
              <a:t>23 февраля</a:t>
            </a:r>
            <a:r>
              <a:rPr lang="ru-RU" sz="1800" smtClean="0"/>
              <a:t> </a:t>
            </a:r>
            <a:r>
              <a:rPr lang="en-US" sz="1800" smtClean="0"/>
              <a:t> - </a:t>
            </a:r>
            <a:r>
              <a:rPr lang="ru-RU" sz="1800" b="1" smtClean="0"/>
              <a:t>День защитника Отечества</a:t>
            </a:r>
          </a:p>
          <a:p>
            <a:pPr eaLnBrk="1" hangingPunct="1">
              <a:lnSpc>
                <a:spcPct val="80000"/>
              </a:lnSpc>
            </a:pPr>
            <a:r>
              <a:rPr lang="ru-RU" sz="2400" b="1" i="1" u="sng" smtClean="0">
                <a:solidFill>
                  <a:srgbClr val="CC0000"/>
                </a:solidFill>
              </a:rPr>
              <a:t>7 ноября</a:t>
            </a:r>
            <a:r>
              <a:rPr lang="ru-RU" sz="2400" smtClean="0"/>
              <a:t> </a:t>
            </a:r>
            <a:r>
              <a:rPr lang="ru-RU" sz="1800" smtClean="0"/>
              <a:t>- </a:t>
            </a:r>
            <a:r>
              <a:rPr lang="ru-RU" sz="1800" b="1" smtClean="0"/>
              <a:t>День </a:t>
            </a:r>
            <a:r>
              <a:rPr lang="ru-RU" sz="1800" b="1" u="sng" smtClean="0"/>
              <a:t>проведения военного парада на Красной площади в городе Москве в ознаменование двадцать четвертой годовщины Великой Октябрьской социалистической революции (1941 год)</a:t>
            </a:r>
            <a:r>
              <a:rPr lang="ru-RU" sz="1800" b="1" smtClean="0"/>
              <a:t>; </a:t>
            </a:r>
            <a:r>
              <a:rPr lang="ru-RU" sz="1800" b="1" i="1" smtClean="0"/>
              <a:t>(в ред. Федерального закона от 29.12.04 № 200-ФЗ)</a:t>
            </a:r>
            <a:r>
              <a:rPr lang="ru-RU" sz="1800" b="1" smtClean="0"/>
              <a:t> </a:t>
            </a:r>
          </a:p>
          <a:p>
            <a:pPr eaLnBrk="1" hangingPunct="1">
              <a:lnSpc>
                <a:spcPct val="80000"/>
              </a:lnSpc>
            </a:pPr>
            <a:r>
              <a:rPr lang="ru-RU" sz="2400" b="1" i="1" u="sng" smtClean="0">
                <a:solidFill>
                  <a:srgbClr val="CC0000"/>
                </a:solidFill>
              </a:rPr>
              <a:t>5 декабря</a:t>
            </a:r>
            <a:r>
              <a:rPr lang="ru-RU" sz="2400" smtClean="0"/>
              <a:t>  </a:t>
            </a:r>
            <a:r>
              <a:rPr lang="ru-RU" sz="1800" smtClean="0"/>
              <a:t>- </a:t>
            </a:r>
            <a:r>
              <a:rPr lang="ru-RU" sz="1800" b="1" smtClean="0"/>
              <a:t>День начала контрнаступления советских войск против немецко-фашистских  войск в битве под Москвой (1941г.)</a:t>
            </a:r>
          </a:p>
          <a:p>
            <a:pPr eaLnBrk="1" hangingPunct="1">
              <a:lnSpc>
                <a:spcPct val="80000"/>
              </a:lnSpc>
            </a:pPr>
            <a:r>
              <a:rPr lang="ru-RU" sz="2400" b="1" i="1" u="sng" smtClean="0">
                <a:solidFill>
                  <a:srgbClr val="CC0000"/>
                </a:solidFill>
              </a:rPr>
              <a:t>2 февраля</a:t>
            </a:r>
            <a:r>
              <a:rPr lang="ru-RU" sz="2400" smtClean="0"/>
              <a:t>  </a:t>
            </a:r>
            <a:r>
              <a:rPr lang="ru-RU" sz="1800" smtClean="0"/>
              <a:t>- </a:t>
            </a:r>
            <a:r>
              <a:rPr lang="ru-RU" sz="1800" b="1" smtClean="0"/>
              <a:t>День разгрома советскими войсками немецко-фашистских войск в  Сталинградской битве (1943г.)</a:t>
            </a:r>
          </a:p>
          <a:p>
            <a:pPr eaLnBrk="1" hangingPunct="1">
              <a:lnSpc>
                <a:spcPct val="80000"/>
              </a:lnSpc>
            </a:pPr>
            <a:r>
              <a:rPr lang="ru-RU" sz="2400" b="1" i="1" u="sng" smtClean="0">
                <a:solidFill>
                  <a:srgbClr val="CC0000"/>
                </a:solidFill>
              </a:rPr>
              <a:t>23 августа</a:t>
            </a:r>
            <a:r>
              <a:rPr lang="ru-RU" sz="2400" smtClean="0"/>
              <a:t> </a:t>
            </a:r>
            <a:r>
              <a:rPr lang="ru-RU" sz="2000" smtClean="0"/>
              <a:t>- </a:t>
            </a:r>
            <a:r>
              <a:rPr lang="ru-RU" sz="2000" b="1" smtClean="0"/>
              <a:t>День разгрома советскими войсками немецко-фашистских войск в Курской битве (1943г.)</a:t>
            </a:r>
          </a:p>
          <a:p>
            <a:pPr eaLnBrk="1" hangingPunct="1">
              <a:lnSpc>
                <a:spcPct val="80000"/>
              </a:lnSpc>
            </a:pPr>
            <a:r>
              <a:rPr lang="ru-RU" sz="2400" b="1" i="1" u="sng" smtClean="0">
                <a:solidFill>
                  <a:srgbClr val="CC0000"/>
                </a:solidFill>
              </a:rPr>
              <a:t>27 января</a:t>
            </a:r>
            <a:r>
              <a:rPr lang="ru-RU" sz="2400" smtClean="0"/>
              <a:t> </a:t>
            </a:r>
            <a:r>
              <a:rPr lang="ru-RU" sz="2000" smtClean="0"/>
              <a:t>- </a:t>
            </a:r>
            <a:r>
              <a:rPr lang="ru-RU" sz="2000" b="1" smtClean="0"/>
              <a:t>День снятия блокады города Ленинграда (1944г</a:t>
            </a:r>
            <a:r>
              <a:rPr lang="ru-RU" sz="2000" smtClean="0"/>
              <a:t>.)</a:t>
            </a:r>
          </a:p>
          <a:p>
            <a:pPr eaLnBrk="1" hangingPunct="1">
              <a:lnSpc>
                <a:spcPct val="80000"/>
              </a:lnSpc>
            </a:pPr>
            <a:r>
              <a:rPr lang="ru-RU" sz="2400" b="1" i="1" u="sng" smtClean="0">
                <a:solidFill>
                  <a:srgbClr val="CC0000"/>
                </a:solidFill>
              </a:rPr>
              <a:t>9 мая</a:t>
            </a:r>
            <a:r>
              <a:rPr lang="ru-RU" sz="2400" smtClean="0"/>
              <a:t>  </a:t>
            </a:r>
            <a:r>
              <a:rPr lang="ru-RU" sz="2000" smtClean="0"/>
              <a:t>- </a:t>
            </a:r>
            <a:r>
              <a:rPr lang="ru-RU" sz="2000" b="1" smtClean="0"/>
              <a:t>День Победы советского народа в Великой Отечественной войне 1941-1945 годов (1945г.)</a:t>
            </a:r>
          </a:p>
          <a:p>
            <a:pPr eaLnBrk="1" hangingPunct="1">
              <a:lnSpc>
                <a:spcPct val="80000"/>
              </a:lnSpc>
            </a:pPr>
            <a:r>
              <a:rPr lang="ru-RU" sz="2400" b="1" i="1" u="sng" smtClean="0">
                <a:solidFill>
                  <a:srgbClr val="CC0000"/>
                </a:solidFill>
              </a:rPr>
              <a:t>4 ноября</a:t>
            </a:r>
            <a:r>
              <a:rPr lang="ru-RU" sz="2400" smtClean="0"/>
              <a:t> </a:t>
            </a:r>
            <a:r>
              <a:rPr lang="ru-RU" sz="2000" smtClean="0"/>
              <a:t>- </a:t>
            </a:r>
            <a:r>
              <a:rPr lang="ru-RU" sz="2000" b="1" u="sng" smtClean="0"/>
              <a:t>День народного единства.</a:t>
            </a:r>
            <a:r>
              <a:rPr lang="en-US" sz="2000" b="1" u="sng" smtClean="0"/>
              <a:t> </a:t>
            </a:r>
          </a:p>
          <a:p>
            <a:pPr eaLnBrk="1" hangingPunct="1">
              <a:lnSpc>
                <a:spcPct val="80000"/>
              </a:lnSpc>
            </a:pPr>
            <a:endParaRPr lang="en-US" sz="2000" b="1" i="1" u="sng" smtClean="0"/>
          </a:p>
          <a:p>
            <a:pPr algn="ctr" eaLnBrk="1" hangingPunct="1">
              <a:lnSpc>
                <a:spcPct val="80000"/>
              </a:lnSpc>
              <a:buFontTx/>
              <a:buNone/>
            </a:pPr>
            <a:r>
              <a:rPr lang="ru-RU" sz="1600" i="1" smtClean="0"/>
              <a:t>(абзац введен Федеральным законом от 29.12.04 № 200-ФЗ)</a:t>
            </a:r>
            <a:r>
              <a:rPr lang="ru-RU" sz="1600" smtClean="0"/>
              <a:t> </a:t>
            </a:r>
            <a:br>
              <a:rPr lang="ru-RU" sz="1600" smtClean="0"/>
            </a:br>
            <a:r>
              <a:rPr lang="ru-RU" sz="1200" b="1" smtClean="0"/>
              <a:t/>
            </a:r>
            <a:br>
              <a:rPr lang="ru-RU" sz="1200" b="1" smtClean="0"/>
            </a:br>
            <a:endParaRPr lang="ru-RU" sz="1200" b="1" smtClean="0"/>
          </a:p>
        </p:txBody>
      </p:sp>
      <p:sp>
        <p:nvSpPr>
          <p:cNvPr id="10245" name="Text Box 8"/>
          <p:cNvSpPr txBox="1">
            <a:spLocks noChangeArrowheads="1"/>
          </p:cNvSpPr>
          <p:nvPr/>
        </p:nvSpPr>
        <p:spPr bwMode="auto">
          <a:xfrm>
            <a:off x="0" y="6521450"/>
            <a:ext cx="755650"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Scale>
                                      <p:cBhvr>
                                        <p:cTn id="7" dur="1000" decel="50000" fill="hold">
                                          <p:stCondLst>
                                            <p:cond delay="0"/>
                                          </p:stCondLst>
                                        </p:cTn>
                                        <p:tgtEl>
                                          <p:spTgt spid="2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509"/>
                                        </p:tgtEl>
                                        <p:attrNameLst>
                                          <p:attrName>ppt_x</p:attrName>
                                          <p:attrName>ppt_y</p:attrName>
                                        </p:attrNameLst>
                                      </p:cBhvr>
                                    </p:animMotion>
                                    <p:animEffect transition="in" filter="fade">
                                      <p:cBhvr>
                                        <p:cTn id="9" dur="1000"/>
                                        <p:tgtEl>
                                          <p:spTgt spid="2150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1511">
                                            <p:txEl>
                                              <p:pRg st="0" end="0"/>
                                            </p:txEl>
                                          </p:spTgt>
                                        </p:tgtEl>
                                        <p:attrNameLst>
                                          <p:attrName>style.visibility</p:attrName>
                                        </p:attrNameLst>
                                      </p:cBhvr>
                                      <p:to>
                                        <p:strVal val="visible"/>
                                      </p:to>
                                    </p:set>
                                    <p:animEffect transition="in" filter="slide(fromBottom)">
                                      <p:cBhvr>
                                        <p:cTn id="14" dur="500"/>
                                        <p:tgtEl>
                                          <p:spTgt spid="215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1511">
                                            <p:txEl>
                                              <p:pRg st="1" end="1"/>
                                            </p:txEl>
                                          </p:spTgt>
                                        </p:tgtEl>
                                        <p:attrNameLst>
                                          <p:attrName>style.visibility</p:attrName>
                                        </p:attrNameLst>
                                      </p:cBhvr>
                                      <p:to>
                                        <p:strVal val="visible"/>
                                      </p:to>
                                    </p:set>
                                    <p:animEffect transition="in" filter="slide(fromBottom)">
                                      <p:cBhvr>
                                        <p:cTn id="19" dur="500"/>
                                        <p:tgtEl>
                                          <p:spTgt spid="215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1511">
                                            <p:txEl>
                                              <p:pRg st="2" end="2"/>
                                            </p:txEl>
                                          </p:spTgt>
                                        </p:tgtEl>
                                        <p:attrNameLst>
                                          <p:attrName>style.visibility</p:attrName>
                                        </p:attrNameLst>
                                      </p:cBhvr>
                                      <p:to>
                                        <p:strVal val="visible"/>
                                      </p:to>
                                    </p:set>
                                    <p:animEffect transition="in" filter="slide(fromBottom)">
                                      <p:cBhvr>
                                        <p:cTn id="24" dur="500"/>
                                        <p:tgtEl>
                                          <p:spTgt spid="215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1511">
                                            <p:txEl>
                                              <p:pRg st="3" end="3"/>
                                            </p:txEl>
                                          </p:spTgt>
                                        </p:tgtEl>
                                        <p:attrNameLst>
                                          <p:attrName>style.visibility</p:attrName>
                                        </p:attrNameLst>
                                      </p:cBhvr>
                                      <p:to>
                                        <p:strVal val="visible"/>
                                      </p:to>
                                    </p:set>
                                    <p:animEffect transition="in" filter="slide(fromBottom)">
                                      <p:cBhvr>
                                        <p:cTn id="29" dur="500"/>
                                        <p:tgtEl>
                                          <p:spTgt spid="215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1511">
                                            <p:txEl>
                                              <p:pRg st="4" end="4"/>
                                            </p:txEl>
                                          </p:spTgt>
                                        </p:tgtEl>
                                        <p:attrNameLst>
                                          <p:attrName>style.visibility</p:attrName>
                                        </p:attrNameLst>
                                      </p:cBhvr>
                                      <p:to>
                                        <p:strVal val="visible"/>
                                      </p:to>
                                    </p:set>
                                    <p:animEffect transition="in" filter="slide(fromBottom)">
                                      <p:cBhvr>
                                        <p:cTn id="34" dur="500"/>
                                        <p:tgtEl>
                                          <p:spTgt spid="2151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1511">
                                            <p:txEl>
                                              <p:pRg st="5" end="5"/>
                                            </p:txEl>
                                          </p:spTgt>
                                        </p:tgtEl>
                                        <p:attrNameLst>
                                          <p:attrName>style.visibility</p:attrName>
                                        </p:attrNameLst>
                                      </p:cBhvr>
                                      <p:to>
                                        <p:strVal val="visible"/>
                                      </p:to>
                                    </p:set>
                                    <p:animEffect transition="in" filter="slide(fromBottom)">
                                      <p:cBhvr>
                                        <p:cTn id="39" dur="500"/>
                                        <p:tgtEl>
                                          <p:spTgt spid="2151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21511">
                                            <p:txEl>
                                              <p:pRg st="6" end="6"/>
                                            </p:txEl>
                                          </p:spTgt>
                                        </p:tgtEl>
                                        <p:attrNameLst>
                                          <p:attrName>style.visibility</p:attrName>
                                        </p:attrNameLst>
                                      </p:cBhvr>
                                      <p:to>
                                        <p:strVal val="visible"/>
                                      </p:to>
                                    </p:set>
                                    <p:animEffect transition="in" filter="slide(fromBottom)">
                                      <p:cBhvr>
                                        <p:cTn id="44" dur="500"/>
                                        <p:tgtEl>
                                          <p:spTgt spid="21511">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1511">
                                            <p:txEl>
                                              <p:pRg st="7" end="7"/>
                                            </p:txEl>
                                          </p:spTgt>
                                        </p:tgtEl>
                                        <p:attrNameLst>
                                          <p:attrName>style.visibility</p:attrName>
                                        </p:attrNameLst>
                                      </p:cBhvr>
                                      <p:to>
                                        <p:strVal val="visible"/>
                                      </p:to>
                                    </p:set>
                                    <p:animEffect transition="in" filter="slide(fromBottom)">
                                      <p:cBhvr>
                                        <p:cTn id="49" dur="500"/>
                                        <p:tgtEl>
                                          <p:spTgt spid="21511">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21511">
                                            <p:txEl>
                                              <p:pRg st="8" end="8"/>
                                            </p:txEl>
                                          </p:spTgt>
                                        </p:tgtEl>
                                        <p:attrNameLst>
                                          <p:attrName>style.visibility</p:attrName>
                                        </p:attrNameLst>
                                      </p:cBhvr>
                                      <p:to>
                                        <p:strVal val="visible"/>
                                      </p:to>
                                    </p:set>
                                    <p:animEffect transition="in" filter="slide(fromBottom)">
                                      <p:cBhvr>
                                        <p:cTn id="54" dur="500"/>
                                        <p:tgtEl>
                                          <p:spTgt spid="21511">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21511">
                                            <p:txEl>
                                              <p:pRg st="10" end="10"/>
                                            </p:txEl>
                                          </p:spTgt>
                                        </p:tgtEl>
                                        <p:attrNameLst>
                                          <p:attrName>style.visibility</p:attrName>
                                        </p:attrNameLst>
                                      </p:cBhvr>
                                      <p:to>
                                        <p:strVal val="visible"/>
                                      </p:to>
                                    </p:set>
                                    <p:animEffect transition="in" filter="slide(fromBottom)">
                                      <p:cBhvr>
                                        <p:cTn id="59" dur="500"/>
                                        <p:tgtEl>
                                          <p:spTgt spid="215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a:xfrm>
            <a:off x="857224" y="142852"/>
            <a:ext cx="7772400" cy="1143000"/>
          </a:xfrm>
        </p:spPr>
        <p:txBody>
          <a:bodyPr/>
          <a:lstStyle/>
          <a:p>
            <a:pPr eaLnBrk="1" hangingPunct="1"/>
            <a:r>
              <a:rPr lang="ru-RU" sz="3200" b="1" dirty="0" smtClean="0">
                <a:solidFill>
                  <a:srgbClr val="008000"/>
                </a:solidFill>
              </a:rPr>
              <a:t>Блокада Ленинграда</a:t>
            </a:r>
          </a:p>
        </p:txBody>
      </p:sp>
      <p:pic>
        <p:nvPicPr>
          <p:cNvPr id="56323" name="Picture 2" descr="E:\Новая папка\блокадное кольцо\207161100_tonnel.gif"/>
          <p:cNvPicPr>
            <a:picLocks noGrp="1" noChangeAspect="1" noChangeArrowheads="1"/>
          </p:cNvPicPr>
          <p:nvPr>
            <p:ph idx="1"/>
          </p:nvPr>
        </p:nvPicPr>
        <p:blipFill>
          <a:blip r:embed="rId2" cstate="print"/>
          <a:srcRect/>
          <a:stretch>
            <a:fillRect/>
          </a:stretch>
        </p:blipFill>
        <p:spPr>
          <a:xfrm>
            <a:off x="357158" y="1214422"/>
            <a:ext cx="8467282" cy="514353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6" name="Picture 6" descr="t3485_13"/>
          <p:cNvPicPr>
            <a:picLocks noChangeAspect="1" noChangeArrowheads="1"/>
          </p:cNvPicPr>
          <p:nvPr/>
        </p:nvPicPr>
        <p:blipFill>
          <a:blip r:embed="rId3" cstate="print">
            <a:lum bright="12000"/>
          </a:blip>
          <a:srcRect/>
          <a:stretch>
            <a:fillRect/>
          </a:stretch>
        </p:blipFill>
        <p:spPr bwMode="auto">
          <a:xfrm>
            <a:off x="6143625" y="1214438"/>
            <a:ext cx="2789238" cy="3141662"/>
          </a:xfrm>
          <a:prstGeom prst="rect">
            <a:avLst/>
          </a:prstGeom>
          <a:ln>
            <a:noFill/>
          </a:ln>
          <a:effectLst>
            <a:outerShdw blurRad="292100" dist="139700" dir="2700000" algn="tl" rotWithShape="0">
              <a:srgbClr val="333333">
                <a:alpha val="65000"/>
              </a:srgbClr>
            </a:outerShdw>
          </a:effectLst>
        </p:spPr>
      </p:pic>
      <p:sp>
        <p:nvSpPr>
          <p:cNvPr id="68611" name="Rectangle 3"/>
          <p:cNvSpPr>
            <a:spLocks noGrp="1" noChangeArrowheads="1"/>
          </p:cNvSpPr>
          <p:nvPr>
            <p:ph type="title"/>
          </p:nvPr>
        </p:nvSpPr>
        <p:spPr>
          <a:xfrm>
            <a:off x="785786" y="142852"/>
            <a:ext cx="7821612" cy="581025"/>
          </a:xfrm>
        </p:spPr>
        <p:txBody>
          <a:bodyPr/>
          <a:lstStyle/>
          <a:p>
            <a:pPr eaLnBrk="1" hangingPunct="1"/>
            <a:r>
              <a:rPr lang="ru-RU" sz="2400" b="1" dirty="0" smtClean="0">
                <a:solidFill>
                  <a:srgbClr val="006666"/>
                </a:solidFill>
                <a:cs typeface="Times New Roman" pitchFamily="18" charset="0"/>
              </a:rPr>
              <a:t>Героическая битва за Ленинград (1944 г.)</a:t>
            </a:r>
          </a:p>
        </p:txBody>
      </p:sp>
      <p:sp>
        <p:nvSpPr>
          <p:cNvPr id="68612" name="Rectangle 4"/>
          <p:cNvSpPr>
            <a:spLocks noGrp="1" noChangeArrowheads="1"/>
          </p:cNvSpPr>
          <p:nvPr>
            <p:ph type="body" idx="1"/>
          </p:nvPr>
        </p:nvSpPr>
        <p:spPr>
          <a:xfrm>
            <a:off x="285719" y="714375"/>
            <a:ext cx="5786479" cy="4164013"/>
          </a:xfrm>
        </p:spPr>
        <p:txBody>
          <a:bodyPr/>
          <a:lstStyle/>
          <a:p>
            <a:pPr marL="0" indent="0" algn="just" eaLnBrk="1" hangingPunct="1">
              <a:spcBef>
                <a:spcPct val="0"/>
              </a:spcBef>
              <a:buFontTx/>
              <a:buNone/>
            </a:pPr>
            <a:r>
              <a:rPr lang="ru-RU" sz="2000" dirty="0" smtClean="0">
                <a:solidFill>
                  <a:srgbClr val="A50021"/>
                </a:solidFill>
                <a:effectLst>
                  <a:outerShdw blurRad="38100" dist="38100" dir="2700000" algn="tl">
                    <a:srgbClr val="000000">
                      <a:alpha val="43137"/>
                    </a:srgbClr>
                  </a:outerShdw>
                </a:effectLst>
              </a:rPr>
              <a:t>Участвующие стороны: </a:t>
            </a:r>
            <a:r>
              <a:rPr lang="ru-RU" sz="2000" dirty="0" smtClean="0"/>
              <a:t>СССР, Германия.</a:t>
            </a:r>
          </a:p>
          <a:p>
            <a:pPr marL="0" indent="0" algn="just" eaLnBrk="1" hangingPunct="1">
              <a:spcBef>
                <a:spcPct val="0"/>
              </a:spcBef>
              <a:buFontTx/>
              <a:buNone/>
            </a:pPr>
            <a:r>
              <a:rPr lang="ru-RU" sz="2000" dirty="0" smtClean="0">
                <a:solidFill>
                  <a:srgbClr val="A50021"/>
                </a:solidFill>
                <a:effectLst>
                  <a:outerShdw blurRad="38100" dist="38100" dir="2700000" algn="tl">
                    <a:srgbClr val="000000">
                      <a:alpha val="43137"/>
                    </a:srgbClr>
                  </a:outerShdw>
                </a:effectLst>
              </a:rPr>
              <a:t>Места сражений: </a:t>
            </a:r>
            <a:r>
              <a:rPr lang="ru-RU" sz="2000" dirty="0" smtClean="0"/>
              <a:t>Ленинград, Ленинградская область.</a:t>
            </a:r>
          </a:p>
          <a:p>
            <a:pPr marL="0" indent="0" algn="just" eaLnBrk="1" hangingPunct="1">
              <a:spcBef>
                <a:spcPct val="0"/>
              </a:spcBef>
              <a:buFontTx/>
              <a:buNone/>
            </a:pPr>
            <a:r>
              <a:rPr lang="ru-RU" sz="2000" dirty="0" smtClean="0">
                <a:solidFill>
                  <a:srgbClr val="A50021"/>
                </a:solidFill>
                <a:effectLst>
                  <a:outerShdw blurRad="38100" dist="38100" dir="2700000" algn="tl">
                    <a:srgbClr val="000000">
                      <a:alpha val="43137"/>
                    </a:srgbClr>
                  </a:outerShdw>
                </a:effectLst>
              </a:rPr>
              <a:t>Численность: </a:t>
            </a:r>
            <a:r>
              <a:rPr lang="ru-RU" sz="2000" dirty="0" smtClean="0"/>
              <a:t>многочисленный силы с обоих сторон.</a:t>
            </a:r>
            <a:endParaRPr lang="ru-RU" sz="2000" dirty="0" smtClean="0">
              <a:solidFill>
                <a:srgbClr val="800000"/>
              </a:solidFill>
            </a:endParaRPr>
          </a:p>
          <a:p>
            <a:pPr marL="0" indent="0" algn="just" eaLnBrk="1" hangingPunct="1">
              <a:spcBef>
                <a:spcPct val="0"/>
              </a:spcBef>
              <a:buFontTx/>
              <a:buNone/>
            </a:pPr>
            <a:r>
              <a:rPr lang="ru-RU" sz="2000" dirty="0" smtClean="0">
                <a:solidFill>
                  <a:srgbClr val="A50021"/>
                </a:solidFill>
                <a:effectLst>
                  <a:outerShdw blurRad="38100" dist="38100" dir="2700000" algn="tl">
                    <a:srgbClr val="000000">
                      <a:alpha val="43137"/>
                    </a:srgbClr>
                  </a:outerShdw>
                </a:effectLst>
              </a:rPr>
              <a:t>Задачи: </a:t>
            </a:r>
            <a:r>
              <a:rPr lang="ru-RU" sz="2000" dirty="0" smtClean="0"/>
              <a:t>деблокировать северную столицу России - Ленинград; окончательно очистить территории страны от врага.</a:t>
            </a:r>
          </a:p>
          <a:p>
            <a:pPr marL="0" indent="449263" eaLnBrk="1" hangingPunct="1">
              <a:spcBef>
                <a:spcPct val="0"/>
              </a:spcBef>
              <a:buFontTx/>
              <a:buNone/>
            </a:pPr>
            <a:r>
              <a:rPr lang="ru-RU" sz="2000" dirty="0" smtClean="0"/>
              <a:t>		</a:t>
            </a:r>
          </a:p>
          <a:p>
            <a:pPr marL="0" indent="449263" eaLnBrk="1" hangingPunct="1">
              <a:spcBef>
                <a:spcPct val="0"/>
              </a:spcBef>
              <a:buFontTx/>
              <a:buNone/>
            </a:pPr>
            <a:r>
              <a:rPr lang="ru-RU" sz="2000" dirty="0" smtClean="0"/>
              <a:t>	</a:t>
            </a:r>
          </a:p>
        </p:txBody>
      </p:sp>
      <p:pic>
        <p:nvPicPr>
          <p:cNvPr id="57349" name="Picture 8"/>
          <p:cNvPicPr>
            <a:picLocks noChangeAspect="1" noChangeArrowheads="1"/>
          </p:cNvPicPr>
          <p:nvPr/>
        </p:nvPicPr>
        <p:blipFill>
          <a:blip r:embed="rId4" cstate="print"/>
          <a:srcRect/>
          <a:stretch>
            <a:fillRect/>
          </a:stretch>
        </p:blipFill>
        <p:spPr bwMode="auto">
          <a:xfrm>
            <a:off x="357158" y="3286124"/>
            <a:ext cx="5500726" cy="307970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8611"/>
                                        </p:tgtEl>
                                        <p:attrNameLst>
                                          <p:attrName>style.visibility</p:attrName>
                                        </p:attrNameLst>
                                      </p:cBhvr>
                                      <p:to>
                                        <p:strVal val="visible"/>
                                      </p:to>
                                    </p:set>
                                    <p:animEffect transition="in" filter="fade">
                                      <p:cBhvr>
                                        <p:cTn id="7" dur="1000">
                                          <p:stCondLst>
                                            <p:cond delay="0"/>
                                          </p:stCondLst>
                                        </p:cTn>
                                        <p:tgtEl>
                                          <p:spTgt spid="68611"/>
                                        </p:tgtEl>
                                      </p:cBhvr>
                                    </p:animEffect>
                                  </p:childTnLst>
                                </p:cTn>
                              </p:par>
                            </p:childTnLst>
                          </p:cTn>
                        </p:par>
                        <p:par>
                          <p:cTn id="8" fill="hold">
                            <p:stCondLst>
                              <p:cond delay="44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8612">
                                            <p:txEl>
                                              <p:pRg st="0" end="0"/>
                                            </p:txEl>
                                          </p:spTgt>
                                        </p:tgtEl>
                                        <p:attrNameLst>
                                          <p:attrName>style.visibility</p:attrName>
                                        </p:attrNameLst>
                                      </p:cBhvr>
                                      <p:to>
                                        <p:strVal val="visible"/>
                                      </p:to>
                                    </p:set>
                                    <p:animEffect transition="in" filter="fade">
                                      <p:cBhvr>
                                        <p:cTn id="11" dur="500">
                                          <p:stCondLst>
                                            <p:cond delay="0"/>
                                          </p:stCondLst>
                                        </p:cTn>
                                        <p:tgtEl>
                                          <p:spTgt spid="68612">
                                            <p:txEl>
                                              <p:pRg st="0" end="0"/>
                                            </p:txEl>
                                          </p:spTgt>
                                        </p:tgtEl>
                                      </p:cBhvr>
                                    </p:animEffect>
                                  </p:childTnLst>
                                </p:cTn>
                              </p:par>
                            </p:childTnLst>
                          </p:cTn>
                        </p:par>
                        <p:par>
                          <p:cTn id="12" fill="hold">
                            <p:stCondLst>
                              <p:cond delay="65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68612">
                                            <p:txEl>
                                              <p:pRg st="1" end="1"/>
                                            </p:txEl>
                                          </p:spTgt>
                                        </p:tgtEl>
                                        <p:attrNameLst>
                                          <p:attrName>style.visibility</p:attrName>
                                        </p:attrNameLst>
                                      </p:cBhvr>
                                      <p:to>
                                        <p:strVal val="visible"/>
                                      </p:to>
                                    </p:set>
                                    <p:animEffect transition="in" filter="fade">
                                      <p:cBhvr>
                                        <p:cTn id="15" dur="500">
                                          <p:stCondLst>
                                            <p:cond delay="0"/>
                                          </p:stCondLst>
                                        </p:cTn>
                                        <p:tgtEl>
                                          <p:spTgt spid="68612">
                                            <p:txEl>
                                              <p:pRg st="1" end="1"/>
                                            </p:txEl>
                                          </p:spTgt>
                                        </p:tgtEl>
                                      </p:cBhvr>
                                    </p:animEffect>
                                  </p:childTnLst>
                                </p:cTn>
                              </p:par>
                            </p:childTnLst>
                          </p:cTn>
                        </p:par>
                        <p:par>
                          <p:cTn id="16" fill="hold">
                            <p:stCondLst>
                              <p:cond delay="92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68612">
                                            <p:txEl>
                                              <p:pRg st="2" end="2"/>
                                            </p:txEl>
                                          </p:spTgt>
                                        </p:tgtEl>
                                        <p:attrNameLst>
                                          <p:attrName>style.visibility</p:attrName>
                                        </p:attrNameLst>
                                      </p:cBhvr>
                                      <p:to>
                                        <p:strVal val="visible"/>
                                      </p:to>
                                    </p:set>
                                    <p:animEffect transition="in" filter="fade">
                                      <p:cBhvr>
                                        <p:cTn id="19" dur="500">
                                          <p:stCondLst>
                                            <p:cond delay="0"/>
                                          </p:stCondLst>
                                        </p:cTn>
                                        <p:tgtEl>
                                          <p:spTgt spid="68612">
                                            <p:txEl>
                                              <p:pRg st="2" end="2"/>
                                            </p:txEl>
                                          </p:spTgt>
                                        </p:tgtEl>
                                      </p:cBhvr>
                                    </p:animEffect>
                                  </p:childTnLst>
                                </p:cTn>
                              </p:par>
                            </p:childTnLst>
                          </p:cTn>
                        </p:par>
                        <p:par>
                          <p:cTn id="20" fill="hold">
                            <p:stCondLst>
                              <p:cond delay="118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68612">
                                            <p:txEl>
                                              <p:pRg st="3" end="3"/>
                                            </p:txEl>
                                          </p:spTgt>
                                        </p:tgtEl>
                                        <p:attrNameLst>
                                          <p:attrName>style.visibility</p:attrName>
                                        </p:attrNameLst>
                                      </p:cBhvr>
                                      <p:to>
                                        <p:strVal val="visible"/>
                                      </p:to>
                                    </p:set>
                                    <p:animEffect transition="in" filter="fade">
                                      <p:cBhvr>
                                        <p:cTn id="23" dur="500">
                                          <p:stCondLst>
                                            <p:cond delay="0"/>
                                          </p:stCondLst>
                                        </p:cTn>
                                        <p:tgtEl>
                                          <p:spTgt spid="68612">
                                            <p:txEl>
                                              <p:pRg st="3" end="3"/>
                                            </p:txEl>
                                          </p:spTgt>
                                        </p:tgtEl>
                                      </p:cBhvr>
                                    </p:animEffect>
                                  </p:childTnLst>
                                </p:cTn>
                              </p:par>
                            </p:childTnLst>
                          </p:cTn>
                        </p:par>
                        <p:par>
                          <p:cTn id="24" fill="hold">
                            <p:stCondLst>
                              <p:cond delay="170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68612">
                                            <p:txEl>
                                              <p:pRg st="4" end="4"/>
                                            </p:txEl>
                                          </p:spTgt>
                                        </p:tgtEl>
                                        <p:attrNameLst>
                                          <p:attrName>style.visibility</p:attrName>
                                        </p:attrNameLst>
                                      </p:cBhvr>
                                      <p:to>
                                        <p:strVal val="visible"/>
                                      </p:to>
                                    </p:set>
                                    <p:animEffect transition="in" filter="fade">
                                      <p:cBhvr>
                                        <p:cTn id="27" dur="500">
                                          <p:stCondLst>
                                            <p:cond delay="0"/>
                                          </p:stCondLst>
                                        </p:cTn>
                                        <p:tgtEl>
                                          <p:spTgt spid="68612">
                                            <p:txEl>
                                              <p:pRg st="4" end="4"/>
                                            </p:txEl>
                                          </p:spTgt>
                                        </p:tgtEl>
                                      </p:cBhvr>
                                    </p:animEffect>
                                  </p:childTnLst>
                                </p:cTn>
                              </p:par>
                            </p:childTnLst>
                          </p:cTn>
                        </p:par>
                        <p:par>
                          <p:cTn id="28" fill="hold">
                            <p:stCondLst>
                              <p:cond delay="175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68612">
                                            <p:txEl>
                                              <p:pRg st="5" end="5"/>
                                            </p:txEl>
                                          </p:spTgt>
                                        </p:tgtEl>
                                        <p:attrNameLst>
                                          <p:attrName>style.visibility</p:attrName>
                                        </p:attrNameLst>
                                      </p:cBhvr>
                                      <p:to>
                                        <p:strVal val="visible"/>
                                      </p:to>
                                    </p:set>
                                    <p:animEffect transition="in" filter="fade">
                                      <p:cBhvr>
                                        <p:cTn id="31" dur="500">
                                          <p:stCondLst>
                                            <p:cond delay="0"/>
                                          </p:stCondLst>
                                        </p:cTn>
                                        <p:tgtEl>
                                          <p:spTgt spid="686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6" descr="t3485_12"/>
          <p:cNvPicPr>
            <a:picLocks noChangeAspect="1" noChangeArrowheads="1"/>
          </p:cNvPicPr>
          <p:nvPr/>
        </p:nvPicPr>
        <p:blipFill>
          <a:blip r:embed="rId3" cstate="print">
            <a:lum bright="40000" contrast="-40000"/>
          </a:blip>
          <a:srcRect l="15037" t="9374"/>
          <a:stretch>
            <a:fillRect/>
          </a:stretch>
        </p:blipFill>
        <p:spPr bwMode="auto">
          <a:xfrm>
            <a:off x="0" y="642918"/>
            <a:ext cx="4843489" cy="6215082"/>
          </a:xfrm>
          <a:prstGeom prst="rect">
            <a:avLst/>
          </a:prstGeom>
          <a:ln>
            <a:noFill/>
          </a:ln>
          <a:effectLst>
            <a:softEdge rad="112500"/>
          </a:effectLst>
        </p:spPr>
      </p:pic>
      <p:sp>
        <p:nvSpPr>
          <p:cNvPr id="69635" name="Rectangle 3"/>
          <p:cNvSpPr>
            <a:spLocks noGrp="1" noChangeArrowheads="1"/>
          </p:cNvSpPr>
          <p:nvPr>
            <p:ph type="title"/>
          </p:nvPr>
        </p:nvSpPr>
        <p:spPr>
          <a:xfrm>
            <a:off x="428596" y="142852"/>
            <a:ext cx="8382000" cy="457200"/>
          </a:xfrm>
        </p:spPr>
        <p:txBody>
          <a:bodyPr/>
          <a:lstStyle/>
          <a:p>
            <a:pPr eaLnBrk="1" hangingPunct="1"/>
            <a:r>
              <a:rPr lang="ru-RU" sz="2400" b="1" dirty="0" smtClean="0">
                <a:solidFill>
                  <a:srgbClr val="006666"/>
                </a:solidFill>
                <a:latin typeface="Arial" charset="0"/>
              </a:rPr>
              <a:t>Героическая битва за Ленинград (1944 г.)</a:t>
            </a:r>
            <a:br>
              <a:rPr lang="ru-RU" sz="2400" b="1" dirty="0" smtClean="0">
                <a:solidFill>
                  <a:srgbClr val="006666"/>
                </a:solidFill>
                <a:latin typeface="Arial" charset="0"/>
              </a:rPr>
            </a:br>
            <a:r>
              <a:rPr lang="ru-RU" sz="2000" b="1" dirty="0" smtClean="0">
                <a:solidFill>
                  <a:srgbClr val="006666"/>
                </a:solidFill>
                <a:latin typeface="Arial" charset="0"/>
              </a:rPr>
              <a:t>(продолжение)</a:t>
            </a:r>
            <a:endParaRPr lang="ru-RU" sz="2400" b="1" dirty="0" smtClean="0">
              <a:solidFill>
                <a:srgbClr val="006666"/>
              </a:solidFill>
              <a:latin typeface="Arial" charset="0"/>
            </a:endParaRPr>
          </a:p>
        </p:txBody>
      </p:sp>
      <p:sp>
        <p:nvSpPr>
          <p:cNvPr id="69636" name="Rectangle 4"/>
          <p:cNvSpPr>
            <a:spLocks noChangeArrowheads="1"/>
          </p:cNvSpPr>
          <p:nvPr/>
        </p:nvSpPr>
        <p:spPr bwMode="auto">
          <a:xfrm>
            <a:off x="539750" y="642938"/>
            <a:ext cx="8461406" cy="5761037"/>
          </a:xfrm>
          <a:prstGeom prst="rect">
            <a:avLst/>
          </a:prstGeom>
          <a:noFill/>
          <a:ln w="9525">
            <a:noFill/>
            <a:miter lim="800000"/>
            <a:headEnd/>
            <a:tailEnd/>
          </a:ln>
          <a:effectLst/>
        </p:spPr>
        <p:txBody>
          <a:bodyPr/>
          <a:lstStyle/>
          <a:p>
            <a:pPr marL="342900" indent="-342900" algn="just">
              <a:lnSpc>
                <a:spcPct val="90000"/>
              </a:lnSpc>
              <a:spcBef>
                <a:spcPct val="20000"/>
              </a:spcBef>
              <a:defRPr/>
            </a:pPr>
            <a:r>
              <a:rPr lang="ru-RU" sz="1800" dirty="0"/>
              <a:t>	</a:t>
            </a:r>
            <a:r>
              <a:rPr lang="ru-RU" sz="2000" dirty="0">
                <a:solidFill>
                  <a:srgbClr val="A50021"/>
                </a:solidFill>
                <a:effectLst>
                  <a:outerShdw blurRad="38100" dist="38100" dir="2700000" algn="tl">
                    <a:srgbClr val="000000">
                      <a:alpha val="43137"/>
                    </a:srgbClr>
                  </a:outerShdw>
                </a:effectLst>
                <a:latin typeface="Arial" charset="0"/>
              </a:rPr>
              <a:t>Основные эпизоды</a:t>
            </a:r>
            <a:r>
              <a:rPr lang="ru-RU" sz="1800" dirty="0">
                <a:solidFill>
                  <a:srgbClr val="A50021"/>
                </a:solidFill>
                <a:effectLst>
                  <a:outerShdw blurRad="38100" dist="38100" dir="2700000" algn="tl">
                    <a:srgbClr val="000000">
                      <a:alpha val="43137"/>
                    </a:srgbClr>
                  </a:outerShdw>
                </a:effectLst>
                <a:latin typeface="Arial" charset="0"/>
              </a:rPr>
              <a:t>: </a:t>
            </a:r>
            <a:r>
              <a:rPr lang="ru-RU" sz="2000" dirty="0">
                <a:solidFill>
                  <a:srgbClr val="A50021"/>
                </a:solidFill>
              </a:rPr>
              <a:t>	</a:t>
            </a:r>
            <a:r>
              <a:rPr lang="ru-RU" sz="1800" dirty="0">
                <a:solidFill>
                  <a:srgbClr val="A50021"/>
                </a:solidFill>
              </a:rPr>
              <a:t>самым трагичным периодом для Ленинграда была первая блокадная зима. К её началу на складах города почти не осталось продовольствия. Иссякло топливо. Родина не оставила ленинградцев в беде. С сентября 1941г. По март 1942-го осаждённый город с Большой землей связывала, созданная военно-транспортная магистраль, проходившая по Ладожскому озеру.	</a:t>
            </a:r>
          </a:p>
          <a:p>
            <a:pPr marL="342900" indent="-342900" algn="just">
              <a:lnSpc>
                <a:spcPct val="90000"/>
              </a:lnSpc>
              <a:spcBef>
                <a:spcPct val="20000"/>
              </a:spcBef>
              <a:defRPr/>
            </a:pPr>
            <a:r>
              <a:rPr lang="ru-RU" sz="1800" dirty="0">
                <a:solidFill>
                  <a:srgbClr val="A50021"/>
                </a:solidFill>
              </a:rPr>
              <a:t>		В тягчайших испытаниях Ленинград не только удерживал врага, но и активно боролся за свою </a:t>
            </a:r>
            <a:r>
              <a:rPr lang="ru-RU" sz="1800" dirty="0" err="1">
                <a:solidFill>
                  <a:srgbClr val="A50021"/>
                </a:solidFill>
              </a:rPr>
              <a:t>деблокаду</a:t>
            </a:r>
            <a:r>
              <a:rPr lang="ru-RU" sz="1800" dirty="0">
                <a:solidFill>
                  <a:srgbClr val="A50021"/>
                </a:solidFill>
              </a:rPr>
              <a:t>. В условиях недостатка сил и средств защитникам города понадобилось почти 500 суток, чтобы прорвать вражеское кольцо окружения и восстановить сухопутное сообщение со страной. </a:t>
            </a:r>
          </a:p>
          <a:p>
            <a:pPr marL="342900" indent="-342900" algn="just">
              <a:lnSpc>
                <a:spcPct val="90000"/>
              </a:lnSpc>
              <a:spcBef>
                <a:spcPct val="20000"/>
              </a:spcBef>
              <a:defRPr/>
            </a:pPr>
            <a:r>
              <a:rPr lang="ru-RU" sz="1800" dirty="0">
                <a:solidFill>
                  <a:srgbClr val="A50021"/>
                </a:solidFill>
              </a:rPr>
              <a:t>		На Ленинградском фронте главный удар наносила 67-я армия. Она должна была преодолеть по льду р.Неву, прорвать оборону противника на участке Московская Дубровка – Шлиссельбург и соединиться с войсками </a:t>
            </a:r>
            <a:r>
              <a:rPr lang="ru-RU" sz="1800" dirty="0" err="1">
                <a:solidFill>
                  <a:srgbClr val="A50021"/>
                </a:solidFill>
              </a:rPr>
              <a:t>Волховского</a:t>
            </a:r>
            <a:r>
              <a:rPr lang="ru-RU" sz="1800" dirty="0">
                <a:solidFill>
                  <a:srgbClr val="A50021"/>
                </a:solidFill>
              </a:rPr>
              <a:t> фронта. </a:t>
            </a:r>
            <a:r>
              <a:rPr lang="ru-RU" sz="1800" dirty="0" err="1">
                <a:solidFill>
                  <a:srgbClr val="A50021"/>
                </a:solidFill>
              </a:rPr>
              <a:t>Шлиссельбургско-Синявинский</a:t>
            </a:r>
            <a:r>
              <a:rPr lang="ru-RU" sz="1800" dirty="0">
                <a:solidFill>
                  <a:srgbClr val="A50021"/>
                </a:solidFill>
              </a:rPr>
              <a:t> выступ, который немцы называли «</a:t>
            </a:r>
            <a:r>
              <a:rPr lang="ru-RU" sz="1800" dirty="0" err="1">
                <a:solidFill>
                  <a:srgbClr val="A50021"/>
                </a:solidFill>
              </a:rPr>
              <a:t>фляшенхальс</a:t>
            </a:r>
            <a:r>
              <a:rPr lang="ru-RU" sz="1800" dirty="0">
                <a:solidFill>
                  <a:srgbClr val="A50021"/>
                </a:solidFill>
              </a:rPr>
              <a:t>» - бутылочное горло, имел ширину 12-17 км и глубину около 15 км. Немцы прекрасно понимали, что выступ – это замок в блокадном кольце, поэтому в течение 16 месяцев укрепляли его. С запада этот укреплённый район прикрывала Нева, имеющая ширину 400-600 м, крутой и обрывистый левый берег высотой 12-14 м.Скаты берега враг поливал водой, чтобы они обледенели, а подступы к нему прикрывались многослойной системой огня, проволочными и минно-взрывными заграждениями.	</a:t>
            </a:r>
          </a:p>
          <a:p>
            <a:pPr marL="342900" indent="-342900" algn="just">
              <a:lnSpc>
                <a:spcPct val="90000"/>
              </a:lnSpc>
              <a:spcBef>
                <a:spcPct val="20000"/>
              </a:spcBef>
              <a:defRPr/>
            </a:pPr>
            <a:r>
              <a:rPr lang="ru-RU" sz="1800" dirty="0">
                <a:solidFill>
                  <a:srgbClr val="A50021"/>
                </a:solidFill>
              </a:rPr>
              <a:t>		Такую мощную долговременную позиционную оборону войскам Красной Армии прорывать ещё не приходилось.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9635"/>
                                        </p:tgtEl>
                                        <p:attrNameLst>
                                          <p:attrName>style.visibility</p:attrName>
                                        </p:attrNameLst>
                                      </p:cBhvr>
                                      <p:to>
                                        <p:strVal val="visible"/>
                                      </p:to>
                                    </p:set>
                                    <p:animEffect transition="in" filter="fade">
                                      <p:cBhvr>
                                        <p:cTn id="7" dur="1000">
                                          <p:stCondLst>
                                            <p:cond delay="0"/>
                                          </p:stCondLst>
                                        </p:cTn>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8" descr="t3485_20"/>
          <p:cNvPicPr>
            <a:picLocks noChangeAspect="1" noChangeArrowheads="1"/>
          </p:cNvPicPr>
          <p:nvPr/>
        </p:nvPicPr>
        <p:blipFill>
          <a:blip r:embed="rId3" cstate="print">
            <a:lum bright="30000"/>
          </a:blip>
          <a:srcRect/>
          <a:stretch>
            <a:fillRect/>
          </a:stretch>
        </p:blipFill>
        <p:spPr bwMode="auto">
          <a:xfrm>
            <a:off x="6357950" y="571480"/>
            <a:ext cx="2500330" cy="1941146"/>
          </a:xfrm>
          <a:prstGeom prst="rect">
            <a:avLst/>
          </a:prstGeom>
          <a:ln>
            <a:noFill/>
          </a:ln>
          <a:effectLst>
            <a:outerShdw blurRad="292100" dist="139700" dir="2700000" algn="tl" rotWithShape="0">
              <a:srgbClr val="333333">
                <a:alpha val="65000"/>
              </a:srgbClr>
            </a:outerShdw>
          </a:effectLst>
        </p:spPr>
      </p:pic>
      <p:sp>
        <p:nvSpPr>
          <p:cNvPr id="70659" name="Rectangle 3"/>
          <p:cNvSpPr>
            <a:spLocks noGrp="1" noChangeArrowheads="1"/>
          </p:cNvSpPr>
          <p:nvPr>
            <p:ph type="title"/>
          </p:nvPr>
        </p:nvSpPr>
        <p:spPr>
          <a:xfrm>
            <a:off x="762000" y="152400"/>
            <a:ext cx="8382000" cy="457200"/>
          </a:xfrm>
        </p:spPr>
        <p:txBody>
          <a:bodyPr/>
          <a:lstStyle/>
          <a:p>
            <a:pPr eaLnBrk="1" hangingPunct="1"/>
            <a:r>
              <a:rPr lang="ru-RU" sz="2400" b="1" smtClean="0">
                <a:solidFill>
                  <a:srgbClr val="006666"/>
                </a:solidFill>
                <a:latin typeface="Arial" charset="0"/>
              </a:rPr>
              <a:t>Героическая битва за Ленинград (1944 г.)</a:t>
            </a:r>
            <a:br>
              <a:rPr lang="ru-RU" sz="2400" b="1" smtClean="0">
                <a:solidFill>
                  <a:srgbClr val="006666"/>
                </a:solidFill>
                <a:latin typeface="Arial" charset="0"/>
              </a:rPr>
            </a:br>
            <a:r>
              <a:rPr lang="ru-RU" sz="2000" b="1" smtClean="0">
                <a:solidFill>
                  <a:srgbClr val="006666"/>
                </a:solidFill>
                <a:latin typeface="Arial" charset="0"/>
              </a:rPr>
              <a:t>(продолжение)</a:t>
            </a:r>
          </a:p>
        </p:txBody>
      </p:sp>
      <p:sp>
        <p:nvSpPr>
          <p:cNvPr id="70660" name="Rectangle 4"/>
          <p:cNvSpPr>
            <a:spLocks noChangeArrowheads="1"/>
          </p:cNvSpPr>
          <p:nvPr/>
        </p:nvSpPr>
        <p:spPr bwMode="auto">
          <a:xfrm>
            <a:off x="357188" y="785794"/>
            <a:ext cx="8604250" cy="4668856"/>
          </a:xfrm>
          <a:prstGeom prst="rect">
            <a:avLst/>
          </a:prstGeom>
          <a:noFill/>
          <a:ln w="9525">
            <a:noFill/>
            <a:miter lim="800000"/>
            <a:headEnd/>
            <a:tailEnd/>
          </a:ln>
          <a:effectLst/>
        </p:spPr>
        <p:txBody>
          <a:bodyPr/>
          <a:lstStyle/>
          <a:p>
            <a:pPr algn="just">
              <a:spcBef>
                <a:spcPts val="0"/>
              </a:spcBef>
              <a:defRPr/>
            </a:pPr>
            <a:r>
              <a:rPr lang="ru-RU" sz="1900" dirty="0">
                <a:solidFill>
                  <a:srgbClr val="A50021"/>
                </a:solidFill>
                <a:effectLst>
                  <a:outerShdw blurRad="38100" dist="38100" dir="2700000" algn="tl">
                    <a:srgbClr val="000000">
                      <a:alpha val="43137"/>
                    </a:srgbClr>
                  </a:outerShdw>
                </a:effectLst>
                <a:latin typeface="+mn-lt"/>
              </a:rPr>
              <a:t>Основные эпизоды: </a:t>
            </a:r>
            <a:r>
              <a:rPr lang="ru-RU" sz="1900" dirty="0">
                <a:solidFill>
                  <a:srgbClr val="A50021"/>
                </a:solidFill>
              </a:rPr>
              <a:t>однако советское </a:t>
            </a:r>
            <a:r>
              <a:rPr lang="ru-RU" sz="1900" dirty="0" smtClean="0">
                <a:solidFill>
                  <a:srgbClr val="A50021"/>
                </a:solidFill>
              </a:rPr>
              <a:t>командование </a:t>
            </a:r>
          </a:p>
          <a:p>
            <a:pPr algn="just">
              <a:spcBef>
                <a:spcPts val="0"/>
              </a:spcBef>
              <a:defRPr/>
            </a:pPr>
            <a:r>
              <a:rPr lang="ru-RU" sz="1900" dirty="0" smtClean="0">
                <a:solidFill>
                  <a:srgbClr val="A50021"/>
                </a:solidFill>
              </a:rPr>
              <a:t>уже </a:t>
            </a:r>
            <a:r>
              <a:rPr lang="ru-RU" sz="1900" dirty="0">
                <a:solidFill>
                  <a:srgbClr val="A50021"/>
                </a:solidFill>
              </a:rPr>
              <a:t>не упускало из рук </a:t>
            </a:r>
            <a:r>
              <a:rPr lang="ru-RU" sz="1900" dirty="0" smtClean="0">
                <a:solidFill>
                  <a:srgbClr val="A50021"/>
                </a:solidFill>
              </a:rPr>
              <a:t>стратегическую инициативу</a:t>
            </a:r>
            <a:r>
              <a:rPr lang="ru-RU" sz="1900" dirty="0">
                <a:solidFill>
                  <a:srgbClr val="A50021"/>
                </a:solidFill>
              </a:rPr>
              <a:t>. </a:t>
            </a:r>
            <a:endParaRPr lang="ru-RU" sz="1900" dirty="0" smtClean="0">
              <a:solidFill>
                <a:srgbClr val="A50021"/>
              </a:solidFill>
            </a:endParaRPr>
          </a:p>
          <a:p>
            <a:pPr algn="just">
              <a:spcBef>
                <a:spcPts val="0"/>
              </a:spcBef>
              <a:defRPr/>
            </a:pPr>
            <a:r>
              <a:rPr lang="ru-RU" sz="1900" dirty="0" smtClean="0">
                <a:solidFill>
                  <a:srgbClr val="A50021"/>
                </a:solidFill>
              </a:rPr>
              <a:t>С </a:t>
            </a:r>
            <a:r>
              <a:rPr lang="ru-RU" sz="1900" dirty="0">
                <a:solidFill>
                  <a:srgbClr val="A50021"/>
                </a:solidFill>
              </a:rPr>
              <a:t>февраля по октябрь в полосе от </a:t>
            </a:r>
            <a:r>
              <a:rPr lang="ru-RU" sz="1900" dirty="0" smtClean="0">
                <a:solidFill>
                  <a:srgbClr val="A50021"/>
                </a:solidFill>
              </a:rPr>
              <a:t>Ленинграда </a:t>
            </a:r>
            <a:r>
              <a:rPr lang="ru-RU" sz="1900" dirty="0">
                <a:solidFill>
                  <a:srgbClr val="A50021"/>
                </a:solidFill>
              </a:rPr>
              <a:t>до </a:t>
            </a:r>
            <a:endParaRPr lang="ru-RU" sz="1900" dirty="0" smtClean="0">
              <a:solidFill>
                <a:srgbClr val="A50021"/>
              </a:solidFill>
            </a:endParaRPr>
          </a:p>
          <a:p>
            <a:pPr algn="just">
              <a:spcBef>
                <a:spcPts val="0"/>
              </a:spcBef>
              <a:defRPr/>
            </a:pPr>
            <a:r>
              <a:rPr lang="ru-RU" sz="1900" dirty="0" smtClean="0">
                <a:solidFill>
                  <a:srgbClr val="A50021"/>
                </a:solidFill>
              </a:rPr>
              <a:t>Новгорода </a:t>
            </a:r>
            <a:r>
              <a:rPr lang="ru-RU" sz="1900" dirty="0">
                <a:solidFill>
                  <a:srgbClr val="A50021"/>
                </a:solidFill>
              </a:rPr>
              <a:t>оно провело шесть </a:t>
            </a:r>
            <a:r>
              <a:rPr lang="ru-RU" sz="1900" dirty="0" smtClean="0">
                <a:solidFill>
                  <a:srgbClr val="A50021"/>
                </a:solidFill>
              </a:rPr>
              <a:t>частных наступательных </a:t>
            </a:r>
          </a:p>
          <a:p>
            <a:pPr algn="just">
              <a:spcBef>
                <a:spcPts val="0"/>
              </a:spcBef>
              <a:defRPr/>
            </a:pPr>
            <a:r>
              <a:rPr lang="ru-RU" sz="1900" dirty="0" smtClean="0">
                <a:solidFill>
                  <a:srgbClr val="A50021"/>
                </a:solidFill>
              </a:rPr>
              <a:t>операций</a:t>
            </a:r>
            <a:r>
              <a:rPr lang="ru-RU" sz="1900" dirty="0">
                <a:solidFill>
                  <a:srgbClr val="A50021"/>
                </a:solidFill>
              </a:rPr>
              <a:t>, в ходе которых немецкая </a:t>
            </a:r>
            <a:r>
              <a:rPr lang="ru-RU" sz="1900" dirty="0" smtClean="0">
                <a:solidFill>
                  <a:srgbClr val="A50021"/>
                </a:solidFill>
              </a:rPr>
              <a:t>армия </a:t>
            </a:r>
            <a:r>
              <a:rPr lang="ru-RU" sz="1900" dirty="0">
                <a:solidFill>
                  <a:srgbClr val="A50021"/>
                </a:solidFill>
              </a:rPr>
              <a:t>понесла </a:t>
            </a:r>
            <a:endParaRPr lang="ru-RU" sz="1900" dirty="0" smtClean="0">
              <a:solidFill>
                <a:srgbClr val="A50021"/>
              </a:solidFill>
            </a:endParaRPr>
          </a:p>
          <a:p>
            <a:pPr algn="just">
              <a:spcBef>
                <a:spcPts val="0"/>
              </a:spcBef>
              <a:defRPr/>
            </a:pPr>
            <a:r>
              <a:rPr lang="ru-RU" sz="1900" dirty="0" smtClean="0">
                <a:solidFill>
                  <a:srgbClr val="A50021"/>
                </a:solidFill>
              </a:rPr>
              <a:t>большие </a:t>
            </a:r>
            <a:r>
              <a:rPr lang="ru-RU" sz="1900" dirty="0">
                <a:solidFill>
                  <a:srgbClr val="A50021"/>
                </a:solidFill>
              </a:rPr>
              <a:t>потери.</a:t>
            </a:r>
          </a:p>
          <a:p>
            <a:pPr indent="450000" algn="just">
              <a:spcBef>
                <a:spcPts val="0"/>
              </a:spcBef>
              <a:defRPr/>
            </a:pPr>
            <a:r>
              <a:rPr lang="ru-RU" sz="1900" dirty="0">
                <a:solidFill>
                  <a:srgbClr val="A50021"/>
                </a:solidFill>
              </a:rPr>
              <a:t>14 января 1944г. Утром с </a:t>
            </a:r>
            <a:r>
              <a:rPr lang="ru-RU" sz="1900" dirty="0" err="1">
                <a:solidFill>
                  <a:srgbClr val="A50021"/>
                </a:solidFill>
              </a:rPr>
              <a:t>Ораниенбауманского</a:t>
            </a:r>
            <a:r>
              <a:rPr lang="ru-RU" sz="1900" dirty="0">
                <a:solidFill>
                  <a:srgbClr val="A50021"/>
                </a:solidFill>
              </a:rPr>
              <a:t> плацдарма в наступление перешла 2-я ударная армия генерала И.И. </a:t>
            </a:r>
            <a:r>
              <a:rPr lang="ru-RU" sz="1900" dirty="0" err="1">
                <a:solidFill>
                  <a:srgbClr val="A50021"/>
                </a:solidFill>
              </a:rPr>
              <a:t>Федюнинского</a:t>
            </a:r>
            <a:r>
              <a:rPr lang="ru-RU" sz="1900" dirty="0">
                <a:solidFill>
                  <a:srgbClr val="A50021"/>
                </a:solidFill>
              </a:rPr>
              <a:t>, а 15-го ей навстречу двинулась 42-я армия генерала И.И. Масленникова. Эти войска за два дня наступления прорвали главную полосу и вклинились во вторую полосу сильно укреплённой , глубоко эшелонированной  долговременной обороны немцев. </a:t>
            </a:r>
          </a:p>
          <a:p>
            <a:pPr indent="450000" algn="just">
              <a:spcBef>
                <a:spcPts val="0"/>
              </a:spcBef>
              <a:defRPr/>
            </a:pPr>
            <a:r>
              <a:rPr lang="ru-RU" sz="1900" dirty="0">
                <a:solidFill>
                  <a:srgbClr val="A50021"/>
                </a:solidFill>
              </a:rPr>
              <a:t>Успешно развивая наступление, они к исходу 27 января освободили более 700 населённых пунктов и отбросили противника от Ленинграда по всему фронту на 65-100 </a:t>
            </a:r>
            <a:r>
              <a:rPr lang="ru-RU" sz="1900" dirty="0" smtClean="0">
                <a:solidFill>
                  <a:srgbClr val="A50021"/>
                </a:solidFill>
              </a:rPr>
              <a:t>км.</a:t>
            </a:r>
            <a:endParaRPr lang="ru-RU" sz="1900" dirty="0">
              <a:solidFill>
                <a:srgbClr val="A50021"/>
              </a:solidFill>
            </a:endParaRPr>
          </a:p>
          <a:p>
            <a:pPr algn="just">
              <a:spcBef>
                <a:spcPts val="0"/>
              </a:spcBef>
              <a:defRPr/>
            </a:pPr>
            <a:r>
              <a:rPr lang="ru-RU" sz="1900" dirty="0" smtClean="0">
                <a:solidFill>
                  <a:srgbClr val="A50021"/>
                </a:solidFill>
                <a:effectLst>
                  <a:outerShdw blurRad="38100" dist="38100" dir="2700000" algn="tl">
                    <a:srgbClr val="000000">
                      <a:alpha val="43137"/>
                    </a:srgbClr>
                  </a:outerShdw>
                </a:effectLst>
                <a:latin typeface="+mn-lt"/>
              </a:rPr>
              <a:t>Итог</a:t>
            </a:r>
            <a:r>
              <a:rPr lang="ru-RU" sz="1900" dirty="0">
                <a:solidFill>
                  <a:srgbClr val="A50021"/>
                </a:solidFill>
                <a:effectLst>
                  <a:outerShdw blurRad="38100" dist="38100" dir="2700000" algn="tl">
                    <a:srgbClr val="000000">
                      <a:alpha val="43137"/>
                    </a:srgbClr>
                  </a:outerShdw>
                </a:effectLst>
                <a:latin typeface="+mn-lt"/>
              </a:rPr>
              <a:t>: </a:t>
            </a:r>
            <a:r>
              <a:rPr lang="ru-RU" sz="1900" dirty="0">
                <a:solidFill>
                  <a:srgbClr val="A50021"/>
                </a:solidFill>
              </a:rPr>
              <a:t>27 января 1944г. Ленинград был полностью освобожден от вражеской блокады и варварских артиллерийских обстрелов. И хотя сражения Ленинградской битвы продолжились ещё 195 дней (до 9 августа), великий город уже праздновал победу: «324 орудия ударили 24 раза, и ни один голос артиллерийской тревоги ни в одном районе не отозвался на эту стрельбу…, -  говорил Николай Тихонов».</a:t>
            </a:r>
          </a:p>
        </p:txBody>
      </p:sp>
      <p:sp>
        <p:nvSpPr>
          <p:cNvPr id="59397" name="Text Box 5"/>
          <p:cNvSpPr txBox="1">
            <a:spLocks noChangeArrowheads="1"/>
          </p:cNvSpPr>
          <p:nvPr/>
        </p:nvSpPr>
        <p:spPr bwMode="auto">
          <a:xfrm>
            <a:off x="0" y="6521450"/>
            <a:ext cx="971550"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0659"/>
                                        </p:tgtEl>
                                        <p:attrNameLst>
                                          <p:attrName>style.visibility</p:attrName>
                                        </p:attrNameLst>
                                      </p:cBhvr>
                                      <p:to>
                                        <p:strVal val="visible"/>
                                      </p:to>
                                    </p:set>
                                    <p:animEffect transition="in" filter="fade">
                                      <p:cBhvr>
                                        <p:cTn id="7" dur="1000">
                                          <p:stCondLst>
                                            <p:cond delay="0"/>
                                          </p:stCondLst>
                                        </p:cTn>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8" name="Picture 8" descr="родина м"/>
          <p:cNvPicPr>
            <a:picLocks noChangeAspect="1" noChangeArrowheads="1"/>
          </p:cNvPicPr>
          <p:nvPr/>
        </p:nvPicPr>
        <p:blipFill>
          <a:blip r:embed="rId3" cstate="print">
            <a:lum bright="42000" contrast="-40000"/>
          </a:blip>
          <a:srcRect/>
          <a:stretch>
            <a:fillRect/>
          </a:stretch>
        </p:blipFill>
        <p:spPr bwMode="auto">
          <a:xfrm>
            <a:off x="857224" y="714356"/>
            <a:ext cx="7993062" cy="5994400"/>
          </a:xfrm>
          <a:prstGeom prst="rect">
            <a:avLst/>
          </a:prstGeom>
          <a:ln>
            <a:noFill/>
          </a:ln>
          <a:effectLst>
            <a:softEdge rad="112500"/>
          </a:effectLst>
        </p:spPr>
      </p:pic>
      <p:sp>
        <p:nvSpPr>
          <p:cNvPr id="71683" name="Rectangle 3"/>
          <p:cNvSpPr>
            <a:spLocks noGrp="1" noChangeArrowheads="1"/>
          </p:cNvSpPr>
          <p:nvPr>
            <p:ph type="title"/>
          </p:nvPr>
        </p:nvSpPr>
        <p:spPr>
          <a:xfrm>
            <a:off x="1116013" y="0"/>
            <a:ext cx="7821612" cy="765175"/>
          </a:xfrm>
        </p:spPr>
        <p:txBody>
          <a:bodyPr/>
          <a:lstStyle/>
          <a:p>
            <a:pPr eaLnBrk="1" hangingPunct="1"/>
            <a:r>
              <a:rPr lang="ru-RU" sz="2800" b="1" smtClean="0">
                <a:solidFill>
                  <a:srgbClr val="006666"/>
                </a:solidFill>
                <a:cs typeface="Times New Roman" pitchFamily="18" charset="0"/>
              </a:rPr>
              <a:t>День Победы (1945 г.)</a:t>
            </a:r>
          </a:p>
        </p:txBody>
      </p:sp>
      <p:sp>
        <p:nvSpPr>
          <p:cNvPr id="71684" name="Rectangle 4"/>
          <p:cNvSpPr>
            <a:spLocks noGrp="1" noChangeArrowheads="1"/>
          </p:cNvSpPr>
          <p:nvPr>
            <p:ph type="body" idx="1"/>
          </p:nvPr>
        </p:nvSpPr>
        <p:spPr>
          <a:xfrm>
            <a:off x="714375" y="642938"/>
            <a:ext cx="7850188" cy="5638800"/>
          </a:xfrm>
        </p:spPr>
        <p:txBody>
          <a:bodyPr/>
          <a:lstStyle/>
          <a:p>
            <a:pPr marL="0" indent="450000" algn="just" eaLnBrk="1" hangingPunct="1">
              <a:spcBef>
                <a:spcPts val="0"/>
              </a:spcBef>
              <a:buFontTx/>
              <a:buNone/>
            </a:pPr>
            <a:r>
              <a:rPr lang="ru-RU" sz="2000" b="1" i="1" dirty="0" smtClean="0">
                <a:solidFill>
                  <a:srgbClr val="CC0000"/>
                </a:solidFill>
                <a:cs typeface="Times New Roman" pitchFamily="18" charset="0"/>
              </a:rPr>
              <a:t>9 мая народы России, все честные люди Земли склоняют голову в память о павших и в благодарность участникам Великой Отечественной войны, которые жизнью своей и тяжким ратным трудом обеспечивали Великую Победу над фашизмом. </a:t>
            </a:r>
          </a:p>
          <a:p>
            <a:pPr marL="0" indent="450000" algn="just" eaLnBrk="1" hangingPunct="1">
              <a:spcBef>
                <a:spcPts val="0"/>
              </a:spcBef>
              <a:buFontTx/>
              <a:buNone/>
            </a:pPr>
            <a:r>
              <a:rPr lang="ru-RU" sz="2000" dirty="0" smtClean="0">
                <a:cs typeface="Times New Roman" pitchFamily="18" charset="0"/>
              </a:rPr>
              <a:t>Беда на нашу страну обрушилась 22 июня 1941г. Полчища вооружённых до зубов иноземцев перешли границу государства, принялись уничтожать людей и превращать славянские земли в пустыню. Началась невиданная по масштабам истребления всего живого война.</a:t>
            </a:r>
          </a:p>
          <a:p>
            <a:pPr marL="0" indent="450000" algn="just" eaLnBrk="1" hangingPunct="1">
              <a:spcBef>
                <a:spcPts val="0"/>
              </a:spcBef>
              <a:buFontTx/>
              <a:buNone/>
            </a:pPr>
            <a:endParaRPr lang="ru-RU" sz="2000" dirty="0" smtClean="0">
              <a:cs typeface="Times New Roman" pitchFamily="18" charset="0"/>
            </a:endParaRPr>
          </a:p>
          <a:p>
            <a:pPr marL="0" indent="450000" algn="just" eaLnBrk="1" hangingPunct="1">
              <a:spcBef>
                <a:spcPts val="0"/>
              </a:spcBef>
              <a:buFontTx/>
              <a:buNone/>
            </a:pPr>
            <a:endParaRPr lang="ru-RU" sz="2000" dirty="0" smtClean="0">
              <a:cs typeface="Times New Roman" pitchFamily="18" charset="0"/>
            </a:endParaRPr>
          </a:p>
          <a:p>
            <a:pPr marL="0" indent="450000" algn="just" eaLnBrk="1" hangingPunct="1">
              <a:spcBef>
                <a:spcPts val="0"/>
              </a:spcBef>
              <a:buFontTx/>
              <a:buNone/>
            </a:pPr>
            <a:endParaRPr lang="ru-RU" sz="2000" dirty="0" smtClean="0">
              <a:cs typeface="Times New Roman" pitchFamily="18" charset="0"/>
            </a:endParaRPr>
          </a:p>
          <a:p>
            <a:pPr marL="0" indent="450000" algn="just" eaLnBrk="1" hangingPunct="1">
              <a:spcBef>
                <a:spcPts val="0"/>
              </a:spcBef>
              <a:buFontTx/>
              <a:buNone/>
            </a:pPr>
            <a:endParaRPr lang="ru-RU" sz="2000" dirty="0" smtClean="0">
              <a:cs typeface="Times New Roman" pitchFamily="18" charset="0"/>
            </a:endParaRPr>
          </a:p>
          <a:p>
            <a:pPr marL="0" indent="450000" algn="just" eaLnBrk="1" hangingPunct="1">
              <a:spcBef>
                <a:spcPts val="0"/>
              </a:spcBef>
              <a:buFontTx/>
              <a:buNone/>
            </a:pPr>
            <a:r>
              <a:rPr lang="ru-RU" sz="2000" dirty="0" smtClean="0">
                <a:cs typeface="Times New Roman" pitchFamily="18" charset="0"/>
              </a:rPr>
              <a:t>События первой половины войны полны драматизма. В них переплетаются самоотверженный труд и подвиг народа с огромными бедствиями, выпавшими на его долю; массовый героизм воинов – со случаями паники, неорганизованности и даже предательства; твердое и умелое управление войсками – с негибкостью и неумением организовать вооружённую борьбу.</a:t>
            </a:r>
          </a:p>
        </p:txBody>
      </p:sp>
      <p:sp>
        <p:nvSpPr>
          <p:cNvPr id="60421" name="Text Box 5"/>
          <p:cNvSpPr txBox="1">
            <a:spLocks noChangeArrowheads="1"/>
          </p:cNvSpPr>
          <p:nvPr/>
        </p:nvSpPr>
        <p:spPr bwMode="auto">
          <a:xfrm>
            <a:off x="0" y="6521450"/>
            <a:ext cx="900113"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1683"/>
                                        </p:tgtEl>
                                        <p:attrNameLst>
                                          <p:attrName>style.visibility</p:attrName>
                                        </p:attrNameLst>
                                      </p:cBhvr>
                                      <p:to>
                                        <p:strVal val="visible"/>
                                      </p:to>
                                    </p:set>
                                    <p:animEffect transition="in" filter="fade">
                                      <p:cBhvr>
                                        <p:cTn id="7" dur="1000">
                                          <p:stCondLst>
                                            <p:cond delay="0"/>
                                          </p:stCondLst>
                                        </p:cTn>
                                        <p:tgtEl>
                                          <p:spTgt spid="71683"/>
                                        </p:tgtEl>
                                      </p:cBhvr>
                                    </p:animEffect>
                                  </p:childTnLst>
                                </p:cTn>
                              </p:par>
                            </p:childTnLst>
                          </p:cTn>
                        </p:par>
                        <p:par>
                          <p:cTn id="8" fill="hold">
                            <p:stCondLst>
                              <p:cond delay="27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71684">
                                            <p:txEl>
                                              <p:pRg st="0" end="0"/>
                                            </p:txEl>
                                          </p:spTgt>
                                        </p:tgtEl>
                                        <p:attrNameLst>
                                          <p:attrName>style.visibility</p:attrName>
                                        </p:attrNameLst>
                                      </p:cBhvr>
                                      <p:to>
                                        <p:strVal val="visible"/>
                                      </p:to>
                                    </p:set>
                                    <p:animEffect transition="in" filter="fade">
                                      <p:cBhvr>
                                        <p:cTn id="11" dur="500">
                                          <p:stCondLst>
                                            <p:cond delay="0"/>
                                          </p:stCondLst>
                                        </p:cTn>
                                        <p:tgtEl>
                                          <p:spTgt spid="71684">
                                            <p:txEl>
                                              <p:pRg st="0" end="0"/>
                                            </p:txEl>
                                          </p:spTgt>
                                        </p:tgtEl>
                                      </p:cBhvr>
                                    </p:animEffect>
                                  </p:childTnLst>
                                </p:cTn>
                              </p:par>
                            </p:childTnLst>
                          </p:cTn>
                        </p:par>
                        <p:par>
                          <p:cTn id="12" fill="hold">
                            <p:stCondLst>
                              <p:cond delay="126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71684">
                                            <p:txEl>
                                              <p:pRg st="1" end="1"/>
                                            </p:txEl>
                                          </p:spTgt>
                                        </p:tgtEl>
                                        <p:attrNameLst>
                                          <p:attrName>style.visibility</p:attrName>
                                        </p:attrNameLst>
                                      </p:cBhvr>
                                      <p:to>
                                        <p:strVal val="visible"/>
                                      </p:to>
                                    </p:set>
                                    <p:animEffect transition="in" filter="fade">
                                      <p:cBhvr>
                                        <p:cTn id="15" dur="500">
                                          <p:stCondLst>
                                            <p:cond delay="0"/>
                                          </p:stCondLst>
                                        </p:cTn>
                                        <p:tgtEl>
                                          <p:spTgt spid="71684">
                                            <p:txEl>
                                              <p:pRg st="1" end="1"/>
                                            </p:txEl>
                                          </p:spTgt>
                                        </p:tgtEl>
                                      </p:cBhvr>
                                    </p:animEffect>
                                  </p:childTnLst>
                                </p:cTn>
                              </p:par>
                            </p:childTnLst>
                          </p:cTn>
                        </p:par>
                        <p:par>
                          <p:cTn id="16" fill="hold">
                            <p:stCondLst>
                              <p:cond delay="237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71684">
                                            <p:txEl>
                                              <p:pRg st="6" end="6"/>
                                            </p:txEl>
                                          </p:spTgt>
                                        </p:tgtEl>
                                        <p:attrNameLst>
                                          <p:attrName>style.visibility</p:attrName>
                                        </p:attrNameLst>
                                      </p:cBhvr>
                                      <p:to>
                                        <p:strVal val="visible"/>
                                      </p:to>
                                    </p:set>
                                    <p:animEffect transition="in" filter="fade">
                                      <p:cBhvr>
                                        <p:cTn id="19" dur="500">
                                          <p:stCondLst>
                                            <p:cond delay="0"/>
                                          </p:stCondLst>
                                        </p:cTn>
                                        <p:tgtEl>
                                          <p:spTgt spid="716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P spid="71684"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785813" y="714375"/>
            <a:ext cx="4291012" cy="5811838"/>
          </a:xfrm>
          <a:prstGeom prst="rect">
            <a:avLst/>
          </a:prstGeom>
          <a:noFill/>
          <a:ln w="9525">
            <a:noFill/>
            <a:miter lim="800000"/>
            <a:headEnd/>
            <a:tailEnd/>
          </a:ln>
          <a:effectLst/>
        </p:spPr>
        <p:txBody>
          <a:bodyPr/>
          <a:lstStyle/>
          <a:p>
            <a:pPr marL="342900" indent="-342900">
              <a:lnSpc>
                <a:spcPct val="90000"/>
              </a:lnSpc>
              <a:spcBef>
                <a:spcPct val="20000"/>
              </a:spcBef>
              <a:defRPr/>
            </a:pPr>
            <a:r>
              <a:rPr lang="ru-RU" sz="1800" dirty="0"/>
              <a:t>		</a:t>
            </a:r>
          </a:p>
          <a:p>
            <a:pPr indent="450000" algn="just">
              <a:spcBef>
                <a:spcPts val="0"/>
              </a:spcBef>
              <a:spcAft>
                <a:spcPts val="0"/>
              </a:spcAft>
              <a:defRPr/>
            </a:pPr>
            <a:r>
              <a:rPr lang="ru-RU" sz="1800" dirty="0" smtClean="0"/>
              <a:t>Маршал </a:t>
            </a:r>
            <a:r>
              <a:rPr lang="ru-RU" sz="1800" dirty="0"/>
              <a:t>советского Союза Г.К. Жуков не раз отмечал, что войну выиграли молодые. А известный российский историк Рой Медведев добавляет, что такого прекрасного молодого поколения, которое было воспитано в 30-е годы, мы не имели никогда. Об этом же свидетельствуют и донесения с восточного фронта руководства </a:t>
            </a:r>
            <a:r>
              <a:rPr lang="ru-RU" sz="1800" dirty="0" err="1"/>
              <a:t>абвера</a:t>
            </a:r>
            <a:r>
              <a:rPr lang="ru-RU" sz="1800" dirty="0"/>
              <a:t> (органа военной разведки и контрразведки Германии), деятельность которого была направлена как против Советских Вооружённых Сил, так и против партизан и антифашистского подполья</a:t>
            </a:r>
            <a:r>
              <a:rPr lang="ru-RU" sz="1800" dirty="0" smtClean="0"/>
              <a:t>), требовавшего </a:t>
            </a:r>
            <a:r>
              <a:rPr lang="ru-RU" sz="1800" dirty="0"/>
              <a:t>18-20 летних советских солдат уничтожать в 100% случаях, ибо не шли ни на какой компромисс с врагом и сражались с ним до последнего патрона, до последней капли крови.</a:t>
            </a:r>
          </a:p>
          <a:p>
            <a:pPr marL="342900" indent="-342900">
              <a:lnSpc>
                <a:spcPct val="90000"/>
              </a:lnSpc>
              <a:spcBef>
                <a:spcPct val="20000"/>
              </a:spcBef>
              <a:defRPr/>
            </a:pPr>
            <a:r>
              <a:rPr lang="ru-RU" sz="1800" dirty="0"/>
              <a:t>	</a:t>
            </a:r>
          </a:p>
        </p:txBody>
      </p:sp>
      <p:sp>
        <p:nvSpPr>
          <p:cNvPr id="61443" name="Text Box 5"/>
          <p:cNvSpPr txBox="1">
            <a:spLocks noChangeArrowheads="1"/>
          </p:cNvSpPr>
          <p:nvPr/>
        </p:nvSpPr>
        <p:spPr bwMode="auto">
          <a:xfrm>
            <a:off x="0" y="6521450"/>
            <a:ext cx="900113" cy="336550"/>
          </a:xfrm>
          <a:prstGeom prst="rect">
            <a:avLst/>
          </a:prstGeom>
          <a:noFill/>
          <a:ln w="9525">
            <a:noFill/>
            <a:miter lim="800000"/>
            <a:headEnd/>
            <a:tailEnd/>
          </a:ln>
        </p:spPr>
        <p:txBody>
          <a:bodyPr>
            <a:spAutoFit/>
          </a:bodyPr>
          <a:lstStyle/>
          <a:p>
            <a:pPr>
              <a:spcBef>
                <a:spcPct val="50000"/>
              </a:spcBef>
            </a:pPr>
            <a:r>
              <a:rPr lang="ru-RU" sz="1600">
                <a:solidFill>
                  <a:srgbClr val="CCFFCC"/>
                </a:solidFill>
              </a:rPr>
              <a:t>Т. 4-40</a:t>
            </a:r>
          </a:p>
        </p:txBody>
      </p:sp>
      <p:sp>
        <p:nvSpPr>
          <p:cNvPr id="72711" name="Rectangle 7"/>
          <p:cNvSpPr>
            <a:spLocks noGrp="1" noChangeArrowheads="1"/>
          </p:cNvSpPr>
          <p:nvPr>
            <p:ph type="title"/>
          </p:nvPr>
        </p:nvSpPr>
        <p:spPr>
          <a:xfrm>
            <a:off x="785813" y="214313"/>
            <a:ext cx="7772400" cy="692150"/>
          </a:xfrm>
        </p:spPr>
        <p:txBody>
          <a:bodyPr/>
          <a:lstStyle/>
          <a:p>
            <a:pPr eaLnBrk="1" hangingPunct="1"/>
            <a:r>
              <a:rPr lang="ru-RU" sz="2400" b="1" dirty="0" smtClean="0">
                <a:solidFill>
                  <a:srgbClr val="006666"/>
                </a:solidFill>
                <a:latin typeface="+mn-lt"/>
              </a:rPr>
              <a:t>День Победы (1945 г.)</a:t>
            </a:r>
            <a:br>
              <a:rPr lang="ru-RU" sz="2400" b="1" dirty="0" smtClean="0">
                <a:solidFill>
                  <a:srgbClr val="006666"/>
                </a:solidFill>
                <a:latin typeface="+mn-lt"/>
              </a:rPr>
            </a:br>
            <a:r>
              <a:rPr lang="ru-RU" sz="2400" b="1" dirty="0" smtClean="0">
                <a:solidFill>
                  <a:srgbClr val="006666"/>
                </a:solidFill>
                <a:latin typeface="+mn-lt"/>
              </a:rPr>
              <a:t>(продолжение)</a:t>
            </a:r>
          </a:p>
        </p:txBody>
      </p:sp>
      <p:pic>
        <p:nvPicPr>
          <p:cNvPr id="72712" name="Picture 8" descr="9 мая"/>
          <p:cNvPicPr>
            <a:picLocks noChangeAspect="1" noChangeArrowheads="1"/>
          </p:cNvPicPr>
          <p:nvPr/>
        </p:nvPicPr>
        <p:blipFill>
          <a:blip r:embed="rId3" cstate="print"/>
          <a:srcRect/>
          <a:stretch>
            <a:fillRect/>
          </a:stretch>
        </p:blipFill>
        <p:spPr bwMode="auto">
          <a:xfrm>
            <a:off x="5076825" y="1125538"/>
            <a:ext cx="3724275" cy="5041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2711"/>
                                        </p:tgtEl>
                                        <p:attrNameLst>
                                          <p:attrName>style.visibility</p:attrName>
                                        </p:attrNameLst>
                                      </p:cBhvr>
                                      <p:to>
                                        <p:strVal val="visible"/>
                                      </p:to>
                                    </p:set>
                                    <p:animEffect transition="in" filter="fade">
                                      <p:cBhvr>
                                        <p:cTn id="7" dur="1000">
                                          <p:stCondLst>
                                            <p:cond delay="0"/>
                                          </p:stCondLst>
                                        </p:cTn>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357313" y="142875"/>
            <a:ext cx="6286500" cy="857250"/>
          </a:xfrm>
        </p:spPr>
        <p:txBody>
          <a:bodyPr/>
          <a:lstStyle/>
          <a:p>
            <a:pPr eaLnBrk="1" hangingPunct="1"/>
            <a:r>
              <a:rPr lang="ru-RU" sz="3200" smtClean="0"/>
              <a:t>Берлин 1945</a:t>
            </a:r>
          </a:p>
        </p:txBody>
      </p:sp>
      <p:pic>
        <p:nvPicPr>
          <p:cNvPr id="159748" name="Picture 4"/>
          <p:cNvPicPr>
            <a:picLocks noGrp="1" noChangeAspect="1" noChangeArrowheads="1"/>
          </p:cNvPicPr>
          <p:nvPr>
            <p:ph type="body" idx="1"/>
          </p:nvPr>
        </p:nvPicPr>
        <p:blipFill>
          <a:blip r:embed="rId3" cstate="print"/>
          <a:srcRect/>
          <a:stretch>
            <a:fillRect/>
          </a:stretch>
        </p:blipFill>
        <p:spPr>
          <a:xfrm>
            <a:off x="1357313" y="1214438"/>
            <a:ext cx="6286500" cy="4533900"/>
          </a:xfrm>
          <a:effectLst>
            <a:outerShdw blurRad="292100" dist="139700" dir="2700000" algn="tl" rotWithShape="0">
              <a:srgbClr val="333333">
                <a:alpha val="65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Рисунок 3" descr="350px-Vladimir_Putin_23_February_2008-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5891" name="Заголовок 1"/>
          <p:cNvSpPr>
            <a:spLocks noGrp="1"/>
          </p:cNvSpPr>
          <p:nvPr>
            <p:ph type="title" idx="4294967295"/>
          </p:nvPr>
        </p:nvSpPr>
        <p:spPr>
          <a:xfrm>
            <a:off x="714375" y="428625"/>
            <a:ext cx="7772400" cy="1143000"/>
          </a:xfrm>
        </p:spPr>
        <p:txBody>
          <a:bodyPr/>
          <a:lstStyle/>
          <a:p>
            <a:pPr eaLnBrk="1" hangingPunct="1">
              <a:defRPr/>
            </a:pPr>
            <a:r>
              <a:rPr lang="ru-RU" sz="2000" b="1" dirty="0" smtClean="0">
                <a:solidFill>
                  <a:srgbClr val="FFFF00"/>
                </a:solidFill>
                <a:effectLst>
                  <a:outerShdw blurRad="38100" dist="38100" dir="2700000" algn="tl">
                    <a:srgbClr val="000000">
                      <a:alpha val="43137"/>
                    </a:srgbClr>
                  </a:outerShdw>
                </a:effectLst>
                <a:cs typeface="Times New Roman" pitchFamily="18" charset="0"/>
              </a:rPr>
              <a:t>Указ Президента РФ от 31.05.2006 N 549 "Об установлении профессиональных праздников и памятных дней в Вооруженных Силах Российской Федерации"</a:t>
            </a:r>
            <a:r>
              <a:rPr lang="ru-RU" sz="2000" b="1" dirty="0" smtClean="0">
                <a:cs typeface="Times New Roman" pitchFamily="18" charset="0"/>
              </a:rPr>
              <a:t/>
            </a:r>
            <a:br>
              <a:rPr lang="ru-RU" sz="2000" b="1" dirty="0" smtClean="0">
                <a:cs typeface="Times New Roman" pitchFamily="18" charset="0"/>
              </a:rPr>
            </a:br>
            <a:endParaRPr lang="ru-RU" sz="2000" dirty="0" smtClean="0">
              <a:cs typeface="Times New Roman" pitchFamily="18" charset="0"/>
            </a:endParaRPr>
          </a:p>
        </p:txBody>
      </p:sp>
      <p:sp>
        <p:nvSpPr>
          <p:cNvPr id="3" name="Содержимое 2"/>
          <p:cNvSpPr>
            <a:spLocks noGrp="1"/>
          </p:cNvSpPr>
          <p:nvPr>
            <p:ph idx="4294967295"/>
          </p:nvPr>
        </p:nvSpPr>
        <p:spPr>
          <a:xfrm>
            <a:off x="642938" y="1428750"/>
            <a:ext cx="7772400" cy="4114800"/>
          </a:xfrm>
        </p:spPr>
        <p:txBody>
          <a:bodyPr>
            <a:normAutofit fontScale="92500" lnSpcReduction="20000"/>
          </a:bodyPr>
          <a:lstStyle/>
          <a:p>
            <a:pPr eaLnBrk="1" hangingPunct="1">
              <a:lnSpc>
                <a:spcPct val="80000"/>
              </a:lnSpc>
              <a:defRPr/>
            </a:pPr>
            <a:r>
              <a:rPr lang="ru-RU" sz="2500" dirty="0" smtClean="0">
                <a:solidFill>
                  <a:srgbClr val="FFFF00"/>
                </a:solidFill>
              </a:rPr>
              <a:t>1. Установить в Вооруженных Силах Российской Федерации:</a:t>
            </a:r>
          </a:p>
          <a:p>
            <a:pPr eaLnBrk="1" hangingPunct="1">
              <a:lnSpc>
                <a:spcPct val="80000"/>
              </a:lnSpc>
              <a:buFontTx/>
              <a:buNone/>
              <a:defRPr/>
            </a:pPr>
            <a:r>
              <a:rPr lang="ru-RU" sz="2500" b="1" dirty="0" smtClean="0">
                <a:solidFill>
                  <a:schemeClr val="folHlink"/>
                </a:solidFill>
              </a:rPr>
              <a:t>а) профессиональные праздники:</a:t>
            </a:r>
          </a:p>
          <a:p>
            <a:pPr eaLnBrk="1" hangingPunct="1">
              <a:lnSpc>
                <a:spcPct val="80000"/>
              </a:lnSpc>
              <a:defRPr/>
            </a:pPr>
            <a:r>
              <a:rPr lang="ru-RU" sz="2800" b="1" dirty="0" smtClean="0">
                <a:solidFill>
                  <a:srgbClr val="FFFF00"/>
                </a:solidFill>
              </a:rPr>
              <a:t>День специалиста юридической службы - 29 марта;</a:t>
            </a:r>
          </a:p>
          <a:p>
            <a:pPr eaLnBrk="1" hangingPunct="1">
              <a:lnSpc>
                <a:spcPct val="80000"/>
              </a:lnSpc>
              <a:defRPr/>
            </a:pPr>
            <a:r>
              <a:rPr lang="ru-RU" sz="2800" b="1" dirty="0" smtClean="0">
                <a:solidFill>
                  <a:srgbClr val="FFFF00"/>
                </a:solidFill>
              </a:rPr>
              <a:t>День сотрудников военных комиссариатов - 8 апреля;</a:t>
            </a:r>
          </a:p>
          <a:p>
            <a:pPr eaLnBrk="1" hangingPunct="1">
              <a:lnSpc>
                <a:spcPct val="80000"/>
              </a:lnSpc>
              <a:defRPr/>
            </a:pPr>
            <a:r>
              <a:rPr lang="ru-RU" sz="2800" b="1" dirty="0" smtClean="0">
                <a:solidFill>
                  <a:srgbClr val="FFFF00"/>
                </a:solidFill>
              </a:rPr>
              <a:t>День специалиста по радиоэлектронной борьбе - 15 апреля;</a:t>
            </a:r>
          </a:p>
          <a:p>
            <a:pPr eaLnBrk="1" hangingPunct="1">
              <a:lnSpc>
                <a:spcPct val="80000"/>
              </a:lnSpc>
              <a:defRPr/>
            </a:pPr>
            <a:r>
              <a:rPr lang="ru-RU" sz="2800" b="1" dirty="0" smtClean="0">
                <a:solidFill>
                  <a:srgbClr val="FFFF00"/>
                </a:solidFill>
              </a:rPr>
              <a:t>День специалиста по ядерному обеспечению - 4 сентября;</a:t>
            </a:r>
          </a:p>
          <a:p>
            <a:pPr eaLnBrk="1" hangingPunct="1">
              <a:lnSpc>
                <a:spcPct val="80000"/>
              </a:lnSpc>
              <a:defRPr/>
            </a:pPr>
            <a:r>
              <a:rPr lang="ru-RU" sz="2800" b="1" dirty="0" smtClean="0">
                <a:solidFill>
                  <a:srgbClr val="FFFF00"/>
                </a:solidFill>
              </a:rPr>
              <a:t>День танкиста - второе воскресенье сентября;</a:t>
            </a:r>
          </a:p>
          <a:p>
            <a:pPr eaLnBrk="1" hangingPunct="1">
              <a:lnSpc>
                <a:spcPct val="80000"/>
              </a:lnSpc>
              <a:defRPr/>
            </a:pPr>
            <a:r>
              <a:rPr lang="ru-RU" sz="2800" b="1" dirty="0" smtClean="0">
                <a:solidFill>
                  <a:srgbClr val="FFFF00"/>
                </a:solidFill>
              </a:rPr>
              <a:t>День военного связиста - 20 октября;</a:t>
            </a:r>
          </a:p>
          <a:p>
            <a:pPr eaLnBrk="1" hangingPunct="1">
              <a:lnSpc>
                <a:spcPct val="80000"/>
              </a:lnSpc>
              <a:defRPr/>
            </a:pPr>
            <a:r>
              <a:rPr lang="ru-RU" sz="2800" b="1" dirty="0" smtClean="0">
                <a:solidFill>
                  <a:srgbClr val="FFFF00"/>
                </a:solidFill>
              </a:rPr>
              <a:t>День военного разведчика - 5 ноября;</a:t>
            </a:r>
          </a:p>
          <a:p>
            <a:pPr eaLnBrk="1" hangingPunct="1">
              <a:lnSpc>
                <a:spcPct val="80000"/>
              </a:lnSpc>
              <a:defRPr/>
            </a:pPr>
            <a:endParaRPr lang="ru-RU" sz="2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65891"/>
                                        </p:tgtEl>
                                        <p:attrNameLst>
                                          <p:attrName>style.visibility</p:attrName>
                                        </p:attrNameLst>
                                      </p:cBhvr>
                                      <p:to>
                                        <p:strVal val="visible"/>
                                      </p:to>
                                    </p:set>
                                    <p:animEffect transition="in" filter="fade">
                                      <p:cBhvr>
                                        <p:cTn id="7" dur="1000">
                                          <p:stCondLst>
                                            <p:cond delay="0"/>
                                          </p:stCondLst>
                                        </p:cTn>
                                        <p:tgtEl>
                                          <p:spTgt spid="165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stCondLst>
                                            <p:cond delay="0"/>
                                          </p:stCondLst>
                                        </p:cTn>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stCondLst>
                                            <p:cond delay="0"/>
                                          </p:stCondLst>
                                        </p:cTn>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stCondLst>
                                            <p:cond delay="0"/>
                                          </p:stCondLst>
                                        </p:cTn>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stCondLst>
                                            <p:cond delay="0"/>
                                          </p:stCondLst>
                                        </p:cTn>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stCondLst>
                                            <p:cond delay="0"/>
                                          </p:stCondLst>
                                        </p:cTn>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stCondLst>
                                            <p:cond delay="0"/>
                                          </p:stCondLst>
                                        </p:cTn>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stCondLst>
                                            <p:cond delay="0"/>
                                          </p:stCondLst>
                                        </p:cTn>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stCondLst>
                                            <p:cond delay="0"/>
                                          </p:stCondLst>
                                        </p:cTn>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lt">
                                    <p:tmPct val="10000"/>
                                  </p:iterate>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Рисунок 3"/>
          <p:cNvPicPr>
            <a:picLocks noChangeAspect="1" noChangeArrowheads="1"/>
          </p:cNvPicPr>
          <p:nvPr/>
        </p:nvPicPr>
        <p:blipFill>
          <a:blip r:embed="rId3" cstate="print">
            <a:lum bright="42000"/>
          </a:blip>
          <a:srcRect/>
          <a:stretch>
            <a:fillRect/>
          </a:stretch>
        </p:blipFill>
        <p:spPr bwMode="auto">
          <a:xfrm>
            <a:off x="0" y="0"/>
            <a:ext cx="9144000" cy="6858000"/>
          </a:xfrm>
          <a:prstGeom prst="rect">
            <a:avLst/>
          </a:prstGeom>
          <a:noFill/>
          <a:ln w="9525">
            <a:noFill/>
            <a:miter lim="800000"/>
            <a:headEnd/>
            <a:tailEnd/>
          </a:ln>
        </p:spPr>
      </p:pic>
      <p:sp>
        <p:nvSpPr>
          <p:cNvPr id="64515" name="Заголовок 1"/>
          <p:cNvSpPr>
            <a:spLocks noGrp="1"/>
          </p:cNvSpPr>
          <p:nvPr>
            <p:ph type="title" idx="4294967295"/>
          </p:nvPr>
        </p:nvSpPr>
        <p:spPr>
          <a:xfrm>
            <a:off x="684213" y="0"/>
            <a:ext cx="7772400" cy="803275"/>
          </a:xfrm>
        </p:spPr>
        <p:txBody>
          <a:bodyPr/>
          <a:lstStyle/>
          <a:p>
            <a:pPr eaLnBrk="1" hangingPunct="1"/>
            <a:r>
              <a:rPr lang="ru-RU" b="1" smtClean="0">
                <a:solidFill>
                  <a:srgbClr val="006666"/>
                </a:solidFill>
              </a:rPr>
              <a:t>Памятные дни</a:t>
            </a:r>
          </a:p>
        </p:txBody>
      </p:sp>
      <p:sp>
        <p:nvSpPr>
          <p:cNvPr id="3" name="Содержимое 2"/>
          <p:cNvSpPr>
            <a:spLocks noGrp="1"/>
          </p:cNvSpPr>
          <p:nvPr>
            <p:ph idx="4294967295"/>
          </p:nvPr>
        </p:nvSpPr>
        <p:spPr>
          <a:xfrm>
            <a:off x="214313" y="836613"/>
            <a:ext cx="8786812" cy="5214937"/>
          </a:xfrm>
        </p:spPr>
        <p:txBody>
          <a:bodyPr>
            <a:normAutofit/>
          </a:bodyPr>
          <a:lstStyle/>
          <a:p>
            <a:pPr algn="just" eaLnBrk="1" hangingPunct="1">
              <a:lnSpc>
                <a:spcPct val="80000"/>
              </a:lnSpc>
              <a:buFontTx/>
              <a:buNone/>
              <a:defRPr/>
            </a:pPr>
            <a:endParaRPr lang="ru-RU" sz="1500" dirty="0" smtClean="0"/>
          </a:p>
          <a:p>
            <a:pPr marL="0" indent="450000" algn="just" eaLnBrk="1" hangingPunct="1">
              <a:spcBef>
                <a:spcPts val="0"/>
              </a:spcBef>
              <a:defRPr/>
            </a:pPr>
            <a:r>
              <a:rPr lang="ru-RU" sz="2000" b="1" dirty="0" smtClean="0">
                <a:cs typeface="Times New Roman" pitchFamily="18" charset="0"/>
              </a:rPr>
              <a:t>День инженерных войск - 21 января;</a:t>
            </a:r>
          </a:p>
          <a:p>
            <a:pPr marL="0" indent="450000" algn="just" eaLnBrk="1" hangingPunct="1">
              <a:spcBef>
                <a:spcPts val="0"/>
              </a:spcBef>
              <a:defRPr/>
            </a:pPr>
            <a:r>
              <a:rPr lang="ru-RU" sz="2000" b="1" dirty="0" smtClean="0">
                <a:cs typeface="Times New Roman" pitchFamily="18" charset="0"/>
              </a:rPr>
              <a:t>День войск противовоздушной обороны - второе воскресенье апреля;</a:t>
            </a:r>
          </a:p>
          <a:p>
            <a:pPr marL="0" indent="450000" algn="just" eaLnBrk="1" hangingPunct="1">
              <a:spcBef>
                <a:spcPts val="0"/>
              </a:spcBef>
              <a:defRPr/>
            </a:pPr>
            <a:r>
              <a:rPr lang="ru-RU" sz="2000" b="1" dirty="0" smtClean="0">
                <a:cs typeface="Times New Roman" pitchFamily="18" charset="0"/>
              </a:rPr>
              <a:t>День Военно-Морского Флота - последнее воскресенье июля;</a:t>
            </a:r>
          </a:p>
          <a:p>
            <a:pPr marL="0" indent="450000" algn="just" eaLnBrk="1" hangingPunct="1">
              <a:spcBef>
                <a:spcPts val="0"/>
              </a:spcBef>
              <a:defRPr/>
            </a:pPr>
            <a:r>
              <a:rPr lang="ru-RU" sz="2000" b="1" dirty="0" smtClean="0">
                <a:cs typeface="Times New Roman" pitchFamily="18" charset="0"/>
              </a:rPr>
              <a:t>День Тыла Вооруженных Сил Российской Федерации - 1 августа;</a:t>
            </a:r>
          </a:p>
          <a:p>
            <a:pPr marL="0" indent="450000" algn="just" eaLnBrk="1" hangingPunct="1">
              <a:spcBef>
                <a:spcPts val="0"/>
              </a:spcBef>
              <a:defRPr/>
            </a:pPr>
            <a:r>
              <a:rPr lang="ru-RU" sz="2000" b="1" dirty="0" smtClean="0">
                <a:cs typeface="Times New Roman" pitchFamily="18" charset="0"/>
              </a:rPr>
              <a:t>День Воздушно-десантных войск - 2 августа;</a:t>
            </a:r>
          </a:p>
          <a:p>
            <a:pPr marL="0" indent="450000" algn="just" eaLnBrk="1" hangingPunct="1">
              <a:spcBef>
                <a:spcPts val="0"/>
              </a:spcBef>
              <a:defRPr/>
            </a:pPr>
            <a:r>
              <a:rPr lang="ru-RU" sz="2000" b="1" dirty="0" smtClean="0">
                <a:cs typeface="Times New Roman" pitchFamily="18" charset="0"/>
              </a:rPr>
              <a:t>День Железнодорожных войск - 6 августа;</a:t>
            </a:r>
          </a:p>
          <a:p>
            <a:pPr marL="0" indent="450000" algn="just" eaLnBrk="1" hangingPunct="1">
              <a:spcBef>
                <a:spcPts val="0"/>
              </a:spcBef>
              <a:defRPr/>
            </a:pPr>
            <a:r>
              <a:rPr lang="ru-RU" sz="2000" b="1" dirty="0" smtClean="0">
                <a:cs typeface="Times New Roman" pitchFamily="18" charset="0"/>
              </a:rPr>
              <a:t>День Военно-воздушных сил - 12 августа;</a:t>
            </a:r>
          </a:p>
          <a:p>
            <a:pPr marL="0" indent="450000" algn="just" eaLnBrk="1" hangingPunct="1">
              <a:spcBef>
                <a:spcPts val="0"/>
              </a:spcBef>
              <a:defRPr/>
            </a:pPr>
            <a:r>
              <a:rPr lang="ru-RU" sz="2000" b="1" dirty="0" smtClean="0">
                <a:cs typeface="Times New Roman" pitchFamily="18" charset="0"/>
              </a:rPr>
              <a:t>День российской гвардии - 2 сентября;</a:t>
            </a:r>
          </a:p>
          <a:p>
            <a:pPr marL="0" indent="450000" algn="just" eaLnBrk="1" hangingPunct="1">
              <a:spcBef>
                <a:spcPts val="0"/>
              </a:spcBef>
              <a:defRPr/>
            </a:pPr>
            <a:r>
              <a:rPr lang="ru-RU" sz="2000" b="1" dirty="0" smtClean="0">
                <a:cs typeface="Times New Roman" pitchFamily="18" charset="0"/>
              </a:rPr>
              <a:t>День Сухопутных войск - 1 октября;</a:t>
            </a:r>
          </a:p>
          <a:p>
            <a:pPr marL="0" indent="450000" algn="just" eaLnBrk="1" hangingPunct="1">
              <a:spcBef>
                <a:spcPts val="0"/>
              </a:spcBef>
              <a:defRPr/>
            </a:pPr>
            <a:r>
              <a:rPr lang="ru-RU" sz="2000" b="1" dirty="0" smtClean="0">
                <a:cs typeface="Times New Roman" pitchFamily="18" charset="0"/>
              </a:rPr>
              <a:t>День Космических войск - 4 октября;</a:t>
            </a:r>
          </a:p>
          <a:p>
            <a:pPr marL="0" indent="450000" algn="just" eaLnBrk="1" hangingPunct="1">
              <a:spcBef>
                <a:spcPts val="0"/>
              </a:spcBef>
              <a:defRPr/>
            </a:pPr>
            <a:r>
              <a:rPr lang="ru-RU" sz="2000" b="1" dirty="0" smtClean="0">
                <a:cs typeface="Times New Roman" pitchFamily="18" charset="0"/>
              </a:rPr>
              <a:t>День подразделений специального назначения - 24 октября;</a:t>
            </a:r>
          </a:p>
          <a:p>
            <a:pPr marL="0" indent="450000" algn="just" eaLnBrk="1" hangingPunct="1">
              <a:spcBef>
                <a:spcPts val="0"/>
              </a:spcBef>
              <a:defRPr/>
            </a:pPr>
            <a:r>
              <a:rPr lang="ru-RU" sz="2000" b="1" dirty="0" smtClean="0">
                <a:cs typeface="Times New Roman" pitchFamily="18" charset="0"/>
              </a:rPr>
              <a:t>День войск радиационной, химической и биологической защиты – </a:t>
            </a:r>
          </a:p>
          <a:p>
            <a:pPr marL="0" indent="450000" algn="just" eaLnBrk="1" hangingPunct="1">
              <a:spcBef>
                <a:spcPts val="0"/>
              </a:spcBef>
              <a:buFontTx/>
              <a:buNone/>
              <a:defRPr/>
            </a:pPr>
            <a:r>
              <a:rPr lang="ru-RU" sz="2000" b="1" dirty="0" smtClean="0">
                <a:cs typeface="Times New Roman" pitchFamily="18" charset="0"/>
              </a:rPr>
              <a:t>13 ноября;</a:t>
            </a:r>
          </a:p>
          <a:p>
            <a:pPr marL="0" indent="450000" algn="just" eaLnBrk="1" hangingPunct="1">
              <a:spcBef>
                <a:spcPts val="0"/>
              </a:spcBef>
              <a:defRPr/>
            </a:pPr>
            <a:r>
              <a:rPr lang="ru-RU" sz="2000" b="1" dirty="0" smtClean="0">
                <a:cs typeface="Times New Roman" pitchFamily="18" charset="0"/>
              </a:rPr>
              <a:t>День ракетных войск и артиллерии - 19 ноября;</a:t>
            </a:r>
          </a:p>
          <a:p>
            <a:pPr marL="0" indent="450000" algn="just" eaLnBrk="1" hangingPunct="1">
              <a:spcBef>
                <a:spcPts val="0"/>
              </a:spcBef>
              <a:defRPr/>
            </a:pPr>
            <a:r>
              <a:rPr lang="ru-RU" sz="2000" b="1" dirty="0" smtClean="0">
                <a:cs typeface="Times New Roman" pitchFamily="18" charset="0"/>
              </a:rPr>
              <a:t>День Ракетных войск стратегического назначения - 17 декабря</a:t>
            </a:r>
          </a:p>
          <a:p>
            <a:pPr eaLnBrk="1" hangingPunct="1">
              <a:lnSpc>
                <a:spcPct val="80000"/>
              </a:lnSpc>
              <a:defRPr/>
            </a:pPr>
            <a:endParaRPr lang="ru-RU" sz="2000" b="1" dirty="0" smtClean="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4515"/>
                                        </p:tgtEl>
                                        <p:attrNameLst>
                                          <p:attrName>style.visibility</p:attrName>
                                        </p:attrNameLst>
                                      </p:cBhvr>
                                      <p:to>
                                        <p:strVal val="visible"/>
                                      </p:to>
                                    </p:set>
                                    <p:animEffect transition="in" filter="fade">
                                      <p:cBhvr>
                                        <p:cTn id="7" dur="1000">
                                          <p:stCondLst>
                                            <p:cond delay="0"/>
                                          </p:stCondLst>
                                        </p:cTn>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stCondLst>
                                            <p:cond delay="0"/>
                                          </p:stCondLst>
                                        </p:cTn>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stCondLst>
                                            <p:cond delay="0"/>
                                          </p:stCondLst>
                                        </p:cTn>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stCondLst>
                                            <p:cond delay="0"/>
                                          </p:stCondLst>
                                        </p:cTn>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stCondLst>
                                            <p:cond delay="0"/>
                                          </p:stCondLst>
                                        </p:cTn>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stCondLst>
                                            <p:cond delay="0"/>
                                          </p:stCondLst>
                                        </p:cTn>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stCondLst>
                                            <p:cond delay="0"/>
                                          </p:stCondLst>
                                        </p:cTn>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stCondLst>
                                            <p:cond delay="0"/>
                                          </p:stCondLst>
                                        </p:cTn>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stCondLst>
                                            <p:cond delay="0"/>
                                          </p:stCondLst>
                                        </p:cTn>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lt">
                                    <p:tmPct val="10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stCondLst>
                                            <p:cond delay="0"/>
                                          </p:stCondLst>
                                        </p:cTn>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iterate type="lt">
                                    <p:tmPct val="10000"/>
                                  </p:iterate>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stCondLst>
                                            <p:cond delay="0"/>
                                          </p:stCondLst>
                                        </p:cTn>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iterate type="lt">
                                    <p:tmPct val="10000"/>
                                  </p:iterate>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stCondLst>
                                            <p:cond delay="0"/>
                                          </p:stCondLst>
                                        </p:cTn>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10000"/>
                                  </p:iterate>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stCondLst>
                                            <p:cond delay="0"/>
                                          </p:stCondLst>
                                        </p:cTn>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iterate type="lt">
                                    <p:tmPct val="10000"/>
                                  </p:iterate>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stCondLst>
                                            <p:cond delay="0"/>
                                          </p:stCondLst>
                                        </p:cTn>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iterate type="lt">
                                    <p:tmPct val="10000"/>
                                  </p:iterate>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stCondLst>
                                            <p:cond delay="0"/>
                                          </p:stCondLst>
                                        </p:cTn>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iterate type="lt">
                                    <p:tmPct val="10000"/>
                                  </p:iterate>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stCondLst>
                                            <p:cond delay="0"/>
                                          </p:stCondLst>
                                        </p:cTn>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8" name="Рисунок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5539" name="Заголовок 1"/>
          <p:cNvSpPr>
            <a:spLocks noGrp="1"/>
          </p:cNvSpPr>
          <p:nvPr>
            <p:ph type="title" idx="4294967295"/>
          </p:nvPr>
        </p:nvSpPr>
        <p:spPr>
          <a:xfrm>
            <a:off x="857250" y="0"/>
            <a:ext cx="7286625" cy="785813"/>
          </a:xfrm>
        </p:spPr>
        <p:txBody>
          <a:bodyPr/>
          <a:lstStyle/>
          <a:p>
            <a:pPr eaLnBrk="1" hangingPunct="1"/>
            <a:r>
              <a:rPr lang="ru-RU" sz="2800" b="1" smtClean="0">
                <a:solidFill>
                  <a:srgbClr val="FF0000"/>
                </a:solidFill>
                <a:cs typeface="Times New Roman" pitchFamily="18" charset="0"/>
              </a:rPr>
              <a:t>День военного автомобилиста 29 мая</a:t>
            </a:r>
            <a:endParaRPr lang="ru-RU" sz="2800" b="1" smtClean="0">
              <a:solidFill>
                <a:srgbClr val="FF0000"/>
              </a:solidFill>
            </a:endParaRPr>
          </a:p>
        </p:txBody>
      </p:sp>
      <p:sp>
        <p:nvSpPr>
          <p:cNvPr id="3" name="Содержимое 2"/>
          <p:cNvSpPr>
            <a:spLocks noGrp="1"/>
          </p:cNvSpPr>
          <p:nvPr>
            <p:ph idx="4294967295"/>
          </p:nvPr>
        </p:nvSpPr>
        <p:spPr>
          <a:xfrm>
            <a:off x="142875" y="2571750"/>
            <a:ext cx="7772400" cy="4114800"/>
          </a:xfrm>
        </p:spPr>
        <p:txBody>
          <a:bodyPr>
            <a:normAutofit fontScale="92500" lnSpcReduction="10000"/>
          </a:bodyPr>
          <a:lstStyle/>
          <a:p>
            <a:pPr eaLnBrk="1" hangingPunct="1">
              <a:lnSpc>
                <a:spcPct val="80000"/>
              </a:lnSpc>
              <a:buFontTx/>
              <a:buNone/>
              <a:defRPr/>
            </a:pPr>
            <a:endParaRPr lang="ru-RU" sz="2400" b="1" dirty="0" smtClean="0">
              <a:solidFill>
                <a:srgbClr val="FFFF00"/>
              </a:solidFill>
              <a:cs typeface="Times New Roman" pitchFamily="18" charset="0"/>
            </a:endParaRPr>
          </a:p>
          <a:p>
            <a:pPr eaLnBrk="1" hangingPunct="1">
              <a:lnSpc>
                <a:spcPct val="80000"/>
              </a:lnSpc>
              <a:defRPr/>
            </a:pPr>
            <a:r>
              <a:rPr lang="ru-RU" sz="2400" b="1" dirty="0" smtClean="0">
                <a:solidFill>
                  <a:srgbClr val="FFFF00"/>
                </a:solidFill>
                <a:cs typeface="Times New Roman" pitchFamily="18" charset="0"/>
              </a:rPr>
              <a:t>Согласно указу императора Николая второго, 29 мая 1910 г. в городе Санкт-Петербург была образована первая в Российской империи учебная автомобильная рота. </a:t>
            </a:r>
          </a:p>
          <a:p>
            <a:pPr eaLnBrk="1" hangingPunct="1">
              <a:lnSpc>
                <a:spcPct val="80000"/>
              </a:lnSpc>
              <a:defRPr/>
            </a:pPr>
            <a:r>
              <a:rPr lang="ru-RU" sz="2400" b="1" dirty="0" smtClean="0">
                <a:solidFill>
                  <a:srgbClr val="FFFF00"/>
                </a:solidFill>
                <a:cs typeface="Times New Roman" pitchFamily="18" charset="0"/>
              </a:rPr>
              <a:t>Основной задачей подразделения являлась подготовка механиков-водителей для автомобильных частей русской армии. За довольно непродолжительный промежуток времени, первая авторота стала буквально центром </a:t>
            </a:r>
            <a:r>
              <a:rPr lang="ru-RU" sz="2400" b="1" dirty="0" err="1" smtClean="0">
                <a:solidFill>
                  <a:srgbClr val="FFFF00"/>
                </a:solidFill>
                <a:cs typeface="Times New Roman" pitchFamily="18" charset="0"/>
              </a:rPr>
              <a:t>автотехнического</a:t>
            </a:r>
            <a:r>
              <a:rPr lang="ru-RU" sz="2400" b="1" dirty="0" smtClean="0">
                <a:solidFill>
                  <a:srgbClr val="FFFF00"/>
                </a:solidFill>
                <a:cs typeface="Times New Roman" pitchFamily="18" charset="0"/>
              </a:rPr>
              <a:t> обеспечения войск Вооруженных Сил России.</a:t>
            </a:r>
          </a:p>
          <a:p>
            <a:pPr eaLnBrk="1" hangingPunct="1">
              <a:lnSpc>
                <a:spcPct val="80000"/>
              </a:lnSpc>
              <a:defRPr/>
            </a:pPr>
            <a:r>
              <a:rPr lang="ru-RU" sz="2400" b="1" dirty="0" smtClean="0">
                <a:solidFill>
                  <a:srgbClr val="FF0000"/>
                </a:solidFill>
                <a:cs typeface="Times New Roman" pitchFamily="18" charset="0"/>
              </a:rPr>
              <a:t>24 февраля 2000 г.</a:t>
            </a:r>
            <a:r>
              <a:rPr lang="ru-RU" sz="2400" b="1" u="sng" dirty="0" smtClean="0">
                <a:solidFill>
                  <a:srgbClr val="006666"/>
                </a:solidFill>
                <a:cs typeface="Times New Roman" pitchFamily="18" charset="0"/>
              </a:rPr>
              <a:t> </a:t>
            </a:r>
            <a:r>
              <a:rPr lang="ru-RU" sz="2400" b="1" dirty="0" smtClean="0">
                <a:solidFill>
                  <a:srgbClr val="FF0000"/>
                </a:solidFill>
                <a:cs typeface="Times New Roman" pitchFamily="18" charset="0"/>
              </a:rPr>
              <a:t>, министр обороны издал приказ, который предписывал отмечать «День военного автомобилиста» в день образования первой российской автомобильной роты - 29 мая.</a:t>
            </a:r>
            <a:endParaRPr lang="ru-RU" sz="1800" b="1" dirty="0" smtClean="0">
              <a:solidFill>
                <a:srgbClr val="FF0000"/>
              </a:solidFill>
            </a:endParaRPr>
          </a:p>
          <a:p>
            <a:pPr eaLnBrk="1" hangingPunct="1">
              <a:lnSpc>
                <a:spcPct val="80000"/>
              </a:lnSpc>
              <a:defRPr/>
            </a:pPr>
            <a:endParaRPr lang="ru-RU" sz="18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5539"/>
                                        </p:tgtEl>
                                        <p:attrNameLst>
                                          <p:attrName>style.visibility</p:attrName>
                                        </p:attrNameLst>
                                      </p:cBhvr>
                                      <p:to>
                                        <p:strVal val="visible"/>
                                      </p:to>
                                    </p:set>
                                    <p:animEffect transition="in" filter="fade">
                                      <p:cBhvr>
                                        <p:cTn id="7" dur="1000">
                                          <p:stCondLst>
                                            <p:cond delay="0"/>
                                          </p:stCondLst>
                                        </p:cTn>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stCondLst>
                                            <p:cond delay="0"/>
                                          </p:stCondLst>
                                        </p:cTn>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stCondLst>
                                            <p:cond delay="0"/>
                                          </p:stCondLst>
                                        </p:cTn>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51050" y="609600"/>
            <a:ext cx="4681538" cy="1143000"/>
          </a:xfrm>
        </p:spPr>
        <p:txBody>
          <a:bodyPr/>
          <a:lstStyle/>
          <a:p>
            <a:pPr eaLnBrk="1" hangingPunct="1"/>
            <a:r>
              <a:rPr lang="ru-RU" sz="2400" b="1" smtClean="0">
                <a:solidFill>
                  <a:srgbClr val="006666"/>
                </a:solidFill>
              </a:rPr>
              <a:t>В Российской Федерации устанавливаются памятные даты России:</a:t>
            </a:r>
          </a:p>
        </p:txBody>
      </p:sp>
      <p:sp>
        <p:nvSpPr>
          <p:cNvPr id="11267" name="Rectangle 3"/>
          <p:cNvSpPr>
            <a:spLocks noGrp="1" noChangeArrowheads="1"/>
          </p:cNvSpPr>
          <p:nvPr>
            <p:ph type="body" idx="1"/>
          </p:nvPr>
        </p:nvSpPr>
        <p:spPr>
          <a:xfrm>
            <a:off x="642938" y="2357438"/>
            <a:ext cx="7772400" cy="4383930"/>
          </a:xfrm>
        </p:spPr>
        <p:txBody>
          <a:bodyPr/>
          <a:lstStyle/>
          <a:p>
            <a:pPr marL="0" indent="449263" eaLnBrk="1" hangingPunct="1">
              <a:lnSpc>
                <a:spcPct val="80000"/>
              </a:lnSpc>
              <a:spcBef>
                <a:spcPct val="0"/>
              </a:spcBef>
            </a:pPr>
            <a:endParaRPr lang="ru-RU" sz="2800" dirty="0" smtClean="0"/>
          </a:p>
          <a:p>
            <a:pPr marL="0" indent="449263" eaLnBrk="1" hangingPunct="1">
              <a:lnSpc>
                <a:spcPct val="80000"/>
              </a:lnSpc>
              <a:spcBef>
                <a:spcPct val="0"/>
              </a:spcBef>
            </a:pPr>
            <a:r>
              <a:rPr lang="ru-RU" sz="2400" dirty="0" smtClean="0"/>
              <a:t>25 января - День российского студенчества;</a:t>
            </a:r>
          </a:p>
          <a:p>
            <a:pPr marL="0" indent="449263" eaLnBrk="1" hangingPunct="1">
              <a:spcBef>
                <a:spcPct val="0"/>
              </a:spcBef>
            </a:pPr>
            <a:r>
              <a:rPr lang="ru-RU" sz="2400" dirty="0" smtClean="0"/>
              <a:t>15 февраля - День памяти о россиянах, исполнявших служебный долг за пределами Отечества;</a:t>
            </a:r>
          </a:p>
          <a:p>
            <a:pPr marL="0" indent="449263" eaLnBrk="1" hangingPunct="1">
              <a:spcBef>
                <a:spcPct val="0"/>
              </a:spcBef>
            </a:pPr>
            <a:r>
              <a:rPr lang="ru-RU" sz="2400" dirty="0" smtClean="0"/>
              <a:t>12 апреля - День космонавтики;</a:t>
            </a:r>
          </a:p>
          <a:p>
            <a:pPr marL="0" indent="449263" eaLnBrk="1" hangingPunct="1">
              <a:spcBef>
                <a:spcPct val="0"/>
              </a:spcBef>
            </a:pPr>
            <a:r>
              <a:rPr lang="ru-RU" sz="2400" dirty="0" smtClean="0"/>
              <a:t>26 апреля - День участников ликвидации последствий радиационных аварий и катастроф и памяти жертв этих аварий и катастроф;</a:t>
            </a:r>
          </a:p>
          <a:p>
            <a:pPr marL="0" indent="449263" eaLnBrk="1" hangingPunct="1">
              <a:spcBef>
                <a:spcPct val="0"/>
              </a:spcBef>
            </a:pPr>
            <a:r>
              <a:rPr lang="ru-RU" sz="2400" dirty="0" smtClean="0"/>
              <a:t>27 апреля - День российского парламентаризма;</a:t>
            </a:r>
          </a:p>
          <a:p>
            <a:pPr marL="0" indent="449263" eaLnBrk="1" hangingPunct="1">
              <a:spcBef>
                <a:spcPct val="0"/>
              </a:spcBef>
            </a:pPr>
            <a:r>
              <a:rPr lang="ru-RU" sz="2400" dirty="0" smtClean="0"/>
              <a:t>22 июня - День памяти и скорби - день начала Великой Отечественной войны (1941 год);</a:t>
            </a:r>
          </a:p>
        </p:txBody>
      </p:sp>
      <p:pic>
        <p:nvPicPr>
          <p:cNvPr id="149508" name="Picture 4" descr="Л"/>
          <p:cNvPicPr>
            <a:picLocks noChangeAspect="1" noChangeArrowheads="1"/>
          </p:cNvPicPr>
          <p:nvPr/>
        </p:nvPicPr>
        <p:blipFill>
          <a:blip r:embed="rId2" cstate="print"/>
          <a:srcRect/>
          <a:stretch>
            <a:fillRect/>
          </a:stretch>
        </p:blipFill>
        <p:spPr bwMode="auto">
          <a:xfrm>
            <a:off x="571472" y="285728"/>
            <a:ext cx="1428750" cy="202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9509" name="Picture 5" descr="Герб России"/>
          <p:cNvPicPr>
            <a:picLocks noChangeAspect="1" noChangeArrowheads="1"/>
          </p:cNvPicPr>
          <p:nvPr/>
        </p:nvPicPr>
        <p:blipFill>
          <a:blip r:embed="rId3" cstate="print"/>
          <a:srcRect/>
          <a:stretch>
            <a:fillRect/>
          </a:stretch>
        </p:blipFill>
        <p:spPr bwMode="auto">
          <a:xfrm>
            <a:off x="6732588" y="188913"/>
            <a:ext cx="2135187" cy="230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0"/>
            <a:ext cx="7772400" cy="1143000"/>
          </a:xfrm>
        </p:spPr>
        <p:txBody>
          <a:bodyPr/>
          <a:lstStyle/>
          <a:p>
            <a:pPr eaLnBrk="1" hangingPunct="1"/>
            <a:r>
              <a:rPr lang="ru-RU" sz="2400" smtClean="0"/>
              <a:t>Следующее занятие Тема №5</a:t>
            </a:r>
          </a:p>
        </p:txBody>
      </p:sp>
      <p:sp>
        <p:nvSpPr>
          <p:cNvPr id="66563" name="Rectangle 3"/>
          <p:cNvSpPr>
            <a:spLocks noGrp="1" noChangeArrowheads="1"/>
          </p:cNvSpPr>
          <p:nvPr>
            <p:ph type="body" idx="1"/>
          </p:nvPr>
        </p:nvSpPr>
        <p:spPr>
          <a:xfrm>
            <a:off x="642938" y="785813"/>
            <a:ext cx="7772400" cy="1152525"/>
          </a:xfrm>
        </p:spPr>
        <p:txBody>
          <a:bodyPr/>
          <a:lstStyle/>
          <a:p>
            <a:pPr algn="ctr" eaLnBrk="1" hangingPunct="1">
              <a:buFontTx/>
              <a:buNone/>
            </a:pPr>
            <a:r>
              <a:rPr lang="ru-RU" b="1" smtClean="0">
                <a:solidFill>
                  <a:srgbClr val="006666"/>
                </a:solidFill>
              </a:rPr>
              <a:t>О статусе военнослужащих. Социально-правовая защищённость офицеров</a:t>
            </a:r>
          </a:p>
          <a:p>
            <a:pPr eaLnBrk="1" hangingPunct="1">
              <a:buFontTx/>
              <a:buNone/>
            </a:pPr>
            <a:endParaRPr lang="ru-RU" smtClean="0"/>
          </a:p>
        </p:txBody>
      </p:sp>
      <p:pic>
        <p:nvPicPr>
          <p:cNvPr id="161796" name="Picture 4" descr="PICT0010"/>
          <p:cNvPicPr>
            <a:picLocks noChangeAspect="1" noChangeArrowheads="1"/>
          </p:cNvPicPr>
          <p:nvPr/>
        </p:nvPicPr>
        <p:blipFill>
          <a:blip r:embed="rId3" cstate="print"/>
          <a:srcRect/>
          <a:stretch>
            <a:fillRect/>
          </a:stretch>
        </p:blipFill>
        <p:spPr bwMode="auto">
          <a:xfrm>
            <a:off x="1500188" y="1857375"/>
            <a:ext cx="6286500" cy="47148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2071688" y="571500"/>
            <a:ext cx="4714875" cy="1143000"/>
          </a:xfrm>
        </p:spPr>
        <p:txBody>
          <a:bodyPr/>
          <a:lstStyle/>
          <a:p>
            <a:pPr eaLnBrk="1" hangingPunct="1"/>
            <a:r>
              <a:rPr lang="ru-RU" sz="2400" b="1" smtClean="0">
                <a:solidFill>
                  <a:srgbClr val="006666"/>
                </a:solidFill>
              </a:rPr>
              <a:t>В Российской Федерации </a:t>
            </a:r>
            <a:br>
              <a:rPr lang="ru-RU" sz="2400" b="1" smtClean="0">
                <a:solidFill>
                  <a:srgbClr val="006666"/>
                </a:solidFill>
              </a:rPr>
            </a:br>
            <a:r>
              <a:rPr lang="ru-RU" sz="2400" b="1" smtClean="0">
                <a:solidFill>
                  <a:srgbClr val="006666"/>
                </a:solidFill>
              </a:rPr>
              <a:t>устанавливаются памятные </a:t>
            </a:r>
            <a:br>
              <a:rPr lang="ru-RU" sz="2400" b="1" smtClean="0">
                <a:solidFill>
                  <a:srgbClr val="006666"/>
                </a:solidFill>
              </a:rPr>
            </a:br>
            <a:r>
              <a:rPr lang="ru-RU" sz="2400" b="1" smtClean="0">
                <a:solidFill>
                  <a:srgbClr val="006666"/>
                </a:solidFill>
              </a:rPr>
              <a:t>даты России (продолжение):</a:t>
            </a:r>
            <a:endParaRPr lang="ru-RU" sz="2400" smtClean="0"/>
          </a:p>
        </p:txBody>
      </p:sp>
      <p:sp>
        <p:nvSpPr>
          <p:cNvPr id="3" name="Содержимое 2"/>
          <p:cNvSpPr>
            <a:spLocks noGrp="1"/>
          </p:cNvSpPr>
          <p:nvPr>
            <p:ph idx="1"/>
          </p:nvPr>
        </p:nvSpPr>
        <p:spPr>
          <a:xfrm>
            <a:off x="785813" y="2357438"/>
            <a:ext cx="7772400" cy="4114800"/>
          </a:xfrm>
        </p:spPr>
        <p:txBody>
          <a:bodyPr/>
          <a:lstStyle/>
          <a:p>
            <a:pPr marL="0" indent="450000" eaLnBrk="1" hangingPunct="1">
              <a:spcBef>
                <a:spcPts val="0"/>
              </a:spcBef>
              <a:defRPr/>
            </a:pPr>
            <a:r>
              <a:rPr lang="ru-RU" sz="2400" dirty="0" smtClean="0"/>
              <a:t>28 июля - День Крещения Руси;</a:t>
            </a:r>
          </a:p>
          <a:p>
            <a:pPr marL="0" indent="450000" eaLnBrk="1" hangingPunct="1">
              <a:spcBef>
                <a:spcPts val="0"/>
              </a:spcBef>
              <a:defRPr/>
            </a:pPr>
            <a:r>
              <a:rPr lang="ru-RU" sz="2400" dirty="0" smtClean="0"/>
              <a:t>1 августа - День памяти российских воинов, погибших в Первой мировой войне 1914 - 1918 годов;</a:t>
            </a:r>
          </a:p>
          <a:p>
            <a:pPr marL="0" indent="450000" eaLnBrk="1" hangingPunct="1">
              <a:spcBef>
                <a:spcPts val="0"/>
              </a:spcBef>
              <a:defRPr/>
            </a:pPr>
            <a:r>
              <a:rPr lang="ru-RU" sz="2400" dirty="0" smtClean="0"/>
              <a:t>2 сентября - День окончания Второй мировой войны (1945 год);</a:t>
            </a:r>
          </a:p>
          <a:p>
            <a:pPr marL="0" indent="450000" eaLnBrk="1" hangingPunct="1">
              <a:spcBef>
                <a:spcPts val="0"/>
              </a:spcBef>
              <a:defRPr/>
            </a:pPr>
            <a:r>
              <a:rPr lang="ru-RU" sz="2400" dirty="0" smtClean="0"/>
              <a:t>3 сентября - День солидарности в борьбе с терроризмом;</a:t>
            </a:r>
          </a:p>
          <a:p>
            <a:pPr marL="0" indent="450000" eaLnBrk="1" hangingPunct="1">
              <a:spcBef>
                <a:spcPts val="0"/>
              </a:spcBef>
              <a:defRPr/>
            </a:pPr>
            <a:r>
              <a:rPr lang="ru-RU" sz="2400" dirty="0" smtClean="0"/>
              <a:t>7 ноября - День Октябрьской революции 1917 года;</a:t>
            </a:r>
          </a:p>
          <a:p>
            <a:pPr marL="0" indent="450000" eaLnBrk="1" hangingPunct="1">
              <a:spcBef>
                <a:spcPts val="0"/>
              </a:spcBef>
              <a:defRPr/>
            </a:pPr>
            <a:r>
              <a:rPr lang="ru-RU" sz="2400" dirty="0" smtClean="0"/>
              <a:t>3 декабря - День Неизвестного Солдата;</a:t>
            </a:r>
          </a:p>
          <a:p>
            <a:pPr marL="0" indent="450000" eaLnBrk="1" hangingPunct="1">
              <a:spcBef>
                <a:spcPts val="0"/>
              </a:spcBef>
              <a:defRPr/>
            </a:pPr>
            <a:r>
              <a:rPr lang="ru-RU" sz="2400" dirty="0" smtClean="0"/>
              <a:t>9 декабря - День Героев Отечества;</a:t>
            </a:r>
          </a:p>
          <a:p>
            <a:pPr marL="0" indent="450000" eaLnBrk="1" hangingPunct="1">
              <a:spcBef>
                <a:spcPts val="0"/>
              </a:spcBef>
              <a:defRPr/>
            </a:pPr>
            <a:r>
              <a:rPr lang="ru-RU" sz="2400" dirty="0" smtClean="0"/>
              <a:t>12 декабря - День Конституции Российской Федерации.</a:t>
            </a:r>
          </a:p>
          <a:p>
            <a:pPr eaLnBrk="1" hangingPunct="1">
              <a:defRPr/>
            </a:pPr>
            <a:endParaRPr lang="ru-RU" dirty="0" smtClean="0"/>
          </a:p>
        </p:txBody>
      </p:sp>
      <p:pic>
        <p:nvPicPr>
          <p:cNvPr id="4" name="Picture 4" descr="Л"/>
          <p:cNvPicPr>
            <a:picLocks noChangeAspect="1" noChangeArrowheads="1"/>
          </p:cNvPicPr>
          <p:nvPr/>
        </p:nvPicPr>
        <p:blipFill>
          <a:blip r:embed="rId2" cstate="print"/>
          <a:srcRect/>
          <a:stretch>
            <a:fillRect/>
          </a:stretch>
        </p:blipFill>
        <p:spPr bwMode="auto">
          <a:xfrm>
            <a:off x="642910" y="285728"/>
            <a:ext cx="1428750" cy="202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descr="Герб России"/>
          <p:cNvPicPr>
            <a:picLocks noChangeAspect="1" noChangeArrowheads="1"/>
          </p:cNvPicPr>
          <p:nvPr/>
        </p:nvPicPr>
        <p:blipFill>
          <a:blip r:embed="rId3" cstate="print"/>
          <a:srcRect/>
          <a:stretch>
            <a:fillRect/>
          </a:stretch>
        </p:blipFill>
        <p:spPr bwMode="auto">
          <a:xfrm>
            <a:off x="6715140" y="214290"/>
            <a:ext cx="2135187" cy="230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descr="DSCN3068"/>
          <p:cNvPicPr>
            <a:picLocks noChangeAspect="1" noChangeArrowheads="1"/>
          </p:cNvPicPr>
          <p:nvPr/>
        </p:nvPicPr>
        <p:blipFill>
          <a:blip r:embed="rId2" cstate="print">
            <a:lum bright="30000"/>
          </a:blip>
          <a:srcRect/>
          <a:stretch>
            <a:fillRect/>
          </a:stretch>
        </p:blipFill>
        <p:spPr bwMode="auto">
          <a:xfrm>
            <a:off x="6483350" y="1857375"/>
            <a:ext cx="2433638" cy="3246438"/>
          </a:xfrm>
          <a:prstGeom prst="rect">
            <a:avLst/>
          </a:prstGeom>
          <a:ln>
            <a:noFill/>
          </a:ln>
          <a:effectLst>
            <a:outerShdw blurRad="292100" dist="139700" dir="2700000" algn="tl" rotWithShape="0">
              <a:srgbClr val="333333">
                <a:alpha val="65000"/>
              </a:srgbClr>
            </a:outerShdw>
          </a:effectLst>
        </p:spPr>
      </p:pic>
      <p:sp>
        <p:nvSpPr>
          <p:cNvPr id="153604" name="Rectangle 4"/>
          <p:cNvSpPr>
            <a:spLocks noGrp="1" noChangeArrowheads="1"/>
          </p:cNvSpPr>
          <p:nvPr>
            <p:ph type="title"/>
          </p:nvPr>
        </p:nvSpPr>
        <p:spPr>
          <a:xfrm>
            <a:off x="642938" y="0"/>
            <a:ext cx="7772400" cy="928688"/>
          </a:xfrm>
        </p:spPr>
        <p:txBody>
          <a:bodyPr/>
          <a:lstStyle/>
          <a:p>
            <a:pPr eaLnBrk="1" hangingPunct="1">
              <a:defRPr/>
            </a:pPr>
            <a:r>
              <a:rPr lang="ru-RU" sz="2400" b="1" dirty="0" smtClean="0">
                <a:solidFill>
                  <a:schemeClr val="accent1">
                    <a:lumMod val="50000"/>
                  </a:schemeClr>
                </a:solidFill>
              </a:rPr>
              <a:t>Статья 2. Формы увековечения памяти воинов России</a:t>
            </a:r>
          </a:p>
        </p:txBody>
      </p:sp>
      <p:sp>
        <p:nvSpPr>
          <p:cNvPr id="13316" name="Rectangle 5"/>
          <p:cNvSpPr>
            <a:spLocks noChangeArrowheads="1"/>
          </p:cNvSpPr>
          <p:nvPr/>
        </p:nvSpPr>
        <p:spPr bwMode="auto">
          <a:xfrm>
            <a:off x="214282" y="710694"/>
            <a:ext cx="6072218" cy="6801862"/>
          </a:xfrm>
          <a:prstGeom prst="rect">
            <a:avLst/>
          </a:prstGeom>
          <a:noFill/>
          <a:ln w="9525">
            <a:noFill/>
            <a:miter lim="800000"/>
            <a:headEnd/>
            <a:tailEnd/>
          </a:ln>
        </p:spPr>
        <p:txBody>
          <a:bodyPr wrap="square" anchor="ctr">
            <a:spAutoFit/>
          </a:bodyPr>
          <a:lstStyle/>
          <a:p>
            <a:pPr indent="449263" algn="just"/>
            <a:r>
              <a:rPr lang="ru-RU" sz="1900" dirty="0">
                <a:cs typeface="Times New Roman" pitchFamily="18" charset="0"/>
              </a:rPr>
              <a:t>Основными формами увековечения памяти                              российских воинов, отличившихся в сражениях, связанных с днями воинской славы России, являются: </a:t>
            </a:r>
            <a:endParaRPr lang="en-US" sz="1900" dirty="0">
              <a:cs typeface="Times New Roman" pitchFamily="18" charset="0"/>
            </a:endParaRPr>
          </a:p>
          <a:p>
            <a:pPr indent="449263">
              <a:buFont typeface="Arial" charset="0"/>
              <a:buChar char="•"/>
            </a:pPr>
            <a:r>
              <a:rPr lang="ru-RU" sz="1900" dirty="0">
                <a:cs typeface="Times New Roman" pitchFamily="18" charset="0"/>
              </a:rPr>
              <a:t>создание и сохранение мемориальных музеев, установление и благоустройство памятников, обелисков, стел, других мемориальных сооружений и объектов, увековечивающих дни воинской славы России, организация выставок, установление на местах воинской славы мемориальных знаков;</a:t>
            </a:r>
            <a:endParaRPr lang="en-US" sz="1900" dirty="0">
              <a:cs typeface="Times New Roman" pitchFamily="18" charset="0"/>
            </a:endParaRPr>
          </a:p>
          <a:p>
            <a:pPr indent="449263">
              <a:buFont typeface="Arial" charset="0"/>
              <a:buChar char="•"/>
            </a:pPr>
            <a:r>
              <a:rPr lang="ru-RU" sz="1900" dirty="0">
                <a:cs typeface="Times New Roman" pitchFamily="18" charset="0"/>
              </a:rPr>
              <a:t>сохранение и обустройство территорий, исторически связанных с подвигами российских воинов, отличившихся в сражениях, связанных с днями воинской славы России; </a:t>
            </a:r>
            <a:endParaRPr lang="en-US" sz="1900" dirty="0">
              <a:cs typeface="Times New Roman" pitchFamily="18" charset="0"/>
            </a:endParaRPr>
          </a:p>
          <a:p>
            <a:pPr indent="449263">
              <a:buFont typeface="Arial" charset="0"/>
              <a:buChar char="•"/>
            </a:pPr>
            <a:r>
              <a:rPr lang="ru-RU" sz="1900" dirty="0">
                <a:cs typeface="Times New Roman" pitchFamily="18" charset="0"/>
              </a:rPr>
              <a:t>публикации в средствах массовой информации материалов, связанных с днями воинской славы России;</a:t>
            </a:r>
            <a:endParaRPr lang="en-US" sz="1900" dirty="0">
              <a:cs typeface="Times New Roman" pitchFamily="18" charset="0"/>
            </a:endParaRPr>
          </a:p>
          <a:p>
            <a:pPr indent="449263">
              <a:buFont typeface="Arial" charset="0"/>
              <a:buChar char="•"/>
            </a:pPr>
            <a:r>
              <a:rPr lang="ru-RU" sz="1900" dirty="0">
                <a:cs typeface="Times New Roman" pitchFamily="18" charset="0"/>
              </a:rPr>
              <a:t>присвоение имен национальных героев, отличившихся в сражениях, связанных с днями воинской славы России, населенным пунктам, улицам и площадям, физико-географическим объектам, воинским частям, кораблям и судам. </a:t>
            </a:r>
            <a:r>
              <a:rPr lang="ru-RU" sz="1800" b="1" dirty="0">
                <a:solidFill>
                  <a:srgbClr val="800000"/>
                </a:solidFill>
              </a:rPr>
              <a:t/>
            </a:r>
            <a:br>
              <a:rPr lang="ru-RU" sz="1800" b="1" dirty="0">
                <a:solidFill>
                  <a:srgbClr val="800000"/>
                </a:solidFill>
              </a:rPr>
            </a:br>
            <a:r>
              <a:rPr lang="ru-RU" dirty="0"/>
              <a:t/>
            </a:r>
            <a:br>
              <a:rPr lang="ru-RU" dirty="0"/>
            </a:b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Капсулы">
  <a:themeElements>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Капсулы">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Капсулы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Капсулы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Капсулы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Капсулы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Капсулы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Капсулы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Капсулы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2884</TotalTime>
  <Words>6690</Words>
  <Application>Microsoft Office PowerPoint</Application>
  <PresentationFormat>Экран (4:3)</PresentationFormat>
  <Paragraphs>528</Paragraphs>
  <Slides>70</Slides>
  <Notes>13</Notes>
  <HiddenSlides>0</HiddenSlides>
  <MMClips>0</MMClips>
  <ScaleCrop>false</ScaleCrop>
  <HeadingPairs>
    <vt:vector size="4" baseType="variant">
      <vt:variant>
        <vt:lpstr>Тема</vt:lpstr>
      </vt:variant>
      <vt:variant>
        <vt:i4>3</vt:i4>
      </vt:variant>
      <vt:variant>
        <vt:lpstr>Заголовки слайдов</vt:lpstr>
      </vt:variant>
      <vt:variant>
        <vt:i4>70</vt:i4>
      </vt:variant>
    </vt:vector>
  </HeadingPairs>
  <TitlesOfParts>
    <vt:vector size="73" baseType="lpstr">
      <vt:lpstr>Оформление по умолчанию</vt:lpstr>
      <vt:lpstr>1_Оформление по умолчанию</vt:lpstr>
      <vt:lpstr>Капсулы</vt:lpstr>
      <vt:lpstr>Общественно-        Государственная        Подготовка</vt:lpstr>
      <vt:lpstr>   Тема 4.</vt:lpstr>
      <vt:lpstr>Федеральный закон О днях воинской славы (победных днях) и памятных датах России № 32- ФЗ (в ред. Федерального закона от 21.07.05 № 98-ФЗ)  Принят 13 марта  1995 года </vt:lpstr>
      <vt:lpstr>Презентация PowerPoint</vt:lpstr>
      <vt:lpstr>Слава и доблесть русского оружия</vt:lpstr>
      <vt:lpstr>Слава и доблесть русского оружия (продолжение)</vt:lpstr>
      <vt:lpstr>В Российской Федерации устанавливаются памятные даты России:</vt:lpstr>
      <vt:lpstr>В Российской Федерации  устанавливаются памятные  даты России (продолжение):</vt:lpstr>
      <vt:lpstr>Статья 2. Формы увековечения памяти воинов России</vt:lpstr>
      <vt:lpstr>Статья 4. Порядок проведения воинских ритуалов</vt:lpstr>
      <vt:lpstr>Статья 5. Порядок проведения дней воинской славы России в Вооруженных Силах Российской Федерации и других войсках и мероприятий, посвященных памятным датам России </vt:lpstr>
      <vt:lpstr>Постановление Правительства РФ  от 27 ноября 2006 г. N 716  "О порядке проведения дней воинской славы России и мероприятий, посвященных памятным датам России" </vt:lpstr>
      <vt:lpstr>Презентация PowerPoint</vt:lpstr>
      <vt:lpstr>Презентация PowerPoint</vt:lpstr>
      <vt:lpstr>Презентация PowerPoint</vt:lpstr>
      <vt:lpstr>плакат размещается с внутренней стороны строевого плаца слева от трибуны после плаката с государственными символами РФ </vt:lpstr>
      <vt:lpstr>Стенд в комнате досуга подразделения</vt:lpstr>
      <vt:lpstr>Битва на Чудском озере (1242 г.)</vt:lpstr>
      <vt:lpstr>Битва на Чудском озере (1242 г.) (продолжение)</vt:lpstr>
      <vt:lpstr>Куликовская битва (1380 г.)</vt:lpstr>
      <vt:lpstr>Куликовская битва (1380 г.) (продолжение)</vt:lpstr>
      <vt:lpstr>Куликовская битва (1380 г.) (продолжение)</vt:lpstr>
      <vt:lpstr>День народного единства (1612 г.)</vt:lpstr>
      <vt:lpstr>День народного единства (1612 г.) (продолжение)</vt:lpstr>
      <vt:lpstr>Освобождение Москвы от польской интервенции (1612 г.) (продолжение)</vt:lpstr>
      <vt:lpstr>Полтавская битва (1709 г.)</vt:lpstr>
      <vt:lpstr>Полтавская битва (1709 г.) (продолжение)</vt:lpstr>
      <vt:lpstr>Сражение у мыса Гангут (1714 г.)</vt:lpstr>
      <vt:lpstr>Сражение у мыса Гангут (1714 г.) (продолжение)</vt:lpstr>
      <vt:lpstr>Штурм Измаила (1790 г.)</vt:lpstr>
      <vt:lpstr>Штурм Измаила (1790 г.) (продолжение)</vt:lpstr>
      <vt:lpstr>Штурм Измаила (1790 г.) (продолжение)</vt:lpstr>
      <vt:lpstr>Морской бой у мыса Тендра (1790 г.)</vt:lpstr>
      <vt:lpstr>Морской бой у мыса Тендра (1790 г.) (продолжение)</vt:lpstr>
      <vt:lpstr>Морской бой у мыса Тендра (1790 г.) (продолжение)</vt:lpstr>
      <vt:lpstr>Бородинское сражение (1812 г.)</vt:lpstr>
      <vt:lpstr>Бородинское сражение (1812 г.) (продолжение)</vt:lpstr>
      <vt:lpstr>Презентация PowerPoint</vt:lpstr>
      <vt:lpstr>Бородинское сражение (1812 г.) (продолжение)</vt:lpstr>
      <vt:lpstr>Синопский морской бой (1853 г.)</vt:lpstr>
      <vt:lpstr>Синопский морской бой (1853 г.) (продолжение)</vt:lpstr>
      <vt:lpstr>Синопский морской бой (1853 г.) (продолжение)</vt:lpstr>
      <vt:lpstr>Синопский морской бой (1853 г.) (продолжение)</vt:lpstr>
      <vt:lpstr>Севастополь  Владимирский собор - усыпальница адмиралов</vt:lpstr>
      <vt:lpstr>День защитника Отечества (1918 г.)</vt:lpstr>
      <vt:lpstr>День защитника Отечества (1918 г.) (продолжение)</vt:lpstr>
      <vt:lpstr>Битва под Москвой (1941 г.)</vt:lpstr>
      <vt:lpstr>Формирование дивизии народного ополчения Тимирязевского района</vt:lpstr>
      <vt:lpstr>Битва под Москвой (1941 г.) (продолжение)</vt:lpstr>
      <vt:lpstr>Окраина Солнечногорска 1941 год</vt:lpstr>
      <vt:lpstr>Битва под Москвой (1941 г.) (продолжение)</vt:lpstr>
      <vt:lpstr>Участники Парада 1941  года в строю  7 ноября 2006 года</vt:lpstr>
      <vt:lpstr>Сталинградская битва (1943 г.)</vt:lpstr>
      <vt:lpstr>Сталинградская битва (1943 г.) (продолжение)</vt:lpstr>
      <vt:lpstr>Сталинградская битва (1943 г.) (продолжение)</vt:lpstr>
      <vt:lpstr>Сталинградская битва (1943 г.) (продолжение)</vt:lpstr>
      <vt:lpstr>Курская битва (1943 г.)</vt:lpstr>
      <vt:lpstr>Курская битва (1943 г.) (продолжение)</vt:lpstr>
      <vt:lpstr>Курская битва (1943 г.) (продолжение)</vt:lpstr>
      <vt:lpstr>Блокада Ленинграда</vt:lpstr>
      <vt:lpstr>Героическая битва за Ленинград (1944 г.)</vt:lpstr>
      <vt:lpstr>Героическая битва за Ленинград (1944 г.) (продолжение)</vt:lpstr>
      <vt:lpstr>Героическая битва за Ленинград (1944 г.) (продолжение)</vt:lpstr>
      <vt:lpstr>День Победы (1945 г.)</vt:lpstr>
      <vt:lpstr>День Победы (1945 г.) (продолжение)</vt:lpstr>
      <vt:lpstr>Берлин 1945</vt:lpstr>
      <vt:lpstr>Указ Президента РФ от 31.05.2006 N 549 "Об установлении профессиональных праздников и памятных дней в Вооруженных Силах Российской Федерации" </vt:lpstr>
      <vt:lpstr>Памятные дни</vt:lpstr>
      <vt:lpstr>День военного автомобилиста 29 мая</vt:lpstr>
      <vt:lpstr>Следующее занятие Тема №5</vt:lpstr>
    </vt:vector>
  </TitlesOfParts>
  <Company>Class_FVO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А.Ганков</cp:lastModifiedBy>
  <cp:revision>172</cp:revision>
  <dcterms:created xsi:type="dcterms:W3CDTF">2003-11-21T13:04:40Z</dcterms:created>
  <dcterms:modified xsi:type="dcterms:W3CDTF">2017-03-16T11:21:09Z</dcterms:modified>
</cp:coreProperties>
</file>